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8" r:id="rId2"/>
    <p:sldId id="273" r:id="rId3"/>
    <p:sldId id="259" r:id="rId4"/>
    <p:sldId id="281" r:id="rId5"/>
    <p:sldId id="261" r:id="rId6"/>
    <p:sldId id="274" r:id="rId7"/>
    <p:sldId id="276" r:id="rId8"/>
    <p:sldId id="262" r:id="rId9"/>
    <p:sldId id="280" r:id="rId10"/>
    <p:sldId id="263" r:id="rId11"/>
    <p:sldId id="265" r:id="rId12"/>
    <p:sldId id="266" r:id="rId13"/>
    <p:sldId id="277" r:id="rId14"/>
    <p:sldId id="275" r:id="rId15"/>
    <p:sldId id="268" r:id="rId16"/>
    <p:sldId id="278" r:id="rId17"/>
    <p:sldId id="279" r:id="rId18"/>
    <p:sldId id="269" r:id="rId19"/>
  </p:sldIdLst>
  <p:sldSz cx="9144000" cy="6858000" type="screen4x3"/>
  <p:notesSz cx="6858000" cy="9144000"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1" d="100"/>
          <a:sy n="111" d="100"/>
        </p:scale>
        <p:origin x="-1530" y="-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a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96715878855968"/>
          <c:y val="0.16150000000000006"/>
          <c:w val="0.51508691770788051"/>
          <c:h val="0.66402091535433205"/>
        </c:manualLayout>
      </c:layout>
      <c:lineChart>
        <c:grouping val="standard"/>
        <c:varyColors val="0"/>
        <c:ser>
          <c:idx val="0"/>
          <c:order val="0"/>
          <c:tx>
            <c:strRef>
              <c:f>Full1!$B$1</c:f>
              <c:strCache>
                <c:ptCount val="1"/>
                <c:pt idx="0">
                  <c:v>  Algun cop a la vida</c:v>
                </c:pt>
              </c:strCache>
            </c:strRef>
          </c:tx>
          <c:spPr>
            <a:ln w="88900"/>
          </c:spPr>
          <c:marker>
            <c:symbol val="none"/>
          </c:marker>
          <c:cat>
            <c:numRef>
              <c:f>Full1!$A$2:$A$6</c:f>
              <c:numCache>
                <c:formatCode>General</c:formatCode>
                <c:ptCount val="5"/>
                <c:pt idx="0">
                  <c:v>2006</c:v>
                </c:pt>
                <c:pt idx="1">
                  <c:v>2008</c:v>
                </c:pt>
                <c:pt idx="2">
                  <c:v>2010</c:v>
                </c:pt>
                <c:pt idx="3">
                  <c:v>2012</c:v>
                </c:pt>
                <c:pt idx="4">
                  <c:v>2014</c:v>
                </c:pt>
              </c:numCache>
            </c:numRef>
          </c:cat>
          <c:val>
            <c:numRef>
              <c:f>Full1!$B$2:$B$6</c:f>
              <c:numCache>
                <c:formatCode>General</c:formatCode>
                <c:ptCount val="5"/>
                <c:pt idx="0">
                  <c:v>53</c:v>
                </c:pt>
                <c:pt idx="1">
                  <c:v>51</c:v>
                </c:pt>
                <c:pt idx="2">
                  <c:v>45.1</c:v>
                </c:pt>
                <c:pt idx="3">
                  <c:v>45.5</c:v>
                </c:pt>
                <c:pt idx="4">
                  <c:v>45.5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Full1!$C$1</c:f>
              <c:strCache>
                <c:ptCount val="1"/>
                <c:pt idx="0">
                  <c:v>  Últims dotze mesos</c:v>
                </c:pt>
              </c:strCache>
            </c:strRef>
          </c:tx>
          <c:spPr>
            <a:ln w="88900">
              <a:solidFill>
                <a:schemeClr val="accent3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Full1!$A$2:$A$6</c:f>
              <c:numCache>
                <c:formatCode>General</c:formatCode>
                <c:ptCount val="5"/>
                <c:pt idx="0">
                  <c:v>2006</c:v>
                </c:pt>
                <c:pt idx="1">
                  <c:v>2008</c:v>
                </c:pt>
                <c:pt idx="2">
                  <c:v>2010</c:v>
                </c:pt>
                <c:pt idx="3">
                  <c:v>2012</c:v>
                </c:pt>
                <c:pt idx="4">
                  <c:v>2014</c:v>
                </c:pt>
              </c:numCache>
            </c:numRef>
          </c:cat>
          <c:val>
            <c:numRef>
              <c:f>Full1!$C$2:$C$6</c:f>
              <c:numCache>
                <c:formatCode>General</c:formatCode>
                <c:ptCount val="5"/>
                <c:pt idx="0">
                  <c:v>39.800000000000004</c:v>
                </c:pt>
                <c:pt idx="1">
                  <c:v>43.3</c:v>
                </c:pt>
                <c:pt idx="2">
                  <c:v>36.200000000000003</c:v>
                </c:pt>
                <c:pt idx="3">
                  <c:v>37</c:v>
                </c:pt>
                <c:pt idx="4">
                  <c:v>37.700000000000003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Full1!$D$1</c:f>
              <c:strCache>
                <c:ptCount val="1"/>
                <c:pt idx="0">
                  <c:v>  Últims 30 dies</c:v>
                </c:pt>
              </c:strCache>
            </c:strRef>
          </c:tx>
          <c:spPr>
            <a:ln w="88900">
              <a:solidFill>
                <a:srgbClr val="C00000"/>
              </a:solidFill>
            </a:ln>
          </c:spPr>
          <c:marker>
            <c:symbol val="none"/>
          </c:marker>
          <c:cat>
            <c:numRef>
              <c:f>Full1!$A$2:$A$6</c:f>
              <c:numCache>
                <c:formatCode>General</c:formatCode>
                <c:ptCount val="5"/>
                <c:pt idx="0">
                  <c:v>2006</c:v>
                </c:pt>
                <c:pt idx="1">
                  <c:v>2008</c:v>
                </c:pt>
                <c:pt idx="2">
                  <c:v>2010</c:v>
                </c:pt>
                <c:pt idx="3">
                  <c:v>2012</c:v>
                </c:pt>
                <c:pt idx="4">
                  <c:v>2014</c:v>
                </c:pt>
              </c:numCache>
            </c:numRef>
          </c:cat>
          <c:val>
            <c:numRef>
              <c:f>Full1!$D$2:$D$6</c:f>
              <c:numCache>
                <c:formatCode>General</c:formatCode>
                <c:ptCount val="5"/>
                <c:pt idx="0">
                  <c:v>30.9</c:v>
                </c:pt>
                <c:pt idx="1">
                  <c:v>37.300000000000004</c:v>
                </c:pt>
                <c:pt idx="2">
                  <c:v>29</c:v>
                </c:pt>
                <c:pt idx="3">
                  <c:v>28.1</c:v>
                </c:pt>
                <c:pt idx="4">
                  <c:v>30.8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Full1!$E$1</c:f>
              <c:strCache>
                <c:ptCount val="1"/>
                <c:pt idx="0">
                  <c:v>  Diàriament</c:v>
                </c:pt>
              </c:strCache>
            </c:strRef>
          </c:tx>
          <c:spPr>
            <a:ln w="88900">
              <a:solidFill>
                <a:schemeClr val="tx1"/>
              </a:solidFill>
            </a:ln>
          </c:spPr>
          <c:marker>
            <c:symbol val="none"/>
          </c:marker>
          <c:cat>
            <c:numRef>
              <c:f>Full1!$A$2:$A$6</c:f>
              <c:numCache>
                <c:formatCode>General</c:formatCode>
                <c:ptCount val="5"/>
                <c:pt idx="0">
                  <c:v>2006</c:v>
                </c:pt>
                <c:pt idx="1">
                  <c:v>2008</c:v>
                </c:pt>
                <c:pt idx="2">
                  <c:v>2010</c:v>
                </c:pt>
                <c:pt idx="3">
                  <c:v>2012</c:v>
                </c:pt>
                <c:pt idx="4">
                  <c:v>2014</c:v>
                </c:pt>
              </c:numCache>
            </c:numRef>
          </c:cat>
          <c:val>
            <c:numRef>
              <c:f>Full1!$E$2:$E$6</c:f>
              <c:numCache>
                <c:formatCode>General</c:formatCode>
                <c:ptCount val="5"/>
                <c:pt idx="0">
                  <c:v>15.8</c:v>
                </c:pt>
                <c:pt idx="1">
                  <c:v>15.8</c:v>
                </c:pt>
                <c:pt idx="2">
                  <c:v>13.9</c:v>
                </c:pt>
                <c:pt idx="3">
                  <c:v>12.4</c:v>
                </c:pt>
                <c:pt idx="4">
                  <c:v>11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3728512"/>
        <c:axId val="76969600"/>
      </c:lineChart>
      <c:catAx>
        <c:axId val="337285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76969600"/>
        <c:crosses val="autoZero"/>
        <c:auto val="1"/>
        <c:lblAlgn val="ctr"/>
        <c:lblOffset val="100"/>
        <c:noMultiLvlLbl val="0"/>
      </c:catAx>
      <c:valAx>
        <c:axId val="76969600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ca-ES" dirty="0" smtClean="0"/>
                  <a:t>%</a:t>
                </a:r>
                <a:endParaRPr lang="ca-ES" dirty="0"/>
              </a:p>
            </c:rich>
          </c:tx>
          <c:layout>
            <c:manualLayout>
              <c:xMode val="edge"/>
              <c:yMode val="edge"/>
              <c:x val="2.5758315628521832E-2"/>
              <c:y val="0.16386195866141737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337285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4180767388494664"/>
          <c:y val="7.362106299212598E-2"/>
          <c:w val="0.34709161322202736"/>
          <c:h val="0.31525787401574862"/>
        </c:manualLayout>
      </c:layout>
      <c:overlay val="0"/>
      <c:txPr>
        <a:bodyPr/>
        <a:lstStyle/>
        <a:p>
          <a:pPr>
            <a:defRPr sz="1600"/>
          </a:pPr>
          <a:endParaRPr lang="ca-E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ca-E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capçaler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Contenidor de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E9CF5B-7866-4783-ABED-886E1707F90E}" type="datetimeFigureOut">
              <a:rPr lang="ca-ES" smtClean="0"/>
              <a:pPr/>
              <a:t>09/10/2017</a:t>
            </a:fld>
            <a:endParaRPr lang="ca-ES"/>
          </a:p>
        </p:txBody>
      </p:sp>
      <p:sp>
        <p:nvSpPr>
          <p:cNvPr id="4" name="Contenidor d'imatge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a-ES"/>
          </a:p>
        </p:txBody>
      </p:sp>
      <p:sp>
        <p:nvSpPr>
          <p:cNvPr id="5" name="Contenidor de not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a-ES" smtClean="0"/>
              <a:t>Feu clic aquí per editar els estils de text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6454B1-EA1C-41EF-8C47-32D56C06228E}" type="slidenum">
              <a:rPr lang="ca-ES" smtClean="0"/>
              <a:pPr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738201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idor d'imatge d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106363" y="682625"/>
            <a:ext cx="7265988" cy="5449888"/>
          </a:xfrm>
          <a:ln/>
        </p:spPr>
      </p:sp>
      <p:sp>
        <p:nvSpPr>
          <p:cNvPr id="13315" name="Contenidor de notes 2"/>
          <p:cNvSpPr>
            <a:spLocks noGrp="1"/>
          </p:cNvSpPr>
          <p:nvPr>
            <p:ph type="body" idx="1"/>
          </p:nvPr>
        </p:nvSpPr>
        <p:spPr>
          <a:xfrm>
            <a:off x="685584" y="6292692"/>
            <a:ext cx="5486835" cy="2166404"/>
          </a:xfrm>
          <a:noFill/>
          <a:ln/>
        </p:spPr>
        <p:txBody>
          <a:bodyPr/>
          <a:lstStyle/>
          <a:p>
            <a:endParaRPr lang="ca-ES" dirty="0" smtClean="0">
              <a:latin typeface="Arial" charset="0"/>
              <a:cs typeface="Arial" charset="0"/>
            </a:endParaRPr>
          </a:p>
        </p:txBody>
      </p:sp>
      <p:sp>
        <p:nvSpPr>
          <p:cNvPr id="13316" name="Contenidor de número de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F5A177-7498-4E0F-B250-8F1E2870EC31}" type="slidenum">
              <a:rPr lang="ca-ES" smtClean="0">
                <a:ea typeface="ＭＳ Ｐゴシック" pitchFamily="34" charset="-128"/>
              </a:rPr>
              <a:pPr/>
              <a:t>10</a:t>
            </a:fld>
            <a:endParaRPr lang="ca-E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idor d'imatge d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106363" y="682625"/>
            <a:ext cx="7265988" cy="5449888"/>
          </a:xfrm>
          <a:ln/>
        </p:spPr>
      </p:sp>
      <p:sp>
        <p:nvSpPr>
          <p:cNvPr id="15363" name="Contenidor de notes 2"/>
          <p:cNvSpPr>
            <a:spLocks noGrp="1"/>
          </p:cNvSpPr>
          <p:nvPr>
            <p:ph type="body" idx="1"/>
          </p:nvPr>
        </p:nvSpPr>
        <p:spPr>
          <a:xfrm>
            <a:off x="685584" y="6292692"/>
            <a:ext cx="5486835" cy="2166404"/>
          </a:xfrm>
          <a:noFill/>
          <a:ln/>
        </p:spPr>
        <p:txBody>
          <a:bodyPr/>
          <a:lstStyle/>
          <a:p>
            <a:r>
              <a:rPr lang="ca-ES" dirty="0" smtClean="0">
                <a:latin typeface="Arial" charset="0"/>
                <a:cs typeface="Arial" charset="0"/>
              </a:rPr>
              <a:t>Sensibilitzar i ajudar </a:t>
            </a:r>
            <a:r>
              <a:rPr lang="ca-ES" b="1" dirty="0" smtClean="0">
                <a:latin typeface="Arial" charset="0"/>
                <a:cs typeface="Arial" charset="0"/>
              </a:rPr>
              <a:t>els models</a:t>
            </a:r>
            <a:r>
              <a:rPr lang="ca-ES" dirty="0" smtClean="0">
                <a:latin typeface="Arial" charset="0"/>
                <a:cs typeface="Arial" charset="0"/>
              </a:rPr>
              <a:t>:</a:t>
            </a:r>
            <a:r>
              <a:rPr lang="ca-ES" baseline="0" dirty="0" smtClean="0">
                <a:latin typeface="Arial" charset="0"/>
                <a:cs typeface="Arial" charset="0"/>
              </a:rPr>
              <a:t> pares, monitors i professors</a:t>
            </a:r>
            <a:endParaRPr lang="ca-ES" dirty="0" smtClean="0">
              <a:latin typeface="Arial" charset="0"/>
              <a:cs typeface="Arial" charset="0"/>
            </a:endParaRPr>
          </a:p>
          <a:p>
            <a:endParaRPr lang="ca-ES" dirty="0" smtClean="0">
              <a:latin typeface="Arial" charset="0"/>
              <a:cs typeface="Arial" charset="0"/>
            </a:endParaRPr>
          </a:p>
          <a:p>
            <a:r>
              <a:rPr lang="ca-ES" dirty="0" smtClean="0">
                <a:latin typeface="Arial" charset="0"/>
                <a:cs typeface="Arial" charset="0"/>
              </a:rPr>
              <a:t>Ajuda a fumadors:</a:t>
            </a:r>
          </a:p>
          <a:p>
            <a:r>
              <a:rPr lang="ca-ES" dirty="0" smtClean="0">
                <a:latin typeface="Arial" charset="0"/>
                <a:cs typeface="Arial" charset="0"/>
              </a:rPr>
              <a:t>Retornar abans 15 de novembre</a:t>
            </a:r>
          </a:p>
          <a:p>
            <a:endParaRPr lang="ca-ES" dirty="0" smtClean="0">
              <a:latin typeface="Arial" charset="0"/>
              <a:cs typeface="Arial" charset="0"/>
            </a:endParaRPr>
          </a:p>
          <a:p>
            <a:r>
              <a:rPr lang="ca-ES" dirty="0" smtClean="0">
                <a:latin typeface="Arial" charset="0"/>
                <a:cs typeface="Arial" charset="0"/>
              </a:rPr>
              <a:t>Connecta: Eina educativa, per a pares i mares, que intenta resoldre dubtes, pors i inseguretats pròpies de la tasca d’educar els fills en relació amb el consum de tabac.</a:t>
            </a:r>
          </a:p>
          <a:p>
            <a:r>
              <a:rPr lang="ca-ES" dirty="0" smtClean="0">
                <a:latin typeface="Arial" charset="0"/>
                <a:cs typeface="Arial" charset="0"/>
              </a:rPr>
              <a:t>S’oferiran dues edicions del taller en horaris adequats per a pares.</a:t>
            </a:r>
          </a:p>
          <a:p>
            <a:endParaRPr lang="ca-ES" dirty="0" smtClean="0">
              <a:latin typeface="Arial" charset="0"/>
              <a:cs typeface="Arial" charset="0"/>
            </a:endParaRPr>
          </a:p>
          <a:p>
            <a:r>
              <a:rPr lang="ca-ES" dirty="0" smtClean="0">
                <a:latin typeface="Arial" charset="0"/>
                <a:cs typeface="Arial" charset="0"/>
              </a:rPr>
              <a:t>Tallers Tècnics esportius com agents de prevenció i salut.</a:t>
            </a:r>
          </a:p>
          <a:p>
            <a:r>
              <a:rPr lang="ca-ES" dirty="0" smtClean="0">
                <a:latin typeface="Arial" charset="0"/>
                <a:cs typeface="Arial" charset="0"/>
              </a:rPr>
              <a:t>Durant els propers tallers de formació de monitors organitzats des de la regidoria d’esports de l’ajuntament.</a:t>
            </a:r>
          </a:p>
        </p:txBody>
      </p:sp>
      <p:sp>
        <p:nvSpPr>
          <p:cNvPr id="15364" name="Contenidor de número de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206102-188D-4A29-A436-E7040B8370BC}" type="slidenum">
              <a:rPr lang="ca-ES" smtClean="0">
                <a:ea typeface="ＭＳ Ｐゴシック" pitchFamily="34" charset="-128"/>
              </a:rPr>
              <a:pPr/>
              <a:t>12</a:t>
            </a:fld>
            <a:endParaRPr lang="ca-E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idor d'imatge d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106363" y="682625"/>
            <a:ext cx="7265988" cy="5449888"/>
          </a:xfrm>
          <a:ln/>
        </p:spPr>
      </p:sp>
      <p:sp>
        <p:nvSpPr>
          <p:cNvPr id="15363" name="Contenidor de notes 2"/>
          <p:cNvSpPr>
            <a:spLocks noGrp="1"/>
          </p:cNvSpPr>
          <p:nvPr>
            <p:ph type="body" idx="1"/>
          </p:nvPr>
        </p:nvSpPr>
        <p:spPr>
          <a:xfrm>
            <a:off x="685584" y="6292692"/>
            <a:ext cx="5486835" cy="2166404"/>
          </a:xfrm>
          <a:noFill/>
          <a:ln/>
        </p:spPr>
        <p:txBody>
          <a:bodyPr/>
          <a:lstStyle/>
          <a:p>
            <a:r>
              <a:rPr lang="ca-ES" dirty="0" smtClean="0">
                <a:latin typeface="Arial" charset="0"/>
                <a:cs typeface="Arial" charset="0"/>
              </a:rPr>
              <a:t>Sensibilitzar i ajudar </a:t>
            </a:r>
            <a:r>
              <a:rPr lang="ca-ES" b="1" dirty="0" smtClean="0">
                <a:latin typeface="Arial" charset="0"/>
                <a:cs typeface="Arial" charset="0"/>
              </a:rPr>
              <a:t>els models</a:t>
            </a:r>
            <a:r>
              <a:rPr lang="ca-ES" dirty="0" smtClean="0">
                <a:latin typeface="Arial" charset="0"/>
                <a:cs typeface="Arial" charset="0"/>
              </a:rPr>
              <a:t>:</a:t>
            </a:r>
            <a:r>
              <a:rPr lang="ca-ES" baseline="0" dirty="0" smtClean="0">
                <a:latin typeface="Arial" charset="0"/>
                <a:cs typeface="Arial" charset="0"/>
              </a:rPr>
              <a:t> pares, monitors i professors</a:t>
            </a:r>
            <a:endParaRPr lang="ca-ES" dirty="0" smtClean="0">
              <a:latin typeface="Arial" charset="0"/>
              <a:cs typeface="Arial" charset="0"/>
            </a:endParaRPr>
          </a:p>
          <a:p>
            <a:endParaRPr lang="ca-ES" dirty="0" smtClean="0">
              <a:latin typeface="Arial" charset="0"/>
              <a:cs typeface="Arial" charset="0"/>
            </a:endParaRPr>
          </a:p>
          <a:p>
            <a:r>
              <a:rPr lang="ca-ES" dirty="0" smtClean="0">
                <a:latin typeface="Arial" charset="0"/>
                <a:cs typeface="Arial" charset="0"/>
              </a:rPr>
              <a:t>Ajuda a fumadors:</a:t>
            </a:r>
          </a:p>
          <a:p>
            <a:r>
              <a:rPr lang="ca-ES" dirty="0" smtClean="0">
                <a:latin typeface="Arial" charset="0"/>
                <a:cs typeface="Arial" charset="0"/>
              </a:rPr>
              <a:t>Retornar abans 15 de novembre</a:t>
            </a:r>
          </a:p>
          <a:p>
            <a:endParaRPr lang="ca-ES" dirty="0" smtClean="0">
              <a:latin typeface="Arial" charset="0"/>
              <a:cs typeface="Arial" charset="0"/>
            </a:endParaRPr>
          </a:p>
          <a:p>
            <a:r>
              <a:rPr lang="ca-ES" dirty="0" smtClean="0">
                <a:latin typeface="Arial" charset="0"/>
                <a:cs typeface="Arial" charset="0"/>
              </a:rPr>
              <a:t>Connecta: Eina educativa, per a pares i mares, que intenta resoldre dubtes, pors i inseguretats pròpies de la tasca d’educar els fills en relació amb el consum de tabac.</a:t>
            </a:r>
          </a:p>
          <a:p>
            <a:r>
              <a:rPr lang="ca-ES" dirty="0" smtClean="0">
                <a:latin typeface="Arial" charset="0"/>
                <a:cs typeface="Arial" charset="0"/>
              </a:rPr>
              <a:t>S’oferiran dues edicions del taller en horaris adequats per a pares.</a:t>
            </a:r>
          </a:p>
          <a:p>
            <a:endParaRPr lang="ca-ES" dirty="0" smtClean="0">
              <a:latin typeface="Arial" charset="0"/>
              <a:cs typeface="Arial" charset="0"/>
            </a:endParaRPr>
          </a:p>
          <a:p>
            <a:r>
              <a:rPr lang="ca-ES" dirty="0" smtClean="0">
                <a:latin typeface="Arial" charset="0"/>
                <a:cs typeface="Arial" charset="0"/>
              </a:rPr>
              <a:t>Tallers Tècnics esportius com agents de prevenció i salut.</a:t>
            </a:r>
          </a:p>
          <a:p>
            <a:r>
              <a:rPr lang="ca-ES" dirty="0" smtClean="0">
                <a:latin typeface="Arial" charset="0"/>
                <a:cs typeface="Arial" charset="0"/>
              </a:rPr>
              <a:t>Durant els propers tallers de formació de monitors organitzats des de la regidoria d’esports de l’ajuntament.</a:t>
            </a:r>
          </a:p>
        </p:txBody>
      </p:sp>
      <p:sp>
        <p:nvSpPr>
          <p:cNvPr id="15364" name="Contenidor de número de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206102-188D-4A29-A436-E7040B8370BC}" type="slidenum">
              <a:rPr lang="ca-ES" smtClean="0">
                <a:ea typeface="ＭＳ Ｐゴシック" pitchFamily="34" charset="-128"/>
              </a:rPr>
              <a:pPr/>
              <a:t>13</a:t>
            </a:fld>
            <a:endParaRPr lang="ca-E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idor d'imatge d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106363" y="682625"/>
            <a:ext cx="7265988" cy="5449888"/>
          </a:xfrm>
          <a:ln/>
        </p:spPr>
      </p:sp>
      <p:sp>
        <p:nvSpPr>
          <p:cNvPr id="17411" name="Contenidor de notes 2"/>
          <p:cNvSpPr>
            <a:spLocks noGrp="1"/>
          </p:cNvSpPr>
          <p:nvPr>
            <p:ph type="body" idx="1"/>
          </p:nvPr>
        </p:nvSpPr>
        <p:spPr>
          <a:xfrm>
            <a:off x="685584" y="6292692"/>
            <a:ext cx="5486835" cy="2166404"/>
          </a:xfrm>
          <a:noFill/>
          <a:ln/>
        </p:spPr>
        <p:txBody>
          <a:bodyPr/>
          <a:lstStyle/>
          <a:p>
            <a:r>
              <a:rPr lang="ca-ES" dirty="0" smtClean="0">
                <a:latin typeface="Arial" charset="0"/>
                <a:cs typeface="Arial" charset="0"/>
              </a:rPr>
              <a:t>A banda de </a:t>
            </a:r>
            <a:r>
              <a:rPr lang="ca-ES" dirty="0" err="1" smtClean="0">
                <a:latin typeface="Arial" charset="0"/>
                <a:cs typeface="Arial" charset="0"/>
              </a:rPr>
              <a:t>l’impuls</a:t>
            </a:r>
            <a:r>
              <a:rPr lang="ca-ES" dirty="0" smtClean="0">
                <a:latin typeface="Arial" charset="0"/>
                <a:cs typeface="Arial" charset="0"/>
              </a:rPr>
              <a:t> donat per l’Ajuntament</a:t>
            </a:r>
          </a:p>
          <a:p>
            <a:endParaRPr lang="ca-ES" dirty="0" smtClean="0">
              <a:latin typeface="Arial" charset="0"/>
              <a:cs typeface="Arial" charset="0"/>
            </a:endParaRPr>
          </a:p>
          <a:p>
            <a:r>
              <a:rPr lang="ca-ES" dirty="0" smtClean="0">
                <a:latin typeface="Arial" charset="0"/>
                <a:cs typeface="Arial" charset="0"/>
              </a:rPr>
              <a:t>Compromís dels clubs i equips directius és clau per l’èxit del projecte,</a:t>
            </a:r>
          </a:p>
          <a:p>
            <a:r>
              <a:rPr lang="ca-ES" dirty="0" smtClean="0">
                <a:latin typeface="Arial" charset="0"/>
                <a:cs typeface="Arial" charset="0"/>
              </a:rPr>
              <a:t> - assumir, fer seu l’esperit del projecte</a:t>
            </a:r>
          </a:p>
          <a:p>
            <a:r>
              <a:rPr lang="ca-ES" dirty="0" smtClean="0">
                <a:latin typeface="Arial" charset="0"/>
                <a:cs typeface="Arial" charset="0"/>
              </a:rPr>
              <a:t> - transmetre’l</a:t>
            </a:r>
          </a:p>
          <a:p>
            <a:endParaRPr lang="ca-ES" dirty="0" smtClean="0">
              <a:latin typeface="Arial" charset="0"/>
              <a:cs typeface="Arial" charset="0"/>
            </a:endParaRPr>
          </a:p>
          <a:p>
            <a:r>
              <a:rPr lang="ca-ES" dirty="0" smtClean="0">
                <a:latin typeface="Arial" charset="0"/>
                <a:cs typeface="Arial" charset="0"/>
              </a:rPr>
              <a:t>Consolidació:</a:t>
            </a:r>
          </a:p>
          <a:p>
            <a:r>
              <a:rPr lang="ca-ES" dirty="0" smtClean="0">
                <a:latin typeface="Arial" charset="0"/>
                <a:cs typeface="Arial" charset="0"/>
              </a:rPr>
              <a:t> - refrescar i fer difusió el projecte en el futur – que estigui tothora present</a:t>
            </a:r>
          </a:p>
          <a:p>
            <a:r>
              <a:rPr lang="ca-ES" dirty="0" smtClean="0">
                <a:latin typeface="Arial" charset="0"/>
                <a:cs typeface="Arial" charset="0"/>
              </a:rPr>
              <a:t> –</a:t>
            </a:r>
            <a:r>
              <a:rPr lang="ca-ES" baseline="0" dirty="0" smtClean="0">
                <a:latin typeface="Arial" charset="0"/>
                <a:cs typeface="Arial" charset="0"/>
              </a:rPr>
              <a:t> </a:t>
            </a:r>
            <a:r>
              <a:rPr lang="ca-ES" dirty="0" smtClean="0">
                <a:latin typeface="Arial" charset="0"/>
                <a:cs typeface="Arial" charset="0"/>
              </a:rPr>
              <a:t>incorporar-lo en l’estratègia dels clubs i escoles</a:t>
            </a:r>
          </a:p>
          <a:p>
            <a:endParaRPr lang="ca-ES" dirty="0" smtClean="0">
              <a:latin typeface="Arial" charset="0"/>
              <a:cs typeface="Arial" charset="0"/>
            </a:endParaRPr>
          </a:p>
        </p:txBody>
      </p:sp>
      <p:sp>
        <p:nvSpPr>
          <p:cNvPr id="17412" name="Contenidor de número de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677854-D4DC-4568-BAE4-9C9601AE6951}" type="slidenum">
              <a:rPr lang="ca-ES" smtClean="0">
                <a:ea typeface="ＭＳ Ｐゴシック" pitchFamily="34" charset="-128"/>
              </a:rPr>
              <a:pPr/>
              <a:t>15</a:t>
            </a:fld>
            <a:endParaRPr lang="ca-E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idor d'imatge d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106363" y="682625"/>
            <a:ext cx="7265988" cy="5449888"/>
          </a:xfrm>
          <a:ln/>
        </p:spPr>
      </p:sp>
      <p:sp>
        <p:nvSpPr>
          <p:cNvPr id="17411" name="Contenidor de notes 2"/>
          <p:cNvSpPr>
            <a:spLocks noGrp="1"/>
          </p:cNvSpPr>
          <p:nvPr>
            <p:ph type="body" idx="1"/>
          </p:nvPr>
        </p:nvSpPr>
        <p:spPr>
          <a:xfrm>
            <a:off x="685584" y="6292692"/>
            <a:ext cx="5486835" cy="2166404"/>
          </a:xfrm>
          <a:noFill/>
          <a:ln/>
        </p:spPr>
        <p:txBody>
          <a:bodyPr/>
          <a:lstStyle/>
          <a:p>
            <a:r>
              <a:rPr lang="ca-ES" dirty="0" smtClean="0">
                <a:latin typeface="Arial" charset="0"/>
                <a:cs typeface="Arial" charset="0"/>
              </a:rPr>
              <a:t>A banda de </a:t>
            </a:r>
            <a:r>
              <a:rPr lang="ca-ES" dirty="0" err="1" smtClean="0">
                <a:latin typeface="Arial" charset="0"/>
                <a:cs typeface="Arial" charset="0"/>
              </a:rPr>
              <a:t>l’impuls</a:t>
            </a:r>
            <a:r>
              <a:rPr lang="ca-ES" dirty="0" smtClean="0">
                <a:latin typeface="Arial" charset="0"/>
                <a:cs typeface="Arial" charset="0"/>
              </a:rPr>
              <a:t> donat per l’Ajuntament</a:t>
            </a:r>
          </a:p>
          <a:p>
            <a:endParaRPr lang="ca-ES" dirty="0" smtClean="0">
              <a:latin typeface="Arial" charset="0"/>
              <a:cs typeface="Arial" charset="0"/>
            </a:endParaRPr>
          </a:p>
          <a:p>
            <a:r>
              <a:rPr lang="ca-ES" dirty="0" smtClean="0">
                <a:latin typeface="Arial" charset="0"/>
                <a:cs typeface="Arial" charset="0"/>
              </a:rPr>
              <a:t>Compromís dels clubs i equips directius és clau per l’èxit del projecte,</a:t>
            </a:r>
          </a:p>
          <a:p>
            <a:r>
              <a:rPr lang="ca-ES" dirty="0" smtClean="0">
                <a:latin typeface="Arial" charset="0"/>
                <a:cs typeface="Arial" charset="0"/>
              </a:rPr>
              <a:t> - assumir, fer seu l’esperit del projecte</a:t>
            </a:r>
          </a:p>
          <a:p>
            <a:r>
              <a:rPr lang="ca-ES" dirty="0" smtClean="0">
                <a:latin typeface="Arial" charset="0"/>
                <a:cs typeface="Arial" charset="0"/>
              </a:rPr>
              <a:t> - transmetre’l</a:t>
            </a:r>
          </a:p>
          <a:p>
            <a:endParaRPr lang="ca-ES" dirty="0" smtClean="0">
              <a:latin typeface="Arial" charset="0"/>
              <a:cs typeface="Arial" charset="0"/>
            </a:endParaRPr>
          </a:p>
          <a:p>
            <a:r>
              <a:rPr lang="ca-ES" dirty="0" smtClean="0">
                <a:latin typeface="Arial" charset="0"/>
                <a:cs typeface="Arial" charset="0"/>
              </a:rPr>
              <a:t>Consolidació:</a:t>
            </a:r>
          </a:p>
          <a:p>
            <a:r>
              <a:rPr lang="ca-ES" dirty="0" smtClean="0">
                <a:latin typeface="Arial" charset="0"/>
                <a:cs typeface="Arial" charset="0"/>
              </a:rPr>
              <a:t> - refrescar i fer difusió el projecte en el futur – que estigui tothora present</a:t>
            </a:r>
          </a:p>
          <a:p>
            <a:r>
              <a:rPr lang="ca-ES" dirty="0" smtClean="0">
                <a:latin typeface="Arial" charset="0"/>
                <a:cs typeface="Arial" charset="0"/>
              </a:rPr>
              <a:t> –</a:t>
            </a:r>
            <a:r>
              <a:rPr lang="ca-ES" baseline="0" dirty="0" smtClean="0">
                <a:latin typeface="Arial" charset="0"/>
                <a:cs typeface="Arial" charset="0"/>
              </a:rPr>
              <a:t> </a:t>
            </a:r>
            <a:r>
              <a:rPr lang="ca-ES" dirty="0" smtClean="0">
                <a:latin typeface="Arial" charset="0"/>
                <a:cs typeface="Arial" charset="0"/>
              </a:rPr>
              <a:t>incorporar-lo en l’estratègia dels clubs i escoles</a:t>
            </a:r>
          </a:p>
          <a:p>
            <a:endParaRPr lang="ca-ES" dirty="0" smtClean="0">
              <a:latin typeface="Arial" charset="0"/>
              <a:cs typeface="Arial" charset="0"/>
            </a:endParaRPr>
          </a:p>
        </p:txBody>
      </p:sp>
      <p:sp>
        <p:nvSpPr>
          <p:cNvPr id="17412" name="Contenidor de número de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677854-D4DC-4568-BAE4-9C9601AE6951}" type="slidenum">
              <a:rPr lang="ca-ES" smtClean="0">
                <a:ea typeface="ＭＳ Ｐゴシック" pitchFamily="34" charset="-128"/>
              </a:rPr>
              <a:pPr/>
              <a:t>16</a:t>
            </a:fld>
            <a:endParaRPr lang="ca-E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idor d'imatge d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106363" y="682625"/>
            <a:ext cx="7265988" cy="5449888"/>
          </a:xfrm>
          <a:ln/>
        </p:spPr>
      </p:sp>
      <p:sp>
        <p:nvSpPr>
          <p:cNvPr id="17411" name="Contenidor de notes 2"/>
          <p:cNvSpPr>
            <a:spLocks noGrp="1"/>
          </p:cNvSpPr>
          <p:nvPr>
            <p:ph type="body" idx="1"/>
          </p:nvPr>
        </p:nvSpPr>
        <p:spPr>
          <a:xfrm>
            <a:off x="685584" y="6292692"/>
            <a:ext cx="5486835" cy="2166404"/>
          </a:xfrm>
          <a:noFill/>
          <a:ln/>
        </p:spPr>
        <p:txBody>
          <a:bodyPr/>
          <a:lstStyle/>
          <a:p>
            <a:r>
              <a:rPr lang="ca-ES" dirty="0" smtClean="0">
                <a:latin typeface="Arial" charset="0"/>
                <a:cs typeface="Arial" charset="0"/>
              </a:rPr>
              <a:t>A banda de </a:t>
            </a:r>
            <a:r>
              <a:rPr lang="ca-ES" dirty="0" err="1" smtClean="0">
                <a:latin typeface="Arial" charset="0"/>
                <a:cs typeface="Arial" charset="0"/>
              </a:rPr>
              <a:t>l’impuls</a:t>
            </a:r>
            <a:r>
              <a:rPr lang="ca-ES" dirty="0" smtClean="0">
                <a:latin typeface="Arial" charset="0"/>
                <a:cs typeface="Arial" charset="0"/>
              </a:rPr>
              <a:t> donat per l’Ajuntament</a:t>
            </a:r>
          </a:p>
          <a:p>
            <a:endParaRPr lang="ca-ES" dirty="0" smtClean="0">
              <a:latin typeface="Arial" charset="0"/>
              <a:cs typeface="Arial" charset="0"/>
            </a:endParaRPr>
          </a:p>
          <a:p>
            <a:r>
              <a:rPr lang="ca-ES" dirty="0" smtClean="0">
                <a:latin typeface="Arial" charset="0"/>
                <a:cs typeface="Arial" charset="0"/>
              </a:rPr>
              <a:t>Compromís dels clubs i equips directius és clau per l’èxit del projecte,</a:t>
            </a:r>
          </a:p>
          <a:p>
            <a:r>
              <a:rPr lang="ca-ES" dirty="0" smtClean="0">
                <a:latin typeface="Arial" charset="0"/>
                <a:cs typeface="Arial" charset="0"/>
              </a:rPr>
              <a:t> - assumir, fer seu l’esperit del projecte</a:t>
            </a:r>
          </a:p>
          <a:p>
            <a:r>
              <a:rPr lang="ca-ES" dirty="0" smtClean="0">
                <a:latin typeface="Arial" charset="0"/>
                <a:cs typeface="Arial" charset="0"/>
              </a:rPr>
              <a:t> - transmetre’l</a:t>
            </a:r>
          </a:p>
          <a:p>
            <a:endParaRPr lang="ca-ES" dirty="0" smtClean="0">
              <a:latin typeface="Arial" charset="0"/>
              <a:cs typeface="Arial" charset="0"/>
            </a:endParaRPr>
          </a:p>
          <a:p>
            <a:r>
              <a:rPr lang="ca-ES" dirty="0" smtClean="0">
                <a:latin typeface="Arial" charset="0"/>
                <a:cs typeface="Arial" charset="0"/>
              </a:rPr>
              <a:t>Consolidació:</a:t>
            </a:r>
          </a:p>
          <a:p>
            <a:r>
              <a:rPr lang="ca-ES" dirty="0" smtClean="0">
                <a:latin typeface="Arial" charset="0"/>
                <a:cs typeface="Arial" charset="0"/>
              </a:rPr>
              <a:t> - refrescar i fer difusió el projecte en el futur – que estigui tothora present</a:t>
            </a:r>
          </a:p>
          <a:p>
            <a:r>
              <a:rPr lang="ca-ES" dirty="0" smtClean="0">
                <a:latin typeface="Arial" charset="0"/>
                <a:cs typeface="Arial" charset="0"/>
              </a:rPr>
              <a:t> –</a:t>
            </a:r>
            <a:r>
              <a:rPr lang="ca-ES" baseline="0" dirty="0" smtClean="0">
                <a:latin typeface="Arial" charset="0"/>
                <a:cs typeface="Arial" charset="0"/>
              </a:rPr>
              <a:t> </a:t>
            </a:r>
            <a:r>
              <a:rPr lang="ca-ES" dirty="0" smtClean="0">
                <a:latin typeface="Arial" charset="0"/>
                <a:cs typeface="Arial" charset="0"/>
              </a:rPr>
              <a:t>incorporar-lo en l’estratègia dels clubs i escoles</a:t>
            </a:r>
          </a:p>
          <a:p>
            <a:endParaRPr lang="ca-ES" dirty="0" smtClean="0">
              <a:latin typeface="Arial" charset="0"/>
              <a:cs typeface="Arial" charset="0"/>
            </a:endParaRPr>
          </a:p>
        </p:txBody>
      </p:sp>
      <p:sp>
        <p:nvSpPr>
          <p:cNvPr id="17412" name="Contenidor de número de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677854-D4DC-4568-BAE4-9C9601AE6951}" type="slidenum">
              <a:rPr lang="ca-ES" smtClean="0">
                <a:ea typeface="ＭＳ Ｐゴシック" pitchFamily="34" charset="-128"/>
              </a:rPr>
              <a:pPr/>
              <a:t>17</a:t>
            </a:fld>
            <a:endParaRPr lang="ca-E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Subtíto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a-ES" smtClean="0"/>
              <a:t>Feu clic aquí per editar l'estil de subtítols del patró.</a:t>
            </a:r>
            <a:endParaRPr lang="ca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99900-6743-4DC9-9B0E-1B99FB7875A5}" type="datetimeFigureOut">
              <a:rPr lang="ca-ES" smtClean="0"/>
              <a:pPr/>
              <a:t>09/10/2017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F15C9-3D84-4A9A-80AE-0698E2D4DA9C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ol i tex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text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a-ES" smtClean="0"/>
              <a:t>Feu clic aquí per editar els estils de text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99900-6743-4DC9-9B0E-1B99FB7875A5}" type="datetimeFigureOut">
              <a:rPr lang="ca-ES" smtClean="0"/>
              <a:pPr/>
              <a:t>09/10/2017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F15C9-3D84-4A9A-80AE-0698E2D4DA9C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ol vertical 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text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a-ES" smtClean="0"/>
              <a:t>Feu clic aquí per editar els estils de text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99900-6743-4DC9-9B0E-1B99FB7875A5}" type="datetimeFigureOut">
              <a:rPr lang="ca-ES" smtClean="0"/>
              <a:pPr/>
              <a:t>09/10/2017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F15C9-3D84-4A9A-80AE-0698E2D4DA9C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a-ES" smtClean="0"/>
              <a:t>Feu clic aquí per editar els estils de text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99900-6743-4DC9-9B0E-1B99FB7875A5}" type="datetimeFigureOut">
              <a:rPr lang="ca-ES" smtClean="0"/>
              <a:pPr/>
              <a:t>09/10/2017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F15C9-3D84-4A9A-80AE-0698E2D4DA9C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pçalera de la 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a-ES" smtClean="0"/>
              <a:t>Feu clic aquí per editar els estils de text</a:t>
            </a:r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99900-6743-4DC9-9B0E-1B99FB7875A5}" type="datetimeFigureOut">
              <a:rPr lang="ca-ES" smtClean="0"/>
              <a:pPr/>
              <a:t>09/10/2017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F15C9-3D84-4A9A-80AE-0698E2D4DA9C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contingut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a-ES" smtClean="0"/>
              <a:t>Feu clic aquí per editar els estils de text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contingut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a-ES" smtClean="0"/>
              <a:t>Feu clic aquí per editar els estils de text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5" name="Contenidor de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99900-6743-4DC9-9B0E-1B99FB7875A5}" type="datetimeFigureOut">
              <a:rPr lang="ca-ES" smtClean="0"/>
              <a:pPr/>
              <a:t>09/10/2017</a:t>
            </a:fld>
            <a:endParaRPr lang="ca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F15C9-3D84-4A9A-80AE-0698E2D4DA9C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 smtClean="0"/>
              <a:t>Feu clic aquí per editar els estils de text</a:t>
            </a:r>
          </a:p>
        </p:txBody>
      </p:sp>
      <p:sp>
        <p:nvSpPr>
          <p:cNvPr id="4" name="Contenidor de contingut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a-ES" smtClean="0"/>
              <a:t>Feu clic aquí per editar els estils de text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5" name="Contenidor de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 smtClean="0"/>
              <a:t>Feu clic aquí per editar els estils de text</a:t>
            </a:r>
          </a:p>
        </p:txBody>
      </p:sp>
      <p:sp>
        <p:nvSpPr>
          <p:cNvPr id="6" name="Contenidor de contingut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a-ES" smtClean="0"/>
              <a:t>Feu clic aquí per editar els estils de text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7" name="Contenidor de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99900-6743-4DC9-9B0E-1B99FB7875A5}" type="datetimeFigureOut">
              <a:rPr lang="ca-ES" smtClean="0"/>
              <a:pPr/>
              <a:t>09/10/2017</a:t>
            </a:fld>
            <a:endParaRPr lang="ca-ES"/>
          </a:p>
        </p:txBody>
      </p:sp>
      <p:sp>
        <p:nvSpPr>
          <p:cNvPr id="8" name="Contenidor de peu de pà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Conteni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F15C9-3D84-4A9A-80AE-0698E2D4DA9C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més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99900-6743-4DC9-9B0E-1B99FB7875A5}" type="datetimeFigureOut">
              <a:rPr lang="ca-ES" smtClean="0"/>
              <a:pPr/>
              <a:t>09/10/2017</a:t>
            </a:fld>
            <a:endParaRPr lang="ca-ES"/>
          </a:p>
        </p:txBody>
      </p:sp>
      <p:sp>
        <p:nvSpPr>
          <p:cNvPr id="4" name="Contenidor de peu de pà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F15C9-3D84-4A9A-80AE-0698E2D4DA9C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99900-6743-4DC9-9B0E-1B99FB7875A5}" type="datetimeFigureOut">
              <a:rPr lang="ca-ES" smtClean="0"/>
              <a:pPr/>
              <a:t>09/10/2017</a:t>
            </a:fld>
            <a:endParaRPr lang="ca-ES"/>
          </a:p>
        </p:txBody>
      </p:sp>
      <p:sp>
        <p:nvSpPr>
          <p:cNvPr id="3" name="Contenidor de peu de pà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F15C9-3D84-4A9A-80AE-0698E2D4DA9C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ingut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a-ES" smtClean="0"/>
              <a:t>Feu clic aquí per editar els estils de text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 smtClean="0"/>
              <a:t>Feu clic aquí per editar els estils de text</a:t>
            </a:r>
          </a:p>
        </p:txBody>
      </p:sp>
      <p:sp>
        <p:nvSpPr>
          <p:cNvPr id="5" name="Contenidor de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99900-6743-4DC9-9B0E-1B99FB7875A5}" type="datetimeFigureOut">
              <a:rPr lang="ca-ES" smtClean="0"/>
              <a:pPr/>
              <a:t>09/10/2017</a:t>
            </a:fld>
            <a:endParaRPr lang="ca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F15C9-3D84-4A9A-80AE-0698E2D4DA9C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tge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'imatg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a-ES"/>
          </a:p>
        </p:txBody>
      </p:sp>
      <p:sp>
        <p:nvSpPr>
          <p:cNvPr id="4" name="Contenidor de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 smtClean="0"/>
              <a:t>Feu clic aquí per editar els estils de text</a:t>
            </a:r>
          </a:p>
        </p:txBody>
      </p:sp>
      <p:sp>
        <p:nvSpPr>
          <p:cNvPr id="5" name="Contenidor de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99900-6743-4DC9-9B0E-1B99FB7875A5}" type="datetimeFigureOut">
              <a:rPr lang="ca-ES" smtClean="0"/>
              <a:pPr/>
              <a:t>09/10/2017</a:t>
            </a:fld>
            <a:endParaRPr lang="ca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F15C9-3D84-4A9A-80AE-0698E2D4DA9C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títo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a-ES" smtClean="0"/>
              <a:t>Feu clic aquí per editar els estils de text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C99900-6743-4DC9-9B0E-1B99FB7875A5}" type="datetimeFigureOut">
              <a:rPr lang="ca-ES" smtClean="0"/>
              <a:pPr/>
              <a:t>09/10/2017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CF15C9-3D84-4A9A-80AE-0698E2D4DA9C}" type="slidenum">
              <a:rPr lang="ca-ES" smtClean="0"/>
              <a:pPr/>
              <a:t>‹Nº›</a:t>
            </a:fld>
            <a:endParaRPr lang="ca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ol 1"/>
          <p:cNvSpPr txBox="1">
            <a:spLocks/>
          </p:cNvSpPr>
          <p:nvPr/>
        </p:nvSpPr>
        <p:spPr bwMode="auto">
          <a:xfrm>
            <a:off x="827584" y="2103298"/>
            <a:ext cx="7488832" cy="158415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defTabSz="449263" eaLnBrk="0" hangingPunct="0">
              <a:lnSpc>
                <a:spcPct val="110000"/>
              </a:lnSpc>
              <a:spcAft>
                <a:spcPts val="400"/>
              </a:spcAft>
              <a:buClr>
                <a:srgbClr val="000000"/>
              </a:buClr>
              <a:buSzPct val="100000"/>
              <a:defRPr/>
            </a:pPr>
            <a:r>
              <a:rPr lang="ca-ES" sz="4400" b="1" i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  <a:ea typeface="+mj-ea"/>
                <a:cs typeface="+mj-cs"/>
              </a:rPr>
              <a:t>“Entorns sense fum”</a:t>
            </a:r>
            <a:r>
              <a:rPr lang="ca-ES" sz="44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  <a:ea typeface="+mj-ea"/>
                <a:cs typeface="+mj-cs"/>
              </a:rPr>
              <a:t> a</a:t>
            </a:r>
          </a:p>
          <a:p>
            <a:pPr lvl="0" algn="ctr" defTabSz="449263" eaLnBrk="0" hangingPunct="0">
              <a:lnSpc>
                <a:spcPct val="110000"/>
              </a:lnSpc>
              <a:spcAft>
                <a:spcPts val="400"/>
              </a:spcAft>
              <a:buClr>
                <a:srgbClr val="000000"/>
              </a:buClr>
              <a:buSzPct val="100000"/>
              <a:defRPr/>
            </a:pPr>
            <a:r>
              <a:rPr lang="ca-ES" sz="44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  <a:ea typeface="+mj-ea"/>
                <a:cs typeface="+mj-cs"/>
              </a:rPr>
              <a:t>&lt; ... &gt;</a:t>
            </a:r>
          </a:p>
        </p:txBody>
      </p:sp>
      <p:pic>
        <p:nvPicPr>
          <p:cNvPr id="6" name="Imatge 4" descr="aspc_color_h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548680"/>
            <a:ext cx="4392488" cy="46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ubtítol 2"/>
          <p:cNvSpPr txBox="1">
            <a:spLocks/>
          </p:cNvSpPr>
          <p:nvPr/>
        </p:nvSpPr>
        <p:spPr bwMode="auto">
          <a:xfrm>
            <a:off x="1259632" y="4365104"/>
            <a:ext cx="6840760" cy="157190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  <a:spAutoFit/>
          </a:bodyPr>
          <a:lstStyle/>
          <a:p>
            <a:pPr marL="355600" marR="0" lvl="2" indent="-355600" defTabSz="449263" rtl="0" eaLnBrk="0" fontAlgn="base" latinLnBrk="0" hangingPunct="0">
              <a:lnSpc>
                <a:spcPct val="81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tabLst/>
              <a:defRPr/>
            </a:pPr>
            <a:r>
              <a:rPr kumimoji="0" lang="ca-E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Prevenció del tabaquisme en infants i joves</a:t>
            </a:r>
          </a:p>
          <a:p>
            <a:pPr marL="812800" lvl="3" indent="-355600" defTabSz="449263" eaLnBrk="0" fontAlgn="base" hangingPunct="0">
              <a:lnSpc>
                <a:spcPct val="81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/>
            </a:pPr>
            <a:r>
              <a:rPr kumimoji="0" lang="ca-E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Basat en el modelatge</a:t>
            </a:r>
          </a:p>
          <a:p>
            <a:pPr marL="812800" lvl="3" indent="-355600" defTabSz="449263" eaLnBrk="0" fontAlgn="base" hangingPunct="0">
              <a:lnSpc>
                <a:spcPct val="81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/>
            </a:pPr>
            <a:r>
              <a:rPr kumimoji="0" lang="ca-E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Amb un abordatge integral</a:t>
            </a:r>
          </a:p>
          <a:p>
            <a:pPr marL="812800" lvl="3" indent="-355600" defTabSz="449263" eaLnBrk="0" fontAlgn="base" hangingPunct="0">
              <a:lnSpc>
                <a:spcPct val="81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/>
            </a:pPr>
            <a:r>
              <a:rPr kumimoji="0" lang="ca-E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Amb la implicació dels agents comunitaris</a:t>
            </a:r>
          </a:p>
        </p:txBody>
      </p:sp>
      <p:pic>
        <p:nvPicPr>
          <p:cNvPr id="5" name="Contenidor de contingut 4" descr="Placa_Entorn_sense_fum_NO_LOGO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380312" y="548680"/>
            <a:ext cx="936104" cy="936104"/>
          </a:xfrm>
          <a:prstGeom prst="rect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title"/>
          </p:nvPr>
        </p:nvSpPr>
        <p:spPr>
          <a:xfrm>
            <a:off x="707339" y="980728"/>
            <a:ext cx="8066088" cy="762471"/>
          </a:xfrm>
        </p:spPr>
        <p:txBody>
          <a:bodyPr bIns="0"/>
          <a:lstStyle/>
          <a:p>
            <a:pPr algn="l"/>
            <a:r>
              <a:rPr lang="ca-ES" sz="3200" b="1" dirty="0" smtClean="0">
                <a:solidFill>
                  <a:srgbClr val="C00000"/>
                </a:solidFill>
                <a:ea typeface="ＭＳ Ｐゴシック" pitchFamily="34" charset="-128"/>
              </a:rPr>
              <a:t>Com ho farem ?</a:t>
            </a:r>
          </a:p>
        </p:txBody>
      </p:sp>
      <p:sp>
        <p:nvSpPr>
          <p:cNvPr id="5124" name="Contenidor de contingut 8"/>
          <p:cNvSpPr>
            <a:spLocks noGrp="1"/>
          </p:cNvSpPr>
          <p:nvPr>
            <p:ph idx="1"/>
          </p:nvPr>
        </p:nvSpPr>
        <p:spPr>
          <a:xfrm>
            <a:off x="683568" y="1844824"/>
            <a:ext cx="4392488" cy="1944216"/>
          </a:xfrm>
        </p:spPr>
        <p:txBody>
          <a:bodyPr bIns="0">
            <a:noAutofit/>
          </a:bodyPr>
          <a:lstStyle/>
          <a:p>
            <a:pPr marL="0" indent="0">
              <a:buFont typeface="Wingdings" pitchFamily="2" charset="2"/>
              <a:buNone/>
            </a:pPr>
            <a:r>
              <a:rPr lang="ca-ES" sz="3000" b="1" dirty="0" smtClean="0">
                <a:ea typeface="ＭＳ Ｐゴシック" pitchFamily="34" charset="-128"/>
              </a:rPr>
              <a:t>Evitant la presència d’adults fumant en espais oberts freqüentats per infants i joves.</a:t>
            </a:r>
          </a:p>
        </p:txBody>
      </p:sp>
      <p:cxnSp>
        <p:nvCxnSpPr>
          <p:cNvPr id="12" name="Connector recte 11"/>
          <p:cNvCxnSpPr/>
          <p:nvPr/>
        </p:nvCxnSpPr>
        <p:spPr>
          <a:xfrm>
            <a:off x="827584" y="1628800"/>
            <a:ext cx="7416824" cy="0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7826" name="Picture 2" descr="http://www.montmelo.cat/media/site1/cache/images/campofutbol.jpg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4121268"/>
            <a:ext cx="3339752" cy="2340000"/>
          </a:xfrm>
          <a:prstGeom prst="rect">
            <a:avLst/>
          </a:prstGeom>
          <a:noFill/>
        </p:spPr>
      </p:pic>
      <p:pic>
        <p:nvPicPr>
          <p:cNvPr id="77828" name="Picture 4" descr="http://www.montmelo.cat/media/site1/cache/images/pcasals1.jpg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10140" y="4122060"/>
            <a:ext cx="3339752" cy="2340000"/>
          </a:xfrm>
          <a:prstGeom prst="rect">
            <a:avLst/>
          </a:prstGeom>
          <a:noFill/>
        </p:spPr>
      </p:pic>
      <p:pic>
        <p:nvPicPr>
          <p:cNvPr id="77830" name="Picture 6" descr="http://www.montmelo.cat/media/site1/cache/images/dscn3412.jpg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1705160"/>
            <a:ext cx="3339752" cy="2340000"/>
          </a:xfrm>
          <a:prstGeom prst="rect">
            <a:avLst/>
          </a:prstGeom>
          <a:noFill/>
        </p:spPr>
      </p:pic>
      <p:pic>
        <p:nvPicPr>
          <p:cNvPr id="9" name="Contenidor de contingut 4" descr="Placa_Entorn_sense_fum_NO_LOGO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7438672" y="692696"/>
            <a:ext cx="792088" cy="792088"/>
          </a:xfrm>
          <a:prstGeom prst="rect">
            <a:avLst/>
          </a:prstGeom>
          <a:noFill/>
          <a:ln w="9525">
            <a:solidFill>
              <a:schemeClr val="accent6"/>
            </a:solidFill>
            <a:round/>
            <a:headEnd/>
            <a:tailEnd/>
          </a:ln>
        </p:spPr>
      </p:pic>
      <p:grpSp>
        <p:nvGrpSpPr>
          <p:cNvPr id="13" name="12 Grupo"/>
          <p:cNvGrpSpPr/>
          <p:nvPr/>
        </p:nvGrpSpPr>
        <p:grpSpPr>
          <a:xfrm>
            <a:off x="683568" y="2132856"/>
            <a:ext cx="7560840" cy="3395115"/>
            <a:chOff x="683568" y="2132856"/>
            <a:chExt cx="7560840" cy="3395115"/>
          </a:xfrm>
        </p:grpSpPr>
        <p:sp>
          <p:nvSpPr>
            <p:cNvPr id="10" name="QuadreDeText 7"/>
            <p:cNvSpPr txBox="1">
              <a:spLocks noChangeArrowheads="1"/>
            </p:cNvSpPr>
            <p:nvPr/>
          </p:nvSpPr>
          <p:spPr bwMode="auto">
            <a:xfrm>
              <a:off x="683568" y="2132856"/>
              <a:ext cx="7560840" cy="3395115"/>
            </a:xfrm>
            <a:prstGeom prst="rect">
              <a:avLst/>
            </a:prstGeom>
            <a:solidFill>
              <a:schemeClr val="accent2"/>
            </a:solidFill>
            <a:ln w="127000">
              <a:solidFill>
                <a:schemeClr val="accent2">
                  <a:lumMod val="50000"/>
                </a:schemeClr>
              </a:solidFill>
              <a:miter lim="800000"/>
              <a:headEnd/>
              <a:tailEnd/>
            </a:ln>
          </p:spPr>
          <p:txBody>
            <a:bodyPr wrap="square" lIns="180000" tIns="180000" rIns="180000" bIns="180000">
              <a:spAutoFit/>
            </a:bodyPr>
            <a:lstStyle/>
            <a:p>
              <a:pPr algn="ctr">
                <a:spcAft>
                  <a:spcPts val="1800"/>
                </a:spcAft>
              </a:pPr>
              <a:r>
                <a:rPr lang="ca-ES" sz="4000" dirty="0" smtClean="0">
                  <a:solidFill>
                    <a:schemeClr val="bg1"/>
                  </a:solidFill>
                  <a:latin typeface="Calibri" pitchFamily="34" charset="0"/>
                </a:rPr>
                <a:t>Declarant-los “Entorns sense fum”</a:t>
              </a:r>
            </a:p>
            <a:p>
              <a:pPr algn="ctr">
                <a:spcAft>
                  <a:spcPts val="1800"/>
                </a:spcAft>
              </a:pPr>
              <a:endParaRPr lang="ca-ES" sz="4000" dirty="0" smtClean="0">
                <a:solidFill>
                  <a:schemeClr val="bg1"/>
                </a:solidFill>
                <a:latin typeface="Calibri" pitchFamily="34" charset="0"/>
              </a:endParaRPr>
            </a:p>
            <a:p>
              <a:pPr algn="ctr">
                <a:spcAft>
                  <a:spcPts val="1800"/>
                </a:spcAft>
              </a:pPr>
              <a:endParaRPr lang="ca-ES" sz="4000" dirty="0" smtClean="0">
                <a:solidFill>
                  <a:schemeClr val="bg1"/>
                </a:solidFill>
                <a:latin typeface="Calibri" pitchFamily="34" charset="0"/>
              </a:endParaRPr>
            </a:p>
            <a:p>
              <a:pPr algn="ctr">
                <a:spcAft>
                  <a:spcPts val="1800"/>
                </a:spcAft>
              </a:pPr>
              <a:r>
                <a:rPr lang="ca-ES" sz="3200" dirty="0" smtClean="0">
                  <a:solidFill>
                    <a:schemeClr val="bg1"/>
                  </a:solidFill>
                  <a:latin typeface="Calibri" pitchFamily="34" charset="0"/>
                </a:rPr>
                <a:t>(espais on es recomana no fumar)</a:t>
              </a:r>
              <a:endParaRPr lang="ca-ES" sz="3200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pic>
          <p:nvPicPr>
            <p:cNvPr id="11" name="Contenidor de contingut 4" descr="Placa_Entorn_sense_fum_NO_LOGOS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 bwMode="auto">
            <a:xfrm>
              <a:off x="3707904" y="2996952"/>
              <a:ext cx="1728192" cy="1728192"/>
            </a:xfrm>
            <a:prstGeom prst="rect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707339" y="620688"/>
            <a:ext cx="8066088" cy="76247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449263" rtl="0" eaLnBrk="0" fontAlgn="base" latinLnBrk="0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 Unicode MS" pitchFamily="34" charset="-128"/>
              <a:buNone/>
              <a:tabLst/>
              <a:defRPr/>
            </a:pPr>
            <a:r>
              <a:rPr lang="ca-ES" sz="3200" b="1" kern="0" dirty="0" smtClean="0">
                <a:solidFill>
                  <a:srgbClr val="C00000"/>
                </a:solidFill>
                <a:latin typeface="+mj-lt"/>
                <a:ea typeface="ＭＳ Ｐゴシック" pitchFamily="34" charset="-128"/>
                <a:cs typeface="+mj-cs"/>
              </a:rPr>
              <a:t>Espais descoberts: antecedents</a:t>
            </a:r>
            <a:endParaRPr kumimoji="0" lang="ca-ES" sz="32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ＭＳ Ｐゴシック" pitchFamily="34" charset="-128"/>
              <a:cs typeface="+mj-cs"/>
            </a:endParaRPr>
          </a:p>
        </p:txBody>
      </p:sp>
      <p:cxnSp>
        <p:nvCxnSpPr>
          <p:cNvPr id="7" name="Connector recte 6"/>
          <p:cNvCxnSpPr/>
          <p:nvPr/>
        </p:nvCxnSpPr>
        <p:spPr>
          <a:xfrm>
            <a:off x="827584" y="1233008"/>
            <a:ext cx="7416824" cy="0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ontenidor de contingut 4" descr="Placa_Entorn_sense_fum_NO_LOGO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438672" y="332656"/>
            <a:ext cx="792088" cy="792088"/>
          </a:xfrm>
          <a:prstGeom prst="rect">
            <a:avLst/>
          </a:prstGeom>
          <a:noFill/>
          <a:ln w="9525">
            <a:solidFill>
              <a:schemeClr val="accent6"/>
            </a:solidFill>
            <a:round/>
            <a:headEnd/>
            <a:tailEnd/>
          </a:ln>
        </p:spPr>
      </p:pic>
      <p:sp>
        <p:nvSpPr>
          <p:cNvPr id="8" name="Contenidor de contingut 2"/>
          <p:cNvSpPr txBox="1">
            <a:spLocks/>
          </p:cNvSpPr>
          <p:nvPr/>
        </p:nvSpPr>
        <p:spPr bwMode="auto">
          <a:xfrm>
            <a:off x="755576" y="1340768"/>
            <a:ext cx="7488832" cy="249004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  <a:spAutoFit/>
          </a:bodyPr>
          <a:lstStyle/>
          <a:p>
            <a:pPr marL="273050" indent="-273050">
              <a:spcBef>
                <a:spcPts val="800"/>
              </a:spcBef>
              <a:spcAft>
                <a:spcPts val="600"/>
              </a:spcAft>
              <a:buClr>
                <a:srgbClr val="C00000"/>
              </a:buClr>
              <a:buFont typeface="Arial" pitchFamily="34" charset="0"/>
              <a:buChar char="•"/>
              <a:tabLst>
                <a:tab pos="273050" algn="l"/>
              </a:tabLst>
            </a:pPr>
            <a:r>
              <a:rPr lang="ca-ES" sz="2400" dirty="0" smtClean="0">
                <a:latin typeface="+mj-lt"/>
              </a:rPr>
              <a:t>La normativa estatal no regula el consum del tabac en espais esportius descoberts; en canvi, sí que estableix la prohibició de fumar en parcs infantils, encara que siguin exteriors.</a:t>
            </a:r>
          </a:p>
          <a:p>
            <a:pPr marL="273050" indent="-273050">
              <a:spcBef>
                <a:spcPts val="800"/>
              </a:spcBef>
              <a:spcAft>
                <a:spcPts val="600"/>
              </a:spcAft>
              <a:buClr>
                <a:srgbClr val="C00000"/>
              </a:buClr>
              <a:buFont typeface="Arial" pitchFamily="34" charset="0"/>
              <a:buChar char="•"/>
              <a:tabLst>
                <a:tab pos="273050" algn="l"/>
              </a:tabLst>
            </a:pPr>
            <a:r>
              <a:rPr lang="ca-ES" sz="2400" dirty="0" smtClean="0"/>
              <a:t>La normativa al País Basc prohibeix fumar en espais esportius descoberts.</a:t>
            </a:r>
          </a:p>
        </p:txBody>
      </p:sp>
      <p:grpSp>
        <p:nvGrpSpPr>
          <p:cNvPr id="12" name="11 Grupo"/>
          <p:cNvGrpSpPr/>
          <p:nvPr/>
        </p:nvGrpSpPr>
        <p:grpSpPr>
          <a:xfrm>
            <a:off x="755576" y="3573016"/>
            <a:ext cx="7560840" cy="2229205"/>
            <a:chOff x="755576" y="3645024"/>
            <a:chExt cx="7560840" cy="2229205"/>
          </a:xfrm>
        </p:grpSpPr>
        <p:pic>
          <p:nvPicPr>
            <p:cNvPr id="10" name="9 Imagen" descr="2011-11-19_FC_BARCELONA_-_REAL_ZARAGOZA_05.v1321735394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04048" y="3645024"/>
              <a:ext cx="3312368" cy="2016224"/>
            </a:xfrm>
            <a:prstGeom prst="rect">
              <a:avLst/>
            </a:prstGeom>
          </p:spPr>
        </p:pic>
        <p:sp>
          <p:nvSpPr>
            <p:cNvPr id="9" name="Contenidor de contingut 2"/>
            <p:cNvSpPr txBox="1">
              <a:spLocks/>
            </p:cNvSpPr>
            <p:nvPr/>
          </p:nvSpPr>
          <p:spPr bwMode="auto">
            <a:xfrm>
              <a:off x="755576" y="3933056"/>
              <a:ext cx="4032448" cy="194117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0000" tIns="46800" rIns="90000" bIns="4680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273050" indent="-273050">
                <a:spcBef>
                  <a:spcPts val="1200"/>
                </a:spcBef>
                <a:spcAft>
                  <a:spcPts val="600"/>
                </a:spcAft>
                <a:buClr>
                  <a:srgbClr val="C00000"/>
                </a:buClr>
                <a:buFont typeface="Arial" pitchFamily="34" charset="0"/>
                <a:buChar char="•"/>
                <a:tabLst>
                  <a:tab pos="273050" algn="l"/>
                </a:tabLst>
              </a:pPr>
              <a:r>
                <a:rPr lang="ca-ES" sz="2400" dirty="0" smtClean="0">
                  <a:latin typeface="+mj-lt"/>
                </a:rPr>
                <a:t>Alguns clubs esportius, com ara el F.C. Barcelona, han endegat campanyes front al tabaquisme en els seus espais esportius descoberts.</a:t>
              </a:r>
            </a:p>
          </p:txBody>
        </p:sp>
      </p:grpSp>
      <p:sp>
        <p:nvSpPr>
          <p:cNvPr id="11" name="Contenidor de contingut 2"/>
          <p:cNvSpPr txBox="1">
            <a:spLocks/>
          </p:cNvSpPr>
          <p:nvPr/>
        </p:nvSpPr>
        <p:spPr bwMode="auto">
          <a:xfrm>
            <a:off x="755576" y="5918800"/>
            <a:ext cx="7776864" cy="83317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  <a:spAutoFit/>
          </a:bodyPr>
          <a:lstStyle/>
          <a:p>
            <a:pPr marL="273050" lvl="0" indent="-273050">
              <a:spcBef>
                <a:spcPts val="1200"/>
              </a:spcBef>
              <a:spcAft>
                <a:spcPts val="600"/>
              </a:spcAft>
              <a:buClr>
                <a:srgbClr val="C00000"/>
              </a:buClr>
              <a:buFont typeface="Arial" pitchFamily="34" charset="0"/>
              <a:buChar char="•"/>
              <a:tabLst>
                <a:tab pos="273050" algn="l"/>
              </a:tabLst>
            </a:pPr>
            <a:r>
              <a:rPr lang="ca-ES" sz="2400" kern="0" dirty="0" smtClean="0">
                <a:solidFill>
                  <a:srgbClr val="000000"/>
                </a:solidFill>
              </a:rPr>
              <a:t>Entorns sense fum s’ha aplicat amb èxit als centres esportius de diferents municipis de Catalunya.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idor de contingut 8"/>
          <p:cNvSpPr>
            <a:spLocks noGrp="1"/>
          </p:cNvSpPr>
          <p:nvPr>
            <p:ph idx="1"/>
          </p:nvPr>
        </p:nvSpPr>
        <p:spPr>
          <a:xfrm>
            <a:off x="1259707" y="2708920"/>
            <a:ext cx="6120605" cy="1569660"/>
          </a:xfrm>
        </p:spPr>
        <p:txBody>
          <a:bodyPr wrap="square">
            <a:spAutoFit/>
          </a:bodyPr>
          <a:lstStyle/>
          <a:p>
            <a:pPr marL="363538" indent="-363538">
              <a:spcBef>
                <a:spcPts val="1200"/>
              </a:spcBef>
              <a:spcAft>
                <a:spcPts val="600"/>
              </a:spcAft>
              <a:buClr>
                <a:srgbClr val="C00000"/>
              </a:buClr>
              <a:buFont typeface="Arial" charset="0"/>
              <a:buChar char="•"/>
            </a:pPr>
            <a:r>
              <a:rPr lang="ca-ES" dirty="0" smtClean="0">
                <a:ea typeface="ＭＳ Ｐゴシック" pitchFamily="34" charset="-128"/>
              </a:rPr>
              <a:t>Tallers per monitors esportius “EP@: Esport escolar i prevenció” (Fundació </a:t>
            </a:r>
            <a:r>
              <a:rPr lang="ca-ES" dirty="0" err="1" smtClean="0">
                <a:ea typeface="ＭＳ Ｐゴシック" pitchFamily="34" charset="-128"/>
              </a:rPr>
              <a:t>Esportsalus</a:t>
            </a:r>
            <a:r>
              <a:rPr lang="ca-ES" dirty="0" smtClean="0">
                <a:ea typeface="ＭＳ Ｐゴシック" pitchFamily="34" charset="-128"/>
              </a:rPr>
              <a:t>)</a:t>
            </a:r>
          </a:p>
        </p:txBody>
      </p:sp>
      <p:sp>
        <p:nvSpPr>
          <p:cNvPr id="16" name="Rectangle 3"/>
          <p:cNvSpPr>
            <a:spLocks noGrp="1" noChangeArrowheads="1"/>
          </p:cNvSpPr>
          <p:nvPr>
            <p:ph type="title"/>
          </p:nvPr>
        </p:nvSpPr>
        <p:spPr>
          <a:xfrm>
            <a:off x="707339" y="980728"/>
            <a:ext cx="8066088" cy="762471"/>
          </a:xfrm>
        </p:spPr>
        <p:txBody>
          <a:bodyPr bIns="0"/>
          <a:lstStyle/>
          <a:p>
            <a:pPr algn="l"/>
            <a:r>
              <a:rPr lang="ca-ES" sz="3200" b="1" dirty="0" smtClean="0">
                <a:solidFill>
                  <a:srgbClr val="C00000"/>
                </a:solidFill>
                <a:ea typeface="ＭＳ Ｐゴシック" pitchFamily="34" charset="-128"/>
              </a:rPr>
              <a:t>Com ho farem ?</a:t>
            </a:r>
          </a:p>
        </p:txBody>
      </p:sp>
      <p:cxnSp>
        <p:nvCxnSpPr>
          <p:cNvPr id="17" name="Connector recte 16"/>
          <p:cNvCxnSpPr/>
          <p:nvPr/>
        </p:nvCxnSpPr>
        <p:spPr>
          <a:xfrm>
            <a:off x="827584" y="1628800"/>
            <a:ext cx="7416824" cy="0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Contenidor de contingut 4" descr="Placa_Entorn_sense_fum_NO_LOGO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438672" y="332656"/>
            <a:ext cx="792088" cy="792088"/>
          </a:xfrm>
          <a:prstGeom prst="rect">
            <a:avLst/>
          </a:prstGeom>
          <a:noFill/>
          <a:ln w="9525">
            <a:solidFill>
              <a:schemeClr val="accent6"/>
            </a:solidFill>
            <a:round/>
            <a:headEnd/>
            <a:tailEnd/>
          </a:ln>
        </p:spPr>
      </p:pic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754384" y="1772816"/>
            <a:ext cx="7922072" cy="762471"/>
          </a:xfrm>
          <a:prstGeom prst="rect">
            <a:avLst/>
          </a:prstGeom>
        </p:spPr>
        <p:txBody>
          <a:bodyPr vert="horz" lIns="91440" tIns="45720" rIns="91440" bIns="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+mj-cs"/>
              </a:rPr>
              <a:t>Reforçant el paper model dels monitors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827584" y="4653136"/>
            <a:ext cx="7922072" cy="1152128"/>
          </a:xfrm>
          <a:prstGeom prst="rect">
            <a:avLst/>
          </a:prstGeom>
        </p:spPr>
        <p:txBody>
          <a:bodyPr vert="horz" lIns="91440" tIns="45720" rIns="91440" bIns="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+mj-cs"/>
              </a:rPr>
              <a:t>Treballant el tabac a l’aula</a:t>
            </a:r>
          </a:p>
          <a:p>
            <a:pPr marL="808038" lvl="1" indent="-350838">
              <a:spcBef>
                <a:spcPct val="0"/>
              </a:spcBef>
              <a:buClr>
                <a:srgbClr val="C00000"/>
              </a:buClr>
              <a:buFont typeface="Arial" pitchFamily="34" charset="0"/>
              <a:buChar char="•"/>
              <a:defRPr/>
            </a:pPr>
            <a:r>
              <a:rPr kumimoji="0" lang="ca-ES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+mj-cs"/>
              </a:rPr>
              <a:t>(àmbit educatiu)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idor de contingut 8"/>
          <p:cNvSpPr>
            <a:spLocks noGrp="1"/>
          </p:cNvSpPr>
          <p:nvPr>
            <p:ph idx="1"/>
          </p:nvPr>
        </p:nvSpPr>
        <p:spPr>
          <a:xfrm>
            <a:off x="1259707" y="3719934"/>
            <a:ext cx="6912693" cy="1077218"/>
          </a:xfrm>
        </p:spPr>
        <p:txBody>
          <a:bodyPr wrap="square">
            <a:spAutoFit/>
          </a:bodyPr>
          <a:lstStyle/>
          <a:p>
            <a:pPr marL="363538" indent="-363538">
              <a:spcBef>
                <a:spcPts val="1200"/>
              </a:spcBef>
              <a:spcAft>
                <a:spcPts val="600"/>
              </a:spcAft>
              <a:buClr>
                <a:srgbClr val="C00000"/>
              </a:buClr>
              <a:buFont typeface="Arial" charset="0"/>
              <a:buChar char="•"/>
            </a:pPr>
            <a:r>
              <a:rPr lang="ca-ES" dirty="0" smtClean="0">
                <a:ea typeface="ＭＳ Ｐゴシック" pitchFamily="34" charset="-128"/>
              </a:rPr>
              <a:t>Tractament subvencionat per deixar de fumar al CAP del barri</a:t>
            </a:r>
          </a:p>
        </p:txBody>
      </p:sp>
      <p:sp>
        <p:nvSpPr>
          <p:cNvPr id="16" name="Rectangle 3"/>
          <p:cNvSpPr>
            <a:spLocks noGrp="1" noChangeArrowheads="1"/>
          </p:cNvSpPr>
          <p:nvPr>
            <p:ph type="title"/>
          </p:nvPr>
        </p:nvSpPr>
        <p:spPr>
          <a:xfrm>
            <a:off x="707339" y="980728"/>
            <a:ext cx="8066088" cy="762471"/>
          </a:xfrm>
        </p:spPr>
        <p:txBody>
          <a:bodyPr bIns="0"/>
          <a:lstStyle/>
          <a:p>
            <a:pPr algn="l"/>
            <a:r>
              <a:rPr lang="ca-ES" sz="3200" b="1" dirty="0" smtClean="0">
                <a:solidFill>
                  <a:srgbClr val="C00000"/>
                </a:solidFill>
                <a:ea typeface="ＭＳ Ｐゴシック" pitchFamily="34" charset="-128"/>
              </a:rPr>
              <a:t>Com ho farem ?</a:t>
            </a:r>
          </a:p>
        </p:txBody>
      </p:sp>
      <p:cxnSp>
        <p:nvCxnSpPr>
          <p:cNvPr id="17" name="Connector recte 16"/>
          <p:cNvCxnSpPr/>
          <p:nvPr/>
        </p:nvCxnSpPr>
        <p:spPr>
          <a:xfrm>
            <a:off x="827584" y="1628800"/>
            <a:ext cx="7416824" cy="0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Contenidor de contingut 4" descr="Placa_Entorn_sense_fum_NO_LOGO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438672" y="332656"/>
            <a:ext cx="792088" cy="792088"/>
          </a:xfrm>
          <a:prstGeom prst="rect">
            <a:avLst/>
          </a:prstGeom>
          <a:noFill/>
          <a:ln w="9525">
            <a:solidFill>
              <a:schemeClr val="accent6"/>
            </a:solidFill>
            <a:round/>
            <a:headEnd/>
            <a:tailEnd/>
          </a:ln>
        </p:spPr>
      </p:pic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754384" y="2130822"/>
            <a:ext cx="7562032" cy="1154162"/>
          </a:xfrm>
          <a:prstGeom prst="rect">
            <a:avLst/>
          </a:prstGeom>
        </p:spPr>
        <p:txBody>
          <a:bodyPr vert="horz" lIns="91440" tIns="45720" rIns="91440" bIns="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+mj-cs"/>
              </a:rPr>
              <a:t>Ajudant al personal dels</a:t>
            </a:r>
            <a:r>
              <a:rPr kumimoji="0" lang="ca-ES" sz="3600" b="1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+mj-cs"/>
              </a:rPr>
              <a:t> clubs esportius adherits a deixar de fumar</a:t>
            </a:r>
            <a:endParaRPr kumimoji="0" lang="ca-ES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j-lt"/>
              <a:ea typeface="ＭＳ Ｐゴシック" pitchFamily="34" charset="-128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ol 1"/>
          <p:cNvSpPr txBox="1">
            <a:spLocks/>
          </p:cNvSpPr>
          <p:nvPr/>
        </p:nvSpPr>
        <p:spPr bwMode="auto">
          <a:xfrm>
            <a:off x="1763688" y="2222314"/>
            <a:ext cx="5400600" cy="2597973"/>
          </a:xfrm>
          <a:prstGeom prst="rect">
            <a:avLst/>
          </a:prstGeom>
          <a:solidFill>
            <a:schemeClr val="bg1">
              <a:lumMod val="75000"/>
            </a:schemeClr>
          </a:solidFill>
          <a:ln w="76200">
            <a:solidFill>
              <a:srgbClr val="5F5F5F"/>
            </a:solidFill>
            <a:round/>
            <a:headEnd/>
            <a:tailEnd/>
          </a:ln>
        </p:spPr>
        <p:txBody>
          <a:bodyPr vert="horz" wrap="square" lIns="180000" tIns="180000" rIns="180000" bIns="18000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defTabSz="449263" eaLnBrk="0" hangingPunct="0">
              <a:lnSpc>
                <a:spcPct val="110000"/>
              </a:lnSpc>
              <a:spcAft>
                <a:spcPts val="400"/>
              </a:spcAft>
              <a:buClr>
                <a:srgbClr val="000000"/>
              </a:buClr>
              <a:buSzPct val="100000"/>
              <a:defRPr/>
            </a:pPr>
            <a:r>
              <a:rPr lang="ca-ES" sz="6600" b="1" kern="0" dirty="0" smtClean="0">
                <a:solidFill>
                  <a:schemeClr val="bg1"/>
                </a:solidFill>
                <a:latin typeface="Helvetica" pitchFamily="34" charset="0"/>
                <a:ea typeface="+mj-ea"/>
                <a:cs typeface="+mj-cs"/>
              </a:rPr>
              <a:t>Que us demanem?</a:t>
            </a:r>
            <a:endParaRPr kumimoji="0" lang="ca-ES" sz="66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elvetica" pitchFamily="34" charset="0"/>
              <a:ea typeface="+mj-ea"/>
              <a:cs typeface="+mj-cs"/>
            </a:endParaRPr>
          </a:p>
        </p:txBody>
      </p:sp>
      <p:pic>
        <p:nvPicPr>
          <p:cNvPr id="6" name="Imatge 4" descr="aspc_color_h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548680"/>
            <a:ext cx="4392488" cy="46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Contenidor de contingut 4" descr="Placa_Entorn_sense_fum_NO_LOGO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380312" y="548680"/>
            <a:ext cx="936104" cy="936104"/>
          </a:xfrm>
          <a:prstGeom prst="rect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idor de contingut 8"/>
          <p:cNvSpPr txBox="1">
            <a:spLocks/>
          </p:cNvSpPr>
          <p:nvPr/>
        </p:nvSpPr>
        <p:spPr bwMode="auto">
          <a:xfrm>
            <a:off x="755576" y="3098108"/>
            <a:ext cx="4536504" cy="2419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63538" indent="-363538" eaLnBrk="0" hangingPunct="0">
              <a:spcBef>
                <a:spcPct val="20000"/>
              </a:spcBef>
              <a:buClr>
                <a:srgbClr val="C00000"/>
              </a:buClr>
              <a:buFont typeface="Arial" pitchFamily="34" charset="0"/>
              <a:buChar char="•"/>
              <a:defRPr/>
            </a:pPr>
            <a:r>
              <a:rPr lang="ca-ES" sz="3600" kern="0" dirty="0" smtClean="0">
                <a:latin typeface="+mn-lt"/>
                <a:ea typeface="ＭＳ Ｐゴシック" pitchFamily="54" charset="-128"/>
                <a:cs typeface="ＭＳ Ｐゴシック" pitchFamily="54" charset="-128"/>
              </a:rPr>
              <a:t>Adoptar els principis del decàleg</a:t>
            </a:r>
            <a:endParaRPr lang="ca-ES" sz="3600" kern="0" dirty="0">
              <a:latin typeface="+mn-lt"/>
              <a:ea typeface="ＭＳ Ｐゴシック" pitchFamily="54" charset="-128"/>
              <a:cs typeface="ＭＳ Ｐゴシック" pitchFamily="54" charset="-128"/>
            </a:endParaRPr>
          </a:p>
          <a:p>
            <a:pPr marL="363538" indent="-363538" eaLnBrk="0" hangingPunct="0">
              <a:spcBef>
                <a:spcPct val="20000"/>
              </a:spcBef>
              <a:buClr>
                <a:srgbClr val="C00000"/>
              </a:buClr>
              <a:buFont typeface="Arial" pitchFamily="34" charset="0"/>
              <a:buChar char="•"/>
              <a:defRPr/>
            </a:pPr>
            <a:r>
              <a:rPr lang="ca-ES" sz="3600" kern="0" dirty="0" smtClean="0">
                <a:latin typeface="+mn-lt"/>
                <a:ea typeface="ＭＳ Ｐゴシック" pitchFamily="54" charset="-128"/>
                <a:cs typeface="ＭＳ Ｐゴシック" pitchFamily="54" charset="-128"/>
              </a:rPr>
              <a:t>Fer-ne difusió als socis dels clubs</a:t>
            </a:r>
            <a:endParaRPr lang="ca-ES" sz="3600" kern="0" dirty="0">
              <a:latin typeface="+mn-lt"/>
              <a:ea typeface="ＭＳ Ｐゴシック" pitchFamily="54" charset="-128"/>
              <a:cs typeface="ＭＳ Ｐゴシック" pitchFamily="54" charset="-128"/>
            </a:endParaRPr>
          </a:p>
        </p:txBody>
      </p:sp>
      <p:sp>
        <p:nvSpPr>
          <p:cNvPr id="9" name="Rectangle 3"/>
          <p:cNvSpPr>
            <a:spLocks noGrp="1" noChangeArrowheads="1"/>
          </p:cNvSpPr>
          <p:nvPr>
            <p:ph type="title"/>
          </p:nvPr>
        </p:nvSpPr>
        <p:spPr>
          <a:xfrm>
            <a:off x="467544" y="1052736"/>
            <a:ext cx="7128792" cy="762471"/>
          </a:xfrm>
        </p:spPr>
        <p:txBody>
          <a:bodyPr bIns="0"/>
          <a:lstStyle/>
          <a:p>
            <a:pPr algn="l"/>
            <a:r>
              <a:rPr lang="ca-ES" sz="3200" b="1" dirty="0" smtClean="0">
                <a:solidFill>
                  <a:srgbClr val="C00000"/>
                </a:solidFill>
                <a:ea typeface="ＭＳ Ｐゴシック" pitchFamily="34" charset="-128"/>
              </a:rPr>
              <a:t>Adherir-vos al projecte</a:t>
            </a:r>
          </a:p>
        </p:txBody>
      </p:sp>
      <p:cxnSp>
        <p:nvCxnSpPr>
          <p:cNvPr id="10" name="Connector recte 9"/>
          <p:cNvCxnSpPr/>
          <p:nvPr/>
        </p:nvCxnSpPr>
        <p:spPr>
          <a:xfrm>
            <a:off x="539552" y="1700808"/>
            <a:ext cx="7416824" cy="0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Contenidor de contingut 4" descr="Placa_Entorn_sense_fum_NO_LOGO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164288" y="764704"/>
            <a:ext cx="792088" cy="792088"/>
          </a:xfrm>
          <a:prstGeom prst="rect">
            <a:avLst/>
          </a:prstGeom>
          <a:noFill/>
          <a:ln w="9525">
            <a:solidFill>
              <a:schemeClr val="accent6"/>
            </a:solidFill>
            <a:round/>
            <a:headEnd/>
            <a:tailEnd/>
          </a:ln>
        </p:spPr>
      </p:pic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754384" y="1969793"/>
            <a:ext cx="7346008" cy="762471"/>
          </a:xfrm>
          <a:prstGeom prst="rect">
            <a:avLst/>
          </a:prstGeom>
        </p:spPr>
        <p:txBody>
          <a:bodyPr vert="horz" lIns="91440" tIns="45720" rIns="91440" bIns="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+mj-cs"/>
              </a:rPr>
              <a:t>Signar el manifest de compromís</a:t>
            </a:r>
          </a:p>
        </p:txBody>
      </p:sp>
      <p:pic>
        <p:nvPicPr>
          <p:cNvPr id="13" name="Imatge 12" descr="Manifest - Centre educatiu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63814" y="2636912"/>
            <a:ext cx="2808312" cy="396989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idor de contingut 8"/>
          <p:cNvSpPr txBox="1">
            <a:spLocks/>
          </p:cNvSpPr>
          <p:nvPr/>
        </p:nvSpPr>
        <p:spPr bwMode="auto">
          <a:xfrm>
            <a:off x="755576" y="3284984"/>
            <a:ext cx="7488832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63538" indent="-363538" eaLnBrk="0" hangingPunct="0">
              <a:spcBef>
                <a:spcPts val="1200"/>
              </a:spcBef>
              <a:spcAft>
                <a:spcPts val="1200"/>
              </a:spcAft>
              <a:buClr>
                <a:srgbClr val="C00000"/>
              </a:buClr>
              <a:buFont typeface="Arial" pitchFamily="34" charset="0"/>
              <a:buChar char="•"/>
              <a:defRPr/>
            </a:pPr>
            <a:r>
              <a:rPr lang="ca-ES" sz="3200" kern="0" dirty="0" smtClean="0">
                <a:ea typeface="ＭＳ Ｐゴシック" pitchFamily="54" charset="-128"/>
                <a:cs typeface="ＭＳ Ｐゴシック" pitchFamily="54" charset="-128"/>
              </a:rPr>
              <a:t>Permetre de retolar-los com “</a:t>
            </a:r>
            <a:r>
              <a:rPr lang="ca-ES" sz="3200" i="1" kern="0" dirty="0" smtClean="0">
                <a:ea typeface="ＭＳ Ｐゴシック" pitchFamily="54" charset="-128"/>
                <a:cs typeface="ＭＳ Ｐゴシック" pitchFamily="54" charset="-128"/>
              </a:rPr>
              <a:t>Entorns sense fum”</a:t>
            </a:r>
          </a:p>
          <a:p>
            <a:pPr marL="363538" indent="-363538" eaLnBrk="0" hangingPunct="0">
              <a:spcBef>
                <a:spcPts val="1200"/>
              </a:spcBef>
              <a:spcAft>
                <a:spcPts val="1200"/>
              </a:spcAft>
              <a:buClr>
                <a:srgbClr val="C00000"/>
              </a:buClr>
              <a:buFont typeface="Arial" pitchFamily="34" charset="0"/>
              <a:buChar char="•"/>
              <a:defRPr/>
            </a:pPr>
            <a:r>
              <a:rPr lang="ca-ES" sz="3200" kern="0" dirty="0" smtClean="0">
                <a:latin typeface="+mn-lt"/>
                <a:ea typeface="ＭＳ Ｐゴシック" pitchFamily="54" charset="-128"/>
                <a:cs typeface="ＭＳ Ｐゴシック" pitchFamily="54" charset="-128"/>
              </a:rPr>
              <a:t>Difondre als membres dels clubs i al personal de les instal·lacions que en els espais descoberts es recomana no fumar</a:t>
            </a:r>
            <a:endParaRPr lang="ca-ES" sz="3200" kern="0" dirty="0">
              <a:latin typeface="+mn-lt"/>
              <a:ea typeface="ＭＳ Ｐゴシック" pitchFamily="54" charset="-128"/>
              <a:cs typeface="ＭＳ Ｐゴシック" pitchFamily="54" charset="-128"/>
            </a:endParaRPr>
          </a:p>
        </p:txBody>
      </p:sp>
      <p:sp>
        <p:nvSpPr>
          <p:cNvPr id="9" name="Rectangle 3"/>
          <p:cNvSpPr>
            <a:spLocks noGrp="1" noChangeArrowheads="1"/>
          </p:cNvSpPr>
          <p:nvPr>
            <p:ph type="title"/>
          </p:nvPr>
        </p:nvSpPr>
        <p:spPr>
          <a:xfrm>
            <a:off x="467544" y="1052736"/>
            <a:ext cx="7128792" cy="762471"/>
          </a:xfrm>
        </p:spPr>
        <p:txBody>
          <a:bodyPr bIns="0"/>
          <a:lstStyle/>
          <a:p>
            <a:pPr algn="l"/>
            <a:r>
              <a:rPr lang="ca-ES" sz="3200" b="1" dirty="0" smtClean="0">
                <a:solidFill>
                  <a:srgbClr val="C00000"/>
                </a:solidFill>
                <a:ea typeface="ＭＳ Ｐゴシック" pitchFamily="34" charset="-128"/>
              </a:rPr>
              <a:t>Adherir-vos al projecte</a:t>
            </a:r>
          </a:p>
        </p:txBody>
      </p:sp>
      <p:cxnSp>
        <p:nvCxnSpPr>
          <p:cNvPr id="10" name="Connector recte 9"/>
          <p:cNvCxnSpPr/>
          <p:nvPr/>
        </p:nvCxnSpPr>
        <p:spPr>
          <a:xfrm>
            <a:off x="539552" y="1700808"/>
            <a:ext cx="7416824" cy="0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Contenidor de contingut 4" descr="Placa_Entorn_sense_fum_NO_LOGO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164288" y="764704"/>
            <a:ext cx="792088" cy="792088"/>
          </a:xfrm>
          <a:prstGeom prst="rect">
            <a:avLst/>
          </a:prstGeom>
          <a:noFill/>
          <a:ln w="9525">
            <a:solidFill>
              <a:schemeClr val="accent6"/>
            </a:solidFill>
            <a:round/>
            <a:headEnd/>
            <a:tailEnd/>
          </a:ln>
        </p:spPr>
      </p:pic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754384" y="1773948"/>
            <a:ext cx="7346008" cy="1154162"/>
          </a:xfrm>
          <a:prstGeom prst="rect">
            <a:avLst/>
          </a:prstGeom>
        </p:spPr>
        <p:txBody>
          <a:bodyPr vert="horz" lIns="91440" tIns="45720" rIns="91440" bIns="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+mj-cs"/>
              </a:rPr>
              <a:t>Declarar els espais esportius descoberts com “Entorns sense fum”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idor de contingut 8"/>
          <p:cNvSpPr txBox="1">
            <a:spLocks/>
          </p:cNvSpPr>
          <p:nvPr/>
        </p:nvSpPr>
        <p:spPr bwMode="auto">
          <a:xfrm>
            <a:off x="755576" y="3098108"/>
            <a:ext cx="7416824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63538" indent="-363538" eaLnBrk="0" hangingPunct="0">
              <a:spcBef>
                <a:spcPts val="1200"/>
              </a:spcBef>
              <a:spcAft>
                <a:spcPts val="600"/>
              </a:spcAft>
              <a:buClr>
                <a:srgbClr val="C00000"/>
              </a:buClr>
              <a:buFont typeface="Arial" pitchFamily="34" charset="0"/>
              <a:buChar char="•"/>
              <a:defRPr/>
            </a:pPr>
            <a:r>
              <a:rPr lang="ca-ES" sz="3600" kern="0" dirty="0" smtClean="0">
                <a:latin typeface="+mn-lt"/>
                <a:ea typeface="ＭＳ Ｐゴシック" pitchFamily="54" charset="-128"/>
                <a:cs typeface="ＭＳ Ｐゴシック" pitchFamily="54" charset="-128"/>
              </a:rPr>
              <a:t>Difondre el recurs per deixar de fumar entre els monitors i personal dels equipaments esportius</a:t>
            </a:r>
            <a:endParaRPr lang="ca-ES" sz="3600" kern="0" dirty="0">
              <a:latin typeface="+mn-lt"/>
              <a:ea typeface="ＭＳ Ｐゴシック" pitchFamily="54" charset="-128"/>
              <a:cs typeface="ＭＳ Ｐゴシック" pitchFamily="54" charset="-128"/>
            </a:endParaRPr>
          </a:p>
        </p:txBody>
      </p:sp>
      <p:sp>
        <p:nvSpPr>
          <p:cNvPr id="9" name="Rectangle 3"/>
          <p:cNvSpPr>
            <a:spLocks noGrp="1" noChangeArrowheads="1"/>
          </p:cNvSpPr>
          <p:nvPr>
            <p:ph type="title"/>
          </p:nvPr>
        </p:nvSpPr>
        <p:spPr>
          <a:xfrm>
            <a:off x="467544" y="1052736"/>
            <a:ext cx="7128792" cy="762471"/>
          </a:xfrm>
        </p:spPr>
        <p:txBody>
          <a:bodyPr bIns="0"/>
          <a:lstStyle/>
          <a:p>
            <a:pPr algn="l"/>
            <a:r>
              <a:rPr lang="ca-ES" sz="3200" b="1" dirty="0" smtClean="0">
                <a:solidFill>
                  <a:srgbClr val="C00000"/>
                </a:solidFill>
                <a:ea typeface="ＭＳ Ｐゴシック" pitchFamily="34" charset="-128"/>
              </a:rPr>
              <a:t>Adherir-vos al projecte</a:t>
            </a:r>
          </a:p>
        </p:txBody>
      </p:sp>
      <p:cxnSp>
        <p:nvCxnSpPr>
          <p:cNvPr id="10" name="Connector recte 9"/>
          <p:cNvCxnSpPr/>
          <p:nvPr/>
        </p:nvCxnSpPr>
        <p:spPr>
          <a:xfrm>
            <a:off x="539552" y="1700808"/>
            <a:ext cx="7416824" cy="0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Contenidor de contingut 4" descr="Placa_Entorn_sense_fum_NO_LOGO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164288" y="764704"/>
            <a:ext cx="792088" cy="792088"/>
          </a:xfrm>
          <a:prstGeom prst="rect">
            <a:avLst/>
          </a:prstGeom>
          <a:noFill/>
          <a:ln w="9525">
            <a:solidFill>
              <a:schemeClr val="accent6"/>
            </a:solidFill>
            <a:round/>
            <a:headEnd/>
            <a:tailEnd/>
          </a:ln>
        </p:spPr>
      </p:pic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754384" y="1969793"/>
            <a:ext cx="7346008" cy="762471"/>
          </a:xfrm>
          <a:prstGeom prst="rect">
            <a:avLst/>
          </a:prstGeom>
        </p:spPr>
        <p:txBody>
          <a:bodyPr vert="horz" lIns="91440" tIns="45720" rIns="91440" bIns="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+mj-cs"/>
              </a:rPr>
              <a:t>Donar suport al projecte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707339" y="620688"/>
            <a:ext cx="7537069" cy="76247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49263" rtl="0" eaLnBrk="0" fontAlgn="base" latinLnBrk="0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 Unicode MS" pitchFamily="34" charset="-128"/>
              <a:buNone/>
              <a:tabLst/>
              <a:defRPr/>
            </a:pPr>
            <a:r>
              <a:rPr lang="ca-ES" sz="3200" b="1" kern="0" dirty="0" smtClean="0">
                <a:solidFill>
                  <a:srgbClr val="C00000"/>
                </a:solidFill>
                <a:latin typeface="+mj-lt"/>
                <a:ea typeface="ＭＳ Ｐゴシック" pitchFamily="34" charset="-128"/>
                <a:cs typeface="+mj-cs"/>
              </a:rPr>
              <a:t>Moltes gràcies !</a:t>
            </a:r>
            <a:endParaRPr kumimoji="0" lang="ca-ES" sz="32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ＭＳ Ｐゴシック" pitchFamily="34" charset="-128"/>
              <a:cs typeface="+mj-cs"/>
            </a:endParaRPr>
          </a:p>
        </p:txBody>
      </p:sp>
      <p:cxnSp>
        <p:nvCxnSpPr>
          <p:cNvPr id="7" name="Connector recte 6"/>
          <p:cNvCxnSpPr/>
          <p:nvPr/>
        </p:nvCxnSpPr>
        <p:spPr>
          <a:xfrm>
            <a:off x="827584" y="1233008"/>
            <a:ext cx="7416824" cy="0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ontenidor de contingut 4" descr="Placa_Entorn_sense_fum_NO_LOGO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438672" y="332656"/>
            <a:ext cx="792088" cy="792088"/>
          </a:xfrm>
          <a:prstGeom prst="rect">
            <a:avLst/>
          </a:prstGeom>
          <a:noFill/>
          <a:ln w="9525">
            <a:solidFill>
              <a:schemeClr val="accent6"/>
            </a:solidFill>
            <a:round/>
            <a:headEnd/>
            <a:tailEnd/>
          </a:ln>
        </p:spPr>
      </p:pic>
      <p:pic>
        <p:nvPicPr>
          <p:cNvPr id="9" name="Contenidor de contingut 4" descr="Placa_Entorn_sense_fum_NO_LOGO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555776" y="1700808"/>
            <a:ext cx="4176464" cy="4176464"/>
          </a:xfrm>
          <a:prstGeom prst="rect">
            <a:avLst/>
          </a:prstGeom>
          <a:noFill/>
          <a:ln w="9525">
            <a:solidFill>
              <a:schemeClr val="accent6"/>
            </a:solidFill>
            <a:round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ol 1"/>
          <p:cNvSpPr txBox="1">
            <a:spLocks/>
          </p:cNvSpPr>
          <p:nvPr/>
        </p:nvSpPr>
        <p:spPr bwMode="auto">
          <a:xfrm>
            <a:off x="1763688" y="2780928"/>
            <a:ext cx="5400600" cy="1480745"/>
          </a:xfrm>
          <a:prstGeom prst="rect">
            <a:avLst/>
          </a:prstGeom>
          <a:solidFill>
            <a:schemeClr val="bg1">
              <a:lumMod val="75000"/>
            </a:schemeClr>
          </a:solidFill>
          <a:ln w="76200">
            <a:solidFill>
              <a:srgbClr val="5F5F5F"/>
            </a:solidFill>
            <a:round/>
            <a:headEnd/>
            <a:tailEnd/>
          </a:ln>
        </p:spPr>
        <p:txBody>
          <a:bodyPr vert="horz" wrap="square" lIns="180000" tIns="180000" rIns="180000" bIns="18000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defTabSz="449263" eaLnBrk="0" hangingPunct="0">
              <a:lnSpc>
                <a:spcPct val="110000"/>
              </a:lnSpc>
              <a:spcAft>
                <a:spcPts val="400"/>
              </a:spcAft>
              <a:buClr>
                <a:srgbClr val="000000"/>
              </a:buClr>
              <a:buSzPct val="100000"/>
              <a:defRPr/>
            </a:pPr>
            <a:r>
              <a:rPr lang="ca-ES" sz="6600" b="1" kern="0" dirty="0" smtClean="0">
                <a:solidFill>
                  <a:schemeClr val="bg1"/>
                </a:solidFill>
                <a:latin typeface="Helvetica" pitchFamily="34" charset="0"/>
                <a:ea typeface="+mj-ea"/>
                <a:cs typeface="+mj-cs"/>
              </a:rPr>
              <a:t>Justificació</a:t>
            </a:r>
            <a:endParaRPr kumimoji="0" lang="ca-ES" sz="66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elvetica" pitchFamily="34" charset="0"/>
              <a:ea typeface="+mj-ea"/>
              <a:cs typeface="+mj-cs"/>
            </a:endParaRPr>
          </a:p>
        </p:txBody>
      </p:sp>
      <p:pic>
        <p:nvPicPr>
          <p:cNvPr id="6" name="Imatge 4" descr="aspc_color_h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548680"/>
            <a:ext cx="4392488" cy="46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Contenidor de contingut 4" descr="Placa_Entorn_sense_fum_NO_LOGO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380312" y="548680"/>
            <a:ext cx="936104" cy="936104"/>
          </a:xfrm>
          <a:prstGeom prst="rect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50888" y="1857846"/>
            <a:ext cx="5172075" cy="423545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a-ES" sz="2800" dirty="0" smtClean="0"/>
              <a:t>Encara avui, l’ús de tabac és la </a:t>
            </a:r>
            <a:r>
              <a:rPr lang="ca-ES" sz="2800" b="1" dirty="0" smtClean="0"/>
              <a:t>primera causa</a:t>
            </a:r>
            <a:r>
              <a:rPr lang="ca-ES" sz="2800" dirty="0" smtClean="0"/>
              <a:t> de pèrdua de salut i de mortalitat prematura i evitable.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a-ES" sz="28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a-ES" sz="2800" dirty="0" smtClean="0"/>
              <a:t>9 de cada 10 fumadors s’inicien en l’ús del tabac </a:t>
            </a:r>
            <a:r>
              <a:rPr lang="ca-ES" sz="2800" b="1" dirty="0" smtClean="0"/>
              <a:t>abans dels 18 anys</a:t>
            </a:r>
            <a:r>
              <a:rPr lang="ca-ES" sz="2800" dirty="0" smtClean="0"/>
              <a:t>.</a:t>
            </a:r>
            <a:endParaRPr lang="es-ES" sz="2800" dirty="0" smtClean="0"/>
          </a:p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ca-ES" sz="2800" dirty="0" smtClean="0"/>
          </a:p>
        </p:txBody>
      </p:sp>
      <p:pic>
        <p:nvPicPr>
          <p:cNvPr id="5124" name="Picture 5" descr="teens_smoking_nobott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94505" y="1874839"/>
            <a:ext cx="2093845" cy="2994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707339" y="620688"/>
            <a:ext cx="8066088" cy="76247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449263" rtl="0" eaLnBrk="0" fontAlgn="base" latinLnBrk="0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 Unicode MS" pitchFamily="34" charset="-128"/>
              <a:buNone/>
              <a:tabLst/>
              <a:defRPr/>
            </a:pPr>
            <a:r>
              <a:rPr kumimoji="0" lang="ca-E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+mj-cs"/>
              </a:rPr>
              <a:t>Tabac i adolescència: queda molt per fer!</a:t>
            </a:r>
          </a:p>
        </p:txBody>
      </p:sp>
      <p:cxnSp>
        <p:nvCxnSpPr>
          <p:cNvPr id="7" name="Connector recte 6"/>
          <p:cNvCxnSpPr/>
          <p:nvPr/>
        </p:nvCxnSpPr>
        <p:spPr>
          <a:xfrm>
            <a:off x="827584" y="1233008"/>
            <a:ext cx="7416824" cy="0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QuadreDeText 7"/>
          <p:cNvSpPr txBox="1">
            <a:spLocks noChangeArrowheads="1"/>
          </p:cNvSpPr>
          <p:nvPr/>
        </p:nvSpPr>
        <p:spPr bwMode="auto">
          <a:xfrm>
            <a:off x="683568" y="2132856"/>
            <a:ext cx="7776864" cy="2810339"/>
          </a:xfrm>
          <a:prstGeom prst="rect">
            <a:avLst/>
          </a:prstGeom>
          <a:solidFill>
            <a:schemeClr val="accent2"/>
          </a:solidFill>
          <a:ln w="12700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  <p:txBody>
          <a:bodyPr wrap="square" lIns="180000" tIns="180000" rIns="180000" bIns="18000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ca-ES" sz="3600" dirty="0">
                <a:solidFill>
                  <a:schemeClr val="bg1"/>
                </a:solidFill>
                <a:latin typeface="Calibri" pitchFamily="34" charset="0"/>
              </a:rPr>
              <a:t>A Catalunya, cada dia comencen a fumar 3 adolescents de 14 anys. </a:t>
            </a:r>
          </a:p>
          <a:p>
            <a:pPr algn="ctr"/>
            <a:r>
              <a:rPr lang="ca-ES" sz="3600" dirty="0">
                <a:solidFill>
                  <a:schemeClr val="bg1"/>
                </a:solidFill>
                <a:latin typeface="Calibri" pitchFamily="34" charset="0"/>
              </a:rPr>
              <a:t>Almenys </a:t>
            </a:r>
            <a:r>
              <a:rPr lang="ca-ES" sz="3600" dirty="0" smtClean="0">
                <a:solidFill>
                  <a:schemeClr val="bg1"/>
                </a:solidFill>
                <a:latin typeface="Calibri" pitchFamily="34" charset="0"/>
              </a:rPr>
              <a:t>1 d’ells </a:t>
            </a:r>
            <a:r>
              <a:rPr lang="ca-ES" sz="3600" dirty="0">
                <a:solidFill>
                  <a:schemeClr val="bg1"/>
                </a:solidFill>
                <a:latin typeface="Calibri" pitchFamily="34" charset="0"/>
              </a:rPr>
              <a:t>morirà precoçment a causa del tabac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ctor recte 6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1043608" y="413792"/>
            <a:ext cx="6840760" cy="1143000"/>
          </a:xfrm>
        </p:spPr>
        <p:txBody>
          <a:bodyPr/>
          <a:lstStyle/>
          <a:p>
            <a:r>
              <a:rPr lang="ca-ES" sz="2800" b="1" dirty="0" smtClean="0">
                <a:solidFill>
                  <a:srgbClr val="0070C0"/>
                </a:solidFill>
              </a:rPr>
              <a:t>Consum de tabac entre els estudiants </a:t>
            </a:r>
            <a:r>
              <a:rPr lang="ca-ES" sz="2800" b="1" dirty="0" err="1" smtClean="0">
                <a:solidFill>
                  <a:srgbClr val="0070C0"/>
                </a:solidFill>
              </a:rPr>
              <a:t>d’ESO</a:t>
            </a:r>
            <a:r>
              <a:rPr lang="ca-ES" sz="2800" b="1" dirty="0" smtClean="0">
                <a:solidFill>
                  <a:srgbClr val="0070C0"/>
                </a:solidFill>
              </a:rPr>
              <a:t> de 14 a 18 anys. Catalunya.</a:t>
            </a:r>
            <a:endParaRPr lang="ca-ES" sz="2800" b="1" dirty="0">
              <a:solidFill>
                <a:srgbClr val="0070C0"/>
              </a:solidFill>
            </a:endParaRPr>
          </a:p>
        </p:txBody>
      </p:sp>
      <p:sp>
        <p:nvSpPr>
          <p:cNvPr id="9" name="QuadreDeText 8"/>
          <p:cNvSpPr txBox="1"/>
          <p:nvPr/>
        </p:nvSpPr>
        <p:spPr>
          <a:xfrm>
            <a:off x="611560" y="5589240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200" dirty="0" smtClean="0"/>
              <a:t>Font: Subdirecció General de Drogodependències. Agència de Salut Pública de Catalunya. Anàlisi de l’</a:t>
            </a:r>
            <a:r>
              <a:rPr lang="ca-ES" sz="1200" i="1" dirty="0" smtClean="0"/>
              <a:t>Enquesta estatal sobre l’ús de drogues a l’ensenyament secundari (ESTUDES), </a:t>
            </a:r>
            <a:r>
              <a:rPr lang="ca-ES" sz="1200" dirty="0" smtClean="0"/>
              <a:t>1994-2014. Observatori Espanyol sobre Drogues (DGPNSD).</a:t>
            </a:r>
          </a:p>
        </p:txBody>
      </p:sp>
      <p:pic>
        <p:nvPicPr>
          <p:cNvPr id="5" name="Imatge 4" descr="aspc_color_h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6337300"/>
            <a:ext cx="3144837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Gràfic 10"/>
          <p:cNvGraphicFramePr/>
          <p:nvPr/>
        </p:nvGraphicFramePr>
        <p:xfrm>
          <a:off x="1524000" y="1397000"/>
          <a:ext cx="6864424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QuadreDeText 7"/>
          <p:cNvSpPr txBox="1">
            <a:spLocks noChangeArrowheads="1"/>
          </p:cNvSpPr>
          <p:nvPr/>
        </p:nvSpPr>
        <p:spPr bwMode="auto">
          <a:xfrm>
            <a:off x="683568" y="2132856"/>
            <a:ext cx="7776864" cy="2810339"/>
          </a:xfrm>
          <a:prstGeom prst="rect">
            <a:avLst/>
          </a:prstGeom>
          <a:solidFill>
            <a:schemeClr val="accent2"/>
          </a:solidFill>
          <a:ln w="12700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  <p:txBody>
          <a:bodyPr wrap="square" lIns="180000" tIns="180000" rIns="180000" bIns="18000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ca-ES" sz="3600" dirty="0" smtClean="0">
                <a:solidFill>
                  <a:schemeClr val="bg1"/>
                </a:solidFill>
                <a:latin typeface="Calibri" pitchFamily="34" charset="0"/>
              </a:rPr>
              <a:t>Des de l’any 2010 els adolescents fumadors diaris han disminuït un 4 %.</a:t>
            </a:r>
            <a:endParaRPr lang="ca-ES" sz="3600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r>
              <a:rPr lang="ca-ES" sz="3600" dirty="0" smtClean="0">
                <a:solidFill>
                  <a:schemeClr val="bg1"/>
                </a:solidFill>
                <a:latin typeface="Calibri" pitchFamily="34" charset="0"/>
              </a:rPr>
              <a:t>Els adolescents fumadors ocasionals, en canvi, han augmentat.</a:t>
            </a:r>
            <a:endParaRPr lang="ca-ES" sz="36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b="1" dirty="0" smtClean="0">
                <a:solidFill>
                  <a:srgbClr val="C00000"/>
                </a:solidFill>
              </a:rPr>
              <a:t>Queda molt per fer...</a:t>
            </a:r>
            <a:endParaRPr lang="ca-ES" b="1" dirty="0">
              <a:solidFill>
                <a:srgbClr val="C00000"/>
              </a:solidFill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27784" y="1863080"/>
            <a:ext cx="3726160" cy="3366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QuadreDeText 4"/>
          <p:cNvSpPr txBox="1"/>
          <p:nvPr/>
        </p:nvSpPr>
        <p:spPr>
          <a:xfrm>
            <a:off x="2699792" y="5385990"/>
            <a:ext cx="16561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/>
              <a:t>1,6 milions de persones encara fumen</a:t>
            </a:r>
          </a:p>
        </p:txBody>
      </p:sp>
      <p:sp>
        <p:nvSpPr>
          <p:cNvPr id="8" name="QuadreDeText 7"/>
          <p:cNvSpPr txBox="1"/>
          <p:nvPr/>
        </p:nvSpPr>
        <p:spPr>
          <a:xfrm>
            <a:off x="4644008" y="5403406"/>
            <a:ext cx="2304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/>
              <a:t>270.000 fumadors menys entre 2011 i 2015</a:t>
            </a:r>
            <a:endParaRPr lang="ca-E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ol 1"/>
          <p:cNvSpPr txBox="1">
            <a:spLocks/>
          </p:cNvSpPr>
          <p:nvPr/>
        </p:nvSpPr>
        <p:spPr bwMode="auto">
          <a:xfrm>
            <a:off x="1907704" y="2896349"/>
            <a:ext cx="5400600" cy="1396747"/>
          </a:xfrm>
          <a:prstGeom prst="rect">
            <a:avLst/>
          </a:prstGeom>
          <a:solidFill>
            <a:schemeClr val="bg1">
              <a:lumMod val="75000"/>
            </a:schemeClr>
          </a:solidFill>
          <a:ln w="76200">
            <a:solidFill>
              <a:srgbClr val="5F5F5F"/>
            </a:solidFill>
            <a:round/>
            <a:headEnd/>
            <a:tailEnd/>
          </a:ln>
        </p:spPr>
        <p:txBody>
          <a:bodyPr vert="horz" wrap="square" lIns="180000" tIns="180000" rIns="180000" bIns="18000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defTabSz="449263" eaLnBrk="0" hangingPunct="0">
              <a:lnSpc>
                <a:spcPct val="110000"/>
              </a:lnSpc>
              <a:spcAft>
                <a:spcPts val="400"/>
              </a:spcAft>
              <a:buClr>
                <a:srgbClr val="000000"/>
              </a:buClr>
              <a:buSzPct val="100000"/>
              <a:defRPr/>
            </a:pPr>
            <a:r>
              <a:rPr lang="ca-ES" sz="6600" b="1" kern="0" dirty="0" smtClean="0">
                <a:solidFill>
                  <a:schemeClr val="bg1"/>
                </a:solidFill>
                <a:latin typeface="Helvetica" pitchFamily="34" charset="0"/>
                <a:ea typeface="+mj-ea"/>
                <a:cs typeface="+mj-cs"/>
              </a:rPr>
              <a:t>Objectius</a:t>
            </a:r>
            <a:endParaRPr kumimoji="0" lang="ca-ES" sz="66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elvetica" pitchFamily="34" charset="0"/>
              <a:ea typeface="+mj-ea"/>
              <a:cs typeface="+mj-cs"/>
            </a:endParaRPr>
          </a:p>
        </p:txBody>
      </p:sp>
      <p:pic>
        <p:nvPicPr>
          <p:cNvPr id="6" name="Imatge 4" descr="aspc_color_h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548680"/>
            <a:ext cx="4392488" cy="46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Contenidor de contingut 4" descr="Placa_Entorn_sense_fum_NO_LOGO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380312" y="548680"/>
            <a:ext cx="936104" cy="936104"/>
          </a:xfrm>
          <a:prstGeom prst="rect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707339" y="620688"/>
            <a:ext cx="8066088" cy="76247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449263" rtl="0" eaLnBrk="0" fontAlgn="base" latinLnBrk="0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 Unicode MS" pitchFamily="34" charset="-128"/>
              <a:buNone/>
              <a:tabLst/>
              <a:defRPr/>
            </a:pPr>
            <a:r>
              <a:rPr lang="ca-ES" sz="3200" b="1" kern="0" dirty="0" smtClean="0">
                <a:solidFill>
                  <a:srgbClr val="C00000"/>
                </a:solidFill>
                <a:latin typeface="+mj-lt"/>
                <a:ea typeface="ＭＳ Ｐゴシック" pitchFamily="34" charset="-128"/>
                <a:cs typeface="+mj-cs"/>
              </a:rPr>
              <a:t>Sabem que ....</a:t>
            </a:r>
            <a:endParaRPr kumimoji="0" lang="ca-ES" sz="32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ＭＳ Ｐゴシック" pitchFamily="34" charset="-128"/>
              <a:cs typeface="+mj-cs"/>
            </a:endParaRPr>
          </a:p>
        </p:txBody>
      </p:sp>
      <p:cxnSp>
        <p:nvCxnSpPr>
          <p:cNvPr id="7" name="Connector recte 6"/>
          <p:cNvCxnSpPr/>
          <p:nvPr/>
        </p:nvCxnSpPr>
        <p:spPr>
          <a:xfrm>
            <a:off x="827584" y="1233008"/>
            <a:ext cx="7416824" cy="0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ontenidor de contingut 4" descr="Placa_Entorn_sense_fum_NO_LOGO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438672" y="332656"/>
            <a:ext cx="792088" cy="792088"/>
          </a:xfrm>
          <a:prstGeom prst="rect">
            <a:avLst/>
          </a:prstGeom>
          <a:noFill/>
          <a:ln w="9525">
            <a:solidFill>
              <a:schemeClr val="accent6"/>
            </a:solidFill>
            <a:round/>
            <a:headEnd/>
            <a:tailEnd/>
          </a:ln>
        </p:spPr>
      </p:pic>
      <p:sp>
        <p:nvSpPr>
          <p:cNvPr id="8" name="Contenidor de contingut 2"/>
          <p:cNvSpPr txBox="1">
            <a:spLocks/>
          </p:cNvSpPr>
          <p:nvPr/>
        </p:nvSpPr>
        <p:spPr bwMode="auto">
          <a:xfrm>
            <a:off x="830142" y="1607646"/>
            <a:ext cx="4893986" cy="329539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  <a:spAutoFit/>
          </a:bodyPr>
          <a:lstStyle/>
          <a:p>
            <a:pPr marL="273050" marR="0" lvl="0" indent="-273050" algn="l" defTabSz="449263" rtl="0" eaLnBrk="0" fontAlgn="base" latinLnBrk="0" hangingPunct="0">
              <a:spcBef>
                <a:spcPts val="1200"/>
              </a:spcBef>
              <a:spcAft>
                <a:spcPts val="1200"/>
              </a:spcAft>
              <a:buClr>
                <a:srgbClr val="C00000"/>
              </a:buClr>
              <a:buSzPct val="150000"/>
              <a:buFont typeface="Arial" pitchFamily="34" charset="0"/>
              <a:buChar char="•"/>
              <a:tabLst>
                <a:tab pos="273050" algn="l"/>
              </a:tabLst>
              <a:defRPr/>
            </a:pPr>
            <a:r>
              <a:rPr kumimoji="0" lang="ca-E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Els adults (pares, monitors..) són un referent important per als nens.</a:t>
            </a:r>
          </a:p>
          <a:p>
            <a:pPr marL="273050" indent="-273050" defTabSz="449263" eaLnBrk="0" fontAlgn="base" hangingPunct="0">
              <a:spcBef>
                <a:spcPts val="1200"/>
              </a:spcBef>
              <a:spcAft>
                <a:spcPts val="1200"/>
              </a:spcAft>
              <a:buClr>
                <a:srgbClr val="C00000"/>
              </a:buClr>
              <a:buSzPct val="150000"/>
              <a:buFont typeface="Arial" pitchFamily="34" charset="0"/>
              <a:buChar char="•"/>
              <a:tabLst>
                <a:tab pos="273050" algn="l"/>
              </a:tabLst>
              <a:defRPr/>
            </a:pPr>
            <a:r>
              <a:rPr lang="ca-ES" sz="2400" kern="0" dirty="0" smtClean="0">
                <a:solidFill>
                  <a:srgbClr val="000000"/>
                </a:solidFill>
                <a:latin typeface="+mj-lt"/>
              </a:rPr>
              <a:t>L’exposició passiva al tabac en l’àmbit familiar dels nens s’associa a importants problemes de salut.</a:t>
            </a:r>
          </a:p>
          <a:p>
            <a:pPr marL="273050" indent="-273050" defTabSz="449263" eaLnBrk="0" fontAlgn="base" hangingPunct="0">
              <a:spcBef>
                <a:spcPts val="1200"/>
              </a:spcBef>
              <a:spcAft>
                <a:spcPts val="1200"/>
              </a:spcAft>
              <a:buClr>
                <a:srgbClr val="C00000"/>
              </a:buClr>
              <a:buSzPct val="150000"/>
              <a:buFont typeface="Arial" pitchFamily="34" charset="0"/>
              <a:buChar char="•"/>
              <a:tabLst>
                <a:tab pos="273050" algn="l"/>
              </a:tabLst>
              <a:defRPr/>
            </a:pPr>
            <a:r>
              <a:rPr lang="ca-ES" sz="2400" kern="0" dirty="0" smtClean="0">
                <a:solidFill>
                  <a:srgbClr val="000000"/>
                </a:solidFill>
                <a:latin typeface="+mj-lt"/>
              </a:rPr>
              <a:t>Les intervencions preventives en l’àmbit escolar són eficaces.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1556792"/>
            <a:ext cx="2539336" cy="3540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ontenidor de contingut 2"/>
          <p:cNvSpPr txBox="1">
            <a:spLocks/>
          </p:cNvSpPr>
          <p:nvPr/>
        </p:nvSpPr>
        <p:spPr bwMode="auto">
          <a:xfrm>
            <a:off x="830142" y="5076364"/>
            <a:ext cx="7630290" cy="83317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  <a:spAutoFit/>
          </a:bodyPr>
          <a:lstStyle/>
          <a:p>
            <a:pPr marL="273050" indent="-273050" defTabSz="449263" eaLnBrk="0" fontAlgn="base" hangingPunct="0">
              <a:spcBef>
                <a:spcPts val="1200"/>
              </a:spcBef>
              <a:spcAft>
                <a:spcPts val="1200"/>
              </a:spcAft>
              <a:buClr>
                <a:srgbClr val="C00000"/>
              </a:buClr>
              <a:buSzPct val="150000"/>
              <a:buFont typeface="Arial" pitchFamily="34" charset="0"/>
              <a:buChar char="•"/>
              <a:tabLst>
                <a:tab pos="273050" algn="l"/>
              </a:tabLst>
              <a:defRPr/>
            </a:pPr>
            <a:r>
              <a:rPr lang="ca-ES" sz="2400" kern="0" dirty="0" smtClean="0">
                <a:solidFill>
                  <a:srgbClr val="000000"/>
                </a:solidFill>
                <a:latin typeface="+mj-lt"/>
              </a:rPr>
              <a:t>A través de la sensibilització i conscienciació és possible canviar els hàbits de consum del tabac en població adulta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707339" y="1124744"/>
            <a:ext cx="8066088" cy="76247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449263" rtl="0" eaLnBrk="0" fontAlgn="base" latinLnBrk="0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 Unicode MS" pitchFamily="34" charset="-128"/>
              <a:buNone/>
              <a:tabLst/>
              <a:defRPr/>
            </a:pPr>
            <a:r>
              <a:rPr kumimoji="0" lang="ca-E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+mj-cs"/>
              </a:rPr>
              <a:t>Objectius d’Entorns sense fum</a:t>
            </a:r>
          </a:p>
        </p:txBody>
      </p:sp>
      <p:cxnSp>
        <p:nvCxnSpPr>
          <p:cNvPr id="7" name="Connector recte 6"/>
          <p:cNvCxnSpPr/>
          <p:nvPr/>
        </p:nvCxnSpPr>
        <p:spPr>
          <a:xfrm>
            <a:off x="827584" y="1737064"/>
            <a:ext cx="7416824" cy="0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idor de contingut 2"/>
          <p:cNvSpPr>
            <a:spLocks noGrp="1"/>
          </p:cNvSpPr>
          <p:nvPr>
            <p:ph idx="1"/>
          </p:nvPr>
        </p:nvSpPr>
        <p:spPr>
          <a:xfrm>
            <a:off x="611560" y="2420889"/>
            <a:ext cx="7992888" cy="2088231"/>
          </a:xfrm>
        </p:spPr>
        <p:txBody>
          <a:bodyPr>
            <a:noAutofit/>
          </a:bodyPr>
          <a:lstStyle/>
          <a:p>
            <a:pPr marL="442913" lvl="0" indent="-442913">
              <a:spcBef>
                <a:spcPts val="2400"/>
              </a:spcBef>
              <a:spcAft>
                <a:spcPts val="1200"/>
              </a:spcAft>
              <a:buClr>
                <a:srgbClr val="C00000"/>
              </a:buClr>
              <a:buSzPct val="150000"/>
            </a:pPr>
            <a:r>
              <a:rPr lang="ca-ES" sz="3600" b="1" dirty="0" smtClean="0"/>
              <a:t>Prevenir l’inici en el consum </a:t>
            </a:r>
            <a:r>
              <a:rPr lang="ca-ES" sz="3600" dirty="0" smtClean="0"/>
              <a:t>de tabac entre la població infantil i jove</a:t>
            </a:r>
          </a:p>
          <a:p>
            <a:pPr marL="442913" lvl="0" indent="-442913">
              <a:spcBef>
                <a:spcPts val="2400"/>
              </a:spcBef>
              <a:buClr>
                <a:srgbClr val="C00000"/>
              </a:buClr>
              <a:buSzPct val="150000"/>
            </a:pPr>
            <a:r>
              <a:rPr lang="ca-ES" sz="3600" b="1" dirty="0" smtClean="0"/>
              <a:t>Disminuir l’exposició</a:t>
            </a:r>
            <a:r>
              <a:rPr lang="ca-ES" sz="3600" dirty="0" smtClean="0"/>
              <a:t> al fum ambiental de tabac entre els infants i joves</a:t>
            </a:r>
          </a:p>
          <a:p>
            <a:pPr>
              <a:spcBef>
                <a:spcPts val="1800"/>
              </a:spcBef>
              <a:buNone/>
            </a:pPr>
            <a:endParaRPr lang="ca-ES" sz="3600" dirty="0" smtClean="0"/>
          </a:p>
        </p:txBody>
      </p:sp>
      <p:pic>
        <p:nvPicPr>
          <p:cNvPr id="12" name="Contenidor de contingut 4" descr="Placa_Entorn_sense_fum_NO_LOGO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438672" y="836712"/>
            <a:ext cx="792088" cy="792088"/>
          </a:xfrm>
          <a:prstGeom prst="rect">
            <a:avLst/>
          </a:prstGeom>
          <a:noFill/>
          <a:ln w="9525">
            <a:solidFill>
              <a:schemeClr val="accent6"/>
            </a:solidFill>
            <a:round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ol 1"/>
          <p:cNvSpPr txBox="1">
            <a:spLocks/>
          </p:cNvSpPr>
          <p:nvPr/>
        </p:nvSpPr>
        <p:spPr bwMode="auto">
          <a:xfrm>
            <a:off x="1907704" y="2295736"/>
            <a:ext cx="5400600" cy="2597973"/>
          </a:xfrm>
          <a:prstGeom prst="rect">
            <a:avLst/>
          </a:prstGeom>
          <a:solidFill>
            <a:schemeClr val="bg1">
              <a:lumMod val="75000"/>
            </a:schemeClr>
          </a:solidFill>
          <a:ln w="76200">
            <a:solidFill>
              <a:srgbClr val="5F5F5F"/>
            </a:solidFill>
            <a:round/>
            <a:headEnd/>
            <a:tailEnd/>
          </a:ln>
        </p:spPr>
        <p:txBody>
          <a:bodyPr vert="horz" wrap="square" lIns="180000" tIns="180000" rIns="180000" bIns="18000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defTabSz="449263" eaLnBrk="0" hangingPunct="0">
              <a:lnSpc>
                <a:spcPct val="110000"/>
              </a:lnSpc>
              <a:spcAft>
                <a:spcPts val="400"/>
              </a:spcAft>
              <a:buClr>
                <a:srgbClr val="000000"/>
              </a:buClr>
              <a:buSzPct val="100000"/>
              <a:defRPr/>
            </a:pPr>
            <a:r>
              <a:rPr lang="ca-ES" sz="6600" b="1" kern="0" dirty="0" smtClean="0">
                <a:solidFill>
                  <a:schemeClr val="bg1"/>
                </a:solidFill>
                <a:latin typeface="Helvetica" pitchFamily="34" charset="0"/>
                <a:ea typeface="+mj-ea"/>
                <a:cs typeface="+mj-cs"/>
              </a:rPr>
              <a:t>Com ho farem ?</a:t>
            </a:r>
            <a:endParaRPr kumimoji="0" lang="ca-ES" sz="66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elvetica" pitchFamily="34" charset="0"/>
              <a:ea typeface="+mj-ea"/>
              <a:cs typeface="+mj-cs"/>
            </a:endParaRPr>
          </a:p>
        </p:txBody>
      </p:sp>
      <p:pic>
        <p:nvPicPr>
          <p:cNvPr id="6" name="Imatge 4" descr="aspc_color_h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548680"/>
            <a:ext cx="4392488" cy="46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Contenidor de contingut 4" descr="Placa_Entorn_sense_fum_NO_LOGO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380312" y="548680"/>
            <a:ext cx="936104" cy="936104"/>
          </a:xfrm>
          <a:prstGeom prst="rect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Tema de l'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l'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931</Words>
  <Application>Microsoft Office PowerPoint</Application>
  <PresentationFormat>Presentación en pantalla (4:3)</PresentationFormat>
  <Paragraphs>116</Paragraphs>
  <Slides>18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19" baseType="lpstr">
      <vt:lpstr>Tema de l'Office</vt:lpstr>
      <vt:lpstr>Presentación de PowerPoint</vt:lpstr>
      <vt:lpstr>Presentación de PowerPoint</vt:lpstr>
      <vt:lpstr>Presentación de PowerPoint</vt:lpstr>
      <vt:lpstr>Consum de tabac entre els estudiants d’ESO de 14 a 18 anys. Catalunya.</vt:lpstr>
      <vt:lpstr>Queda molt per fer...</vt:lpstr>
      <vt:lpstr>Presentación de PowerPoint</vt:lpstr>
      <vt:lpstr>Presentación de PowerPoint</vt:lpstr>
      <vt:lpstr>Presentación de PowerPoint</vt:lpstr>
      <vt:lpstr>Presentación de PowerPoint</vt:lpstr>
      <vt:lpstr>Com ho farem ?</vt:lpstr>
      <vt:lpstr>Presentación de PowerPoint</vt:lpstr>
      <vt:lpstr>Com ho farem ?</vt:lpstr>
      <vt:lpstr>Com ho farem ?</vt:lpstr>
      <vt:lpstr>Presentación de PowerPoint</vt:lpstr>
      <vt:lpstr>Adherir-vos al projecte</vt:lpstr>
      <vt:lpstr>Adherir-vos al projecte</vt:lpstr>
      <vt:lpstr>Adherir-vos al projecte</vt:lpstr>
      <vt:lpstr>Presentación de PowerPoint</vt:lpstr>
    </vt:vector>
  </TitlesOfParts>
  <Company>SCS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scs</dc:creator>
  <cp:lastModifiedBy>Guadalupe Ortega</cp:lastModifiedBy>
  <cp:revision>47</cp:revision>
  <dcterms:created xsi:type="dcterms:W3CDTF">2016-12-02T13:42:31Z</dcterms:created>
  <dcterms:modified xsi:type="dcterms:W3CDTF">2017-10-09T10:55:24Z</dcterms:modified>
</cp:coreProperties>
</file>