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8"/>
  </p:notesMasterIdLst>
  <p:handoutMasterIdLst>
    <p:handoutMasterId r:id="rId59"/>
  </p:handoutMasterIdLst>
  <p:sldIdLst>
    <p:sldId id="256" r:id="rId2"/>
    <p:sldId id="272" r:id="rId3"/>
    <p:sldId id="277" r:id="rId4"/>
    <p:sldId id="355" r:id="rId5"/>
    <p:sldId id="285" r:id="rId6"/>
    <p:sldId id="373" r:id="rId7"/>
    <p:sldId id="374" r:id="rId8"/>
    <p:sldId id="273" r:id="rId9"/>
    <p:sldId id="292" r:id="rId10"/>
    <p:sldId id="276" r:id="rId11"/>
    <p:sldId id="371" r:id="rId12"/>
    <p:sldId id="303" r:id="rId13"/>
    <p:sldId id="281" r:id="rId14"/>
    <p:sldId id="293" r:id="rId15"/>
    <p:sldId id="300" r:id="rId16"/>
    <p:sldId id="353" r:id="rId17"/>
    <p:sldId id="299" r:id="rId18"/>
    <p:sldId id="354" r:id="rId19"/>
    <p:sldId id="351" r:id="rId20"/>
    <p:sldId id="308" r:id="rId21"/>
    <p:sldId id="309" r:id="rId22"/>
    <p:sldId id="368"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69" r:id="rId44"/>
    <p:sldId id="357" r:id="rId45"/>
    <p:sldId id="362" r:id="rId46"/>
    <p:sldId id="334" r:id="rId47"/>
    <p:sldId id="363" r:id="rId48"/>
    <p:sldId id="358" r:id="rId49"/>
    <p:sldId id="364" r:id="rId50"/>
    <p:sldId id="340" r:id="rId51"/>
    <p:sldId id="341" r:id="rId52"/>
    <p:sldId id="346" r:id="rId53"/>
    <p:sldId id="347" r:id="rId54"/>
    <p:sldId id="365" r:id="rId55"/>
    <p:sldId id="366" r:id="rId56"/>
    <p:sldId id="361" r:id="rId57"/>
  </p:sldIdLst>
  <p:sldSz cx="9144000" cy="6858000" type="screen4x3"/>
  <p:notesSz cx="6799263" cy="9929813"/>
  <p:defaultTextStyle>
    <a:defPPr>
      <a:defRPr lang="ca-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01">
          <p15:clr>
            <a:srgbClr val="A4A3A4"/>
          </p15:clr>
        </p15:guide>
        <p15:guide id="3" pos="2142">
          <p15:clr>
            <a:srgbClr val="A4A3A4"/>
          </p15:clr>
        </p15:guide>
        <p15:guide id="4" orient="horz" pos="3127">
          <p15:clr>
            <a:srgbClr val="A4A3A4"/>
          </p15:clr>
        </p15:guide>
        <p15:guide id="5"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8824"/>
    <a:srgbClr val="6CA62C"/>
    <a:srgbClr val="FDA9AF"/>
    <a:srgbClr val="FC6C76"/>
    <a:srgbClr val="FF7C80"/>
    <a:srgbClr val="DFDA00"/>
    <a:srgbClr val="CCCC00"/>
    <a:srgbClr val="CCFF66"/>
    <a:srgbClr val="EAB200"/>
    <a:srgbClr val="0260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66468" autoAdjust="0"/>
  </p:normalViewPr>
  <p:slideViewPr>
    <p:cSldViewPr snapToGrid="0">
      <p:cViewPr varScale="1">
        <p:scale>
          <a:sx n="70" d="100"/>
          <a:sy n="70" d="100"/>
        </p:scale>
        <p:origin x="-2730" y="-10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4560" y="-930"/>
      </p:cViewPr>
      <p:guideLst>
        <p:guide orient="horz" pos="3126"/>
        <p:guide orient="horz" pos="3127"/>
        <p:guide pos="2101"/>
        <p:guide pos="2142"/>
        <p:guide pos="214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adalupe Ortega" userId="53bc66f5-f4bb-4170-92b8-ff44ab6fe2db" providerId="ADAL" clId="{E98E95FF-EF62-44FD-90EB-E15D1CD5501C}"/>
    <pc:docChg chg="custSel modSld">
      <pc:chgData name="Guadalupe Ortega" userId="53bc66f5-f4bb-4170-92b8-ff44ab6fe2db" providerId="ADAL" clId="{E98E95FF-EF62-44FD-90EB-E15D1CD5501C}" dt="2017-11-08T15:40:08.208" v="620" actId="6549"/>
      <pc:docMkLst>
        <pc:docMk/>
      </pc:docMkLst>
      <pc:sldChg chg="modSp modNotesTx">
        <pc:chgData name="Guadalupe Ortega" userId="53bc66f5-f4bb-4170-92b8-ff44ab6fe2db" providerId="ADAL" clId="{E98E95FF-EF62-44FD-90EB-E15D1CD5501C}" dt="2017-11-08T15:40:08.208" v="620" actId="6549"/>
        <pc:sldMkLst>
          <pc:docMk/>
          <pc:sldMk cId="0" sldId="281"/>
        </pc:sldMkLst>
        <pc:spChg chg="mod">
          <ac:chgData name="Guadalupe Ortega" userId="53bc66f5-f4bb-4170-92b8-ff44ab6fe2db" providerId="ADAL" clId="{E98E95FF-EF62-44FD-90EB-E15D1CD5501C}" dt="2017-11-08T15:32:52.335" v="197" actId="1076"/>
          <ac:spMkLst>
            <pc:docMk/>
            <pc:sldMk cId="0" sldId="281"/>
            <ac:spMk id="3" creationId="{00000000-0000-0000-0000-000000000000}"/>
          </ac:spMkLst>
        </pc:spChg>
        <pc:spChg chg="mod">
          <ac:chgData name="Guadalupe Ortega" userId="53bc66f5-f4bb-4170-92b8-ff44ab6fe2db" providerId="ADAL" clId="{E98E95FF-EF62-44FD-90EB-E15D1CD5501C}" dt="2017-11-08T15:31:36.053" v="176" actId="14100"/>
          <ac:spMkLst>
            <pc:docMk/>
            <pc:sldMk cId="0" sldId="281"/>
            <ac:spMk id="23" creationId="{00000000-0000-0000-0000-000000000000}"/>
          </ac:spMkLst>
        </pc:spChg>
        <pc:spChg chg="mod">
          <ac:chgData name="Guadalupe Ortega" userId="53bc66f5-f4bb-4170-92b8-ff44ab6fe2db" providerId="ADAL" clId="{E98E95FF-EF62-44FD-90EB-E15D1CD5501C}" dt="2017-11-08T15:32:18.252" v="186" actId="14100"/>
          <ac:spMkLst>
            <pc:docMk/>
            <pc:sldMk cId="0" sldId="281"/>
            <ac:spMk id="18444" creationId="{00000000-0000-0000-0000-000000000000}"/>
          </ac:spMkLst>
        </pc:spChg>
        <pc:picChg chg="mod">
          <ac:chgData name="Guadalupe Ortega" userId="53bc66f5-f4bb-4170-92b8-ff44ab6fe2db" providerId="ADAL" clId="{E98E95FF-EF62-44FD-90EB-E15D1CD5501C}" dt="2017-11-08T15:31:47.668" v="179" actId="1076"/>
          <ac:picMkLst>
            <pc:docMk/>
            <pc:sldMk cId="0" sldId="281"/>
            <ac:picMk id="25" creationId="{00000000-0000-0000-0000-000000000000}"/>
          </ac:picMkLst>
        </pc:picChg>
        <pc:picChg chg="mod modCrop">
          <ac:chgData name="Guadalupe Ortega" userId="53bc66f5-f4bb-4170-92b8-ff44ab6fe2db" providerId="ADAL" clId="{E98E95FF-EF62-44FD-90EB-E15D1CD5501C}" dt="2017-11-08T15:32:44.787" v="196" actId="1038"/>
          <ac:picMkLst>
            <pc:docMk/>
            <pc:sldMk cId="0" sldId="281"/>
            <ac:picMk id="18436" creationId="{00000000-0000-0000-0000-000000000000}"/>
          </ac:picMkLst>
        </pc:picChg>
        <pc:cxnChg chg="mod">
          <ac:chgData name="Guadalupe Ortega" userId="53bc66f5-f4bb-4170-92b8-ff44ab6fe2db" providerId="ADAL" clId="{E98E95FF-EF62-44FD-90EB-E15D1CD5501C}" dt="2017-11-08T15:32:01.660" v="181" actId="14100"/>
          <ac:cxnSpMkLst>
            <pc:docMk/>
            <pc:sldMk cId="0" sldId="281"/>
            <ac:cxnSpMk id="10" creationId="{00000000-0000-0000-0000-000000000000}"/>
          </ac:cxnSpMkLst>
        </pc:cxnChg>
      </pc:sldChg>
    </pc:docChg>
  </pc:docChgLst>
</pc:chgInfo>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261063517274536E-2"/>
          <c:y val="4.5403053559369758E-2"/>
          <c:w val="0.92043796649958098"/>
          <c:h val="0.92781762817199243"/>
        </c:manualLayout>
      </c:layout>
      <c:barChart>
        <c:barDir val="col"/>
        <c:grouping val="stacked"/>
        <c:varyColors val="0"/>
        <c:ser>
          <c:idx val="0"/>
          <c:order val="0"/>
          <c:tx>
            <c:strRef>
              <c:f>Hoja1!$B$1</c:f>
              <c:strCache>
                <c:ptCount val="1"/>
                <c:pt idx="0">
                  <c:v>Serie 1</c:v>
                </c:pt>
              </c:strCache>
            </c:strRef>
          </c:tx>
          <c:spPr>
            <a:solidFill>
              <a:schemeClr val="bg1">
                <a:lumMod val="65000"/>
              </a:schemeClr>
            </a:solidFill>
            <a:ln>
              <a:noFill/>
            </a:ln>
            <a:effectLst/>
          </c:spPr>
          <c:invertIfNegative val="0"/>
          <c:dLbls>
            <c:dLbl>
              <c:idx val="10"/>
              <c:layout>
                <c:manualLayout>
                  <c:x val="3.495145497471696E-2"/>
                  <c:y val="-2.4831647054309208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12A4-439F-8497-D42B7240F84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Hoja1!$B$2:$B$12</c:f>
              <c:numCache>
                <c:formatCode>0.00</c:formatCode>
                <c:ptCount val="11"/>
                <c:pt idx="0">
                  <c:v>7.71</c:v>
                </c:pt>
                <c:pt idx="1">
                  <c:v>5.8</c:v>
                </c:pt>
                <c:pt idx="2">
                  <c:v>2.81</c:v>
                </c:pt>
                <c:pt idx="3">
                  <c:v>1.84</c:v>
                </c:pt>
                <c:pt idx="4">
                  <c:v>0.49</c:v>
                </c:pt>
                <c:pt idx="5">
                  <c:v>1.59</c:v>
                </c:pt>
                <c:pt idx="6">
                  <c:v>1.54</c:v>
                </c:pt>
                <c:pt idx="7">
                  <c:v>1.39</c:v>
                </c:pt>
                <c:pt idx="8">
                  <c:v>1.28</c:v>
                </c:pt>
                <c:pt idx="9">
                  <c:v>1.34</c:v>
                </c:pt>
                <c:pt idx="10">
                  <c:v>1.5</c:v>
                </c:pt>
              </c:numCache>
            </c:numRef>
          </c:val>
          <c:extLst xmlns:c16r2="http://schemas.microsoft.com/office/drawing/2015/06/chart">
            <c:ext xmlns:c15="http://schemas.microsoft.com/office/drawing/2012/chart" uri="{02D57815-91ED-43cb-92C2-25804820EDAC}">
              <c15:filteredCategoryTitle>
                <c15:cat>
                  <c:strRef>
                    <c:extLst>
                      <c:ext uri="{02D57815-91ED-43cb-92C2-25804820EDAC}">
                        <c15:formulaRef>
                          <c15:sqref>Hoja1!$A$2:$A$12</c15:sqref>
                        </c15:formulaRef>
                      </c:ext>
                    </c:extLst>
                    <c:strCache>
                      <c:ptCount val="11"/>
                      <c:pt idx="0">
                        <c:v>Cardiopatia isquèmica</c:v>
                      </c:pt>
                      <c:pt idx="1">
                        <c:v>Malalties cerebro-vasculars</c:v>
                      </c:pt>
                      <c:pt idx="2">
                        <c:v>infeccions de les vies respiratòries inferiors</c:v>
                      </c:pt>
                      <c:pt idx="3">
                        <c:v>MPOC</c:v>
                      </c:pt>
                      <c:pt idx="4">
                        <c:v>Càncer de tràquea, bronquis, pulmons</c:v>
                      </c:pt>
                      <c:pt idx="5">
                        <c:v>Diabetes Mellitus</c:v>
                      </c:pt>
                      <c:pt idx="6">
                        <c:v>Alzeimer i altres demències</c:v>
                      </c:pt>
                      <c:pt idx="7">
                        <c:v>Diarrea</c:v>
                      </c:pt>
                      <c:pt idx="8">
                        <c:v>Tuberculosi</c:v>
                      </c:pt>
                      <c:pt idx="9">
                        <c:v>Accidents de trànsit</c:v>
                      </c:pt>
                      <c:pt idx="10">
                        <c:v>Consum de tabac</c:v>
                      </c:pt>
                    </c:strCache>
                  </c:strRef>
                </c15:cat>
              </c15:filteredCategoryTitle>
            </c:ext>
            <c:ext xmlns:c16="http://schemas.microsoft.com/office/drawing/2014/chart" uri="{C3380CC4-5D6E-409C-BE32-E72D297353CC}">
              <c16:uniqueId val="{00000000-12A4-439F-8497-D42B7240F841}"/>
            </c:ext>
          </c:extLst>
        </c:ser>
        <c:ser>
          <c:idx val="1"/>
          <c:order val="1"/>
          <c:tx>
            <c:strRef>
              <c:f>Hoja1!$C$1</c:f>
              <c:strCache>
                <c:ptCount val="1"/>
                <c:pt idx="0">
                  <c:v>Atribuides al tabac</c:v>
                </c:pt>
              </c:strCache>
            </c:strRef>
          </c:tx>
          <c:spPr>
            <a:pattFill prst="narHorz">
              <a:fgClr>
                <a:schemeClr val="accent2"/>
              </a:fgClr>
              <a:bgClr>
                <a:schemeClr val="accent2">
                  <a:lumMod val="20000"/>
                  <a:lumOff val="80000"/>
                </a:schemeClr>
              </a:bgClr>
            </a:patt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3-12A4-439F-8497-D42B7240F841}"/>
              </c:ext>
            </c:extLst>
          </c:dPt>
          <c:dPt>
            <c:idx val="1"/>
            <c:invertIfNegative val="0"/>
            <c:bubble3D val="0"/>
            <c:spPr>
              <a:pattFill prst="ltHorz">
                <a:fgClr>
                  <a:schemeClr val="bg1">
                    <a:lumMod val="95000"/>
                  </a:schemeClr>
                </a:fgClr>
                <a:bgClr>
                  <a:schemeClr val="accent6">
                    <a:lumMod val="60000"/>
                    <a:lumOff val="40000"/>
                  </a:schemeClr>
                </a:bgClr>
              </a:pattFill>
              <a:ln>
                <a:noFill/>
              </a:ln>
              <a:effectLst/>
            </c:spPr>
            <c:extLst xmlns:c16r2="http://schemas.microsoft.com/office/drawing/2015/06/chart">
              <c:ext xmlns:c16="http://schemas.microsoft.com/office/drawing/2014/chart" uri="{C3380CC4-5D6E-409C-BE32-E72D297353CC}">
                <c16:uniqueId val="{00000004-12A4-439F-8497-D42B7240F841}"/>
              </c:ext>
            </c:extLst>
          </c:dPt>
          <c:dPt>
            <c:idx val="2"/>
            <c:invertIfNegative val="0"/>
            <c:bubble3D val="0"/>
            <c:spPr>
              <a:pattFill prst="narHorz">
                <a:fgClr>
                  <a:schemeClr val="bg1">
                    <a:lumMod val="95000"/>
                  </a:schemeClr>
                </a:fgClr>
                <a:bgClr>
                  <a:srgbClr val="EAB200"/>
                </a:bgClr>
              </a:pattFill>
              <a:ln>
                <a:noFill/>
              </a:ln>
              <a:effectLst/>
            </c:spPr>
            <c:extLst xmlns:c16r2="http://schemas.microsoft.com/office/drawing/2015/06/chart">
              <c:ext xmlns:c16="http://schemas.microsoft.com/office/drawing/2014/chart" uri="{C3380CC4-5D6E-409C-BE32-E72D297353CC}">
                <c16:uniqueId val="{00000005-12A4-439F-8497-D42B7240F841}"/>
              </c:ext>
            </c:extLst>
          </c:dPt>
          <c:dPt>
            <c:idx val="3"/>
            <c:invertIfNegative val="0"/>
            <c:bubble3D val="0"/>
            <c:spPr>
              <a:pattFill prst="ltHorz">
                <a:fgClr>
                  <a:schemeClr val="bg1">
                    <a:lumMod val="85000"/>
                  </a:schemeClr>
                </a:fgClr>
                <a:bgClr>
                  <a:schemeClr val="accent4">
                    <a:lumMod val="75000"/>
                  </a:schemeClr>
                </a:bgClr>
              </a:pattFill>
              <a:ln>
                <a:noFill/>
              </a:ln>
              <a:effectLst/>
            </c:spPr>
            <c:extLst xmlns:c16r2="http://schemas.microsoft.com/office/drawing/2015/06/chart">
              <c:ext xmlns:c16="http://schemas.microsoft.com/office/drawing/2014/chart" uri="{C3380CC4-5D6E-409C-BE32-E72D297353CC}">
                <c16:uniqueId val="{00000006-12A4-439F-8497-D42B7240F841}"/>
              </c:ext>
            </c:extLst>
          </c:dPt>
          <c:dPt>
            <c:idx val="4"/>
            <c:invertIfNegative val="0"/>
            <c:bubble3D val="0"/>
            <c:spPr>
              <a:pattFill prst="narVert">
                <a:fgClr>
                  <a:schemeClr val="bg1">
                    <a:lumMod val="85000"/>
                  </a:schemeClr>
                </a:fgClr>
                <a:bgClr>
                  <a:srgbClr val="FDA9AF"/>
                </a:bgClr>
              </a:pattFill>
              <a:ln>
                <a:noFill/>
              </a:ln>
              <a:effectLst/>
            </c:spPr>
            <c:extLst xmlns:c16r2="http://schemas.microsoft.com/office/drawing/2015/06/chart">
              <c:ext xmlns:c16="http://schemas.microsoft.com/office/drawing/2014/chart" uri="{C3380CC4-5D6E-409C-BE32-E72D297353CC}">
                <c16:uniqueId val="{00000007-12A4-439F-8497-D42B7240F841}"/>
              </c:ext>
            </c:extLst>
          </c:dPt>
          <c:dLbls>
            <c:dLbl>
              <c:idx val="10"/>
              <c:layout>
                <c:manualLayout>
                  <c:x val="3.495145497471696E-2"/>
                  <c:y val="-6.2079117635773021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12A4-439F-8497-D42B7240F841}"/>
                </c:ext>
              </c:extLst>
            </c:dLbl>
            <c:spPr>
              <a:noFill/>
              <a:ln>
                <a:noFill/>
              </a:ln>
              <a:effectLst/>
            </c:spPr>
            <c:txPr>
              <a:bodyPr rot="0" spcFirstLastPara="1" vertOverflow="ellipsis" vert="horz" wrap="square" lIns="38100" tIns="19050" rIns="38100" bIns="19050" spcCol="7200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Hoja1!$C$2:$C$12</c:f>
              <c:numCache>
                <c:formatCode>0.00</c:formatCode>
                <c:ptCount val="11"/>
                <c:pt idx="0">
                  <c:v>1.05</c:v>
                </c:pt>
                <c:pt idx="1">
                  <c:v>0.44</c:v>
                </c:pt>
                <c:pt idx="2">
                  <c:v>0.38</c:v>
                </c:pt>
                <c:pt idx="3">
                  <c:v>1.33</c:v>
                </c:pt>
                <c:pt idx="4">
                  <c:v>1.2</c:v>
                </c:pt>
                <c:pt idx="8">
                  <c:v>0.1</c:v>
                </c:pt>
                <c:pt idx="10">
                  <c:v>0.1</c:v>
                </c:pt>
              </c:numCache>
            </c:numRef>
          </c:val>
          <c:extLst xmlns:c16r2="http://schemas.microsoft.com/office/drawing/2015/06/chart">
            <c:ext xmlns:c15="http://schemas.microsoft.com/office/drawing/2012/chart" uri="{02D57815-91ED-43cb-92C2-25804820EDAC}">
              <c15:filteredCategoryTitle>
                <c15:cat>
                  <c:strRef>
                    <c:extLst>
                      <c:ext uri="{02D57815-91ED-43cb-92C2-25804820EDAC}">
                        <c15:formulaRef>
                          <c15:sqref>Hoja1!$A$2:$A$12</c15:sqref>
                        </c15:formulaRef>
                      </c:ext>
                    </c:extLst>
                    <c:strCache>
                      <c:ptCount val="11"/>
                      <c:pt idx="0">
                        <c:v>Cardiopatia isquèmica</c:v>
                      </c:pt>
                      <c:pt idx="1">
                        <c:v>Malalties cerebro-vasculars</c:v>
                      </c:pt>
                      <c:pt idx="2">
                        <c:v>infeccions de les vies respiratòries inferiors</c:v>
                      </c:pt>
                      <c:pt idx="3">
                        <c:v>MPOC</c:v>
                      </c:pt>
                      <c:pt idx="4">
                        <c:v>Càncer de tràquea, bronquis, pulmons</c:v>
                      </c:pt>
                      <c:pt idx="5">
                        <c:v>Diabetes Mellitus</c:v>
                      </c:pt>
                      <c:pt idx="6">
                        <c:v>Alzeimer i altres demències</c:v>
                      </c:pt>
                      <c:pt idx="7">
                        <c:v>Diarrea</c:v>
                      </c:pt>
                      <c:pt idx="8">
                        <c:v>Tuberculosi</c:v>
                      </c:pt>
                      <c:pt idx="9">
                        <c:v>Accidents de trànsit</c:v>
                      </c:pt>
                      <c:pt idx="10">
                        <c:v>Consum de tabac</c:v>
                      </c:pt>
                    </c:strCache>
                  </c:strRef>
                </c15:cat>
              </c15:filteredCategoryTitle>
            </c:ext>
            <c:ext xmlns:c16="http://schemas.microsoft.com/office/drawing/2014/chart" uri="{C3380CC4-5D6E-409C-BE32-E72D297353CC}">
              <c16:uniqueId val="{00000001-12A4-439F-8497-D42B7240F841}"/>
            </c:ext>
          </c:extLst>
        </c:ser>
        <c:ser>
          <c:idx val="2"/>
          <c:order val="2"/>
          <c:tx>
            <c:strRef>
              <c:f>Hoja1!$D$1</c:f>
              <c:strCache>
                <c:ptCount val="1"/>
                <c:pt idx="0">
                  <c:v>Columna1</c:v>
                </c:pt>
              </c:strCache>
            </c:strRef>
          </c:tx>
          <c:spPr>
            <a:pattFill prst="narVert">
              <a:fgClr>
                <a:schemeClr val="bg1">
                  <a:lumMod val="85000"/>
                </a:schemeClr>
              </a:fgClr>
              <a:bgClr>
                <a:srgbClr val="FDA9AF"/>
              </a:bgClr>
            </a:pattFill>
            <a:ln>
              <a:noFill/>
            </a:ln>
            <a:effectLst/>
          </c:spPr>
          <c:invertIfNegative val="0"/>
          <c:dLbls>
            <c:dLbl>
              <c:idx val="10"/>
              <c:layout>
                <c:manualLayout>
                  <c:x val="3.495145497471696E-2"/>
                  <c:y val="-1.2415823527154604E-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12A4-439F-8497-D42B7240F84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Hoja1!$D$2:$D$12</c:f>
              <c:numCache>
                <c:formatCode>General</c:formatCode>
                <c:ptCount val="11"/>
                <c:pt idx="10" formatCode="0.00">
                  <c:v>1.2</c:v>
                </c:pt>
              </c:numCache>
            </c:numRef>
          </c:val>
          <c:extLst xmlns:c16r2="http://schemas.microsoft.com/office/drawing/2015/06/chart">
            <c:ext xmlns:c15="http://schemas.microsoft.com/office/drawing/2012/chart" uri="{02D57815-91ED-43cb-92C2-25804820EDAC}">
              <c15:filteredCategoryTitle>
                <c15:cat>
                  <c:strRef>
                    <c:extLst>
                      <c:ext uri="{02D57815-91ED-43cb-92C2-25804820EDAC}">
                        <c15:formulaRef>
                          <c15:sqref>Hoja1!$A$2:$A$12</c15:sqref>
                        </c15:formulaRef>
                      </c:ext>
                    </c:extLst>
                    <c:strCache>
                      <c:ptCount val="11"/>
                      <c:pt idx="0">
                        <c:v>Cardiopatia isquèmica</c:v>
                      </c:pt>
                      <c:pt idx="1">
                        <c:v>Malalties cerebro-vasculars</c:v>
                      </c:pt>
                      <c:pt idx="2">
                        <c:v>infeccions de les vies respiratòries inferiors</c:v>
                      </c:pt>
                      <c:pt idx="3">
                        <c:v>MPOC</c:v>
                      </c:pt>
                      <c:pt idx="4">
                        <c:v>Càncer de tràquea, bronquis, pulmons</c:v>
                      </c:pt>
                      <c:pt idx="5">
                        <c:v>Diabetes Mellitus</c:v>
                      </c:pt>
                      <c:pt idx="6">
                        <c:v>Alzeimer i altres demències</c:v>
                      </c:pt>
                      <c:pt idx="7">
                        <c:v>Diarrea</c:v>
                      </c:pt>
                      <c:pt idx="8">
                        <c:v>Tuberculosi</c:v>
                      </c:pt>
                      <c:pt idx="9">
                        <c:v>Accidents de trànsit</c:v>
                      </c:pt>
                      <c:pt idx="10">
                        <c:v>Consum de tabac</c:v>
                      </c:pt>
                    </c:strCache>
                  </c:strRef>
                </c15:cat>
              </c15:filteredCategoryTitle>
            </c:ext>
            <c:ext xmlns:c16="http://schemas.microsoft.com/office/drawing/2014/chart" uri="{C3380CC4-5D6E-409C-BE32-E72D297353CC}">
              <c16:uniqueId val="{00000008-12A4-439F-8497-D42B7240F841}"/>
            </c:ext>
          </c:extLst>
        </c:ser>
        <c:ser>
          <c:idx val="3"/>
          <c:order val="3"/>
          <c:tx>
            <c:strRef>
              <c:f>Hoja1!$E$1</c:f>
              <c:strCache>
                <c:ptCount val="1"/>
                <c:pt idx="0">
                  <c:v>Columna2</c:v>
                </c:pt>
              </c:strCache>
            </c:strRef>
          </c:tx>
          <c:spPr>
            <a:pattFill prst="ltHorz">
              <a:fgClr>
                <a:schemeClr val="bg1">
                  <a:lumMod val="85000"/>
                </a:schemeClr>
              </a:fgClr>
              <a:bgClr>
                <a:schemeClr val="accent4">
                  <a:lumMod val="75000"/>
                </a:schemeClr>
              </a:bgClr>
            </a:pattFill>
            <a:ln>
              <a:noFill/>
            </a:ln>
            <a:effectLst>
              <a:innerShdw blurRad="114300">
                <a:schemeClr val="accent4"/>
              </a:innerShdw>
            </a:effectLst>
          </c:spPr>
          <c:invertIfNegative val="0"/>
          <c:dLbls>
            <c:dLbl>
              <c:idx val="10"/>
              <c:layout>
                <c:manualLayout>
                  <c:x val="3.495145497471696E-2"/>
                  <c:y val="-1.1381040091812064E-16"/>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12A4-439F-8497-D42B7240F84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Hoja1!$E$2:$E$12</c:f>
              <c:numCache>
                <c:formatCode>General</c:formatCode>
                <c:ptCount val="11"/>
                <c:pt idx="10" formatCode="0.00">
                  <c:v>1.33</c:v>
                </c:pt>
              </c:numCache>
            </c:numRef>
          </c:val>
          <c:extLst xmlns:c16r2="http://schemas.microsoft.com/office/drawing/2015/06/chart">
            <c:ext xmlns:c15="http://schemas.microsoft.com/office/drawing/2012/chart" uri="{02D57815-91ED-43cb-92C2-25804820EDAC}">
              <c15:filteredCategoryTitle>
                <c15:cat>
                  <c:strRef>
                    <c:extLst>
                      <c:ext uri="{02D57815-91ED-43cb-92C2-25804820EDAC}">
                        <c15:formulaRef>
                          <c15:sqref>Hoja1!$A$2:$A$12</c15:sqref>
                        </c15:formulaRef>
                      </c:ext>
                    </c:extLst>
                    <c:strCache>
                      <c:ptCount val="11"/>
                      <c:pt idx="0">
                        <c:v>Cardiopatia isquèmica</c:v>
                      </c:pt>
                      <c:pt idx="1">
                        <c:v>Malalties cerebro-vasculars</c:v>
                      </c:pt>
                      <c:pt idx="2">
                        <c:v>infeccions de les vies respiratòries inferiors</c:v>
                      </c:pt>
                      <c:pt idx="3">
                        <c:v>MPOC</c:v>
                      </c:pt>
                      <c:pt idx="4">
                        <c:v>Càncer de tràquea, bronquis, pulmons</c:v>
                      </c:pt>
                      <c:pt idx="5">
                        <c:v>Diabetes Mellitus</c:v>
                      </c:pt>
                      <c:pt idx="6">
                        <c:v>Alzeimer i altres demències</c:v>
                      </c:pt>
                      <c:pt idx="7">
                        <c:v>Diarrea</c:v>
                      </c:pt>
                      <c:pt idx="8">
                        <c:v>Tuberculosi</c:v>
                      </c:pt>
                      <c:pt idx="9">
                        <c:v>Accidents de trànsit</c:v>
                      </c:pt>
                      <c:pt idx="10">
                        <c:v>Consum de tabac</c:v>
                      </c:pt>
                    </c:strCache>
                  </c:strRef>
                </c15:cat>
              </c15:filteredCategoryTitle>
            </c:ext>
            <c:ext xmlns:c16="http://schemas.microsoft.com/office/drawing/2014/chart" uri="{C3380CC4-5D6E-409C-BE32-E72D297353CC}">
              <c16:uniqueId val="{00000009-12A4-439F-8497-D42B7240F841}"/>
            </c:ext>
          </c:extLst>
        </c:ser>
        <c:ser>
          <c:idx val="4"/>
          <c:order val="4"/>
          <c:tx>
            <c:strRef>
              <c:f>Hoja1!$F$1</c:f>
              <c:strCache>
                <c:ptCount val="1"/>
                <c:pt idx="0">
                  <c:v>Columna3</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dLbls>
            <c:dLbl>
              <c:idx val="10"/>
              <c:layout>
                <c:manualLayout>
                  <c:x val="3.495145497471696E-2"/>
                  <c:y val="6.2079117635773021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12A4-439F-8497-D42B7240F84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Hoja1!$F$2:$F$12</c:f>
              <c:numCache>
                <c:formatCode>General</c:formatCode>
                <c:ptCount val="11"/>
                <c:pt idx="10" formatCode="0.00">
                  <c:v>0.38</c:v>
                </c:pt>
              </c:numCache>
            </c:numRef>
          </c:val>
          <c:extLst xmlns:c16r2="http://schemas.microsoft.com/office/drawing/2015/06/chart">
            <c:ext xmlns:c15="http://schemas.microsoft.com/office/drawing/2012/chart" uri="{02D57815-91ED-43cb-92C2-25804820EDAC}">
              <c15:filteredCategoryTitle>
                <c15:cat>
                  <c:strRef>
                    <c:extLst>
                      <c:ext uri="{02D57815-91ED-43cb-92C2-25804820EDAC}">
                        <c15:formulaRef>
                          <c15:sqref>Hoja1!$A$2:$A$12</c15:sqref>
                        </c15:formulaRef>
                      </c:ext>
                    </c:extLst>
                    <c:strCache>
                      <c:ptCount val="11"/>
                      <c:pt idx="0">
                        <c:v>Cardiopatia isquèmica</c:v>
                      </c:pt>
                      <c:pt idx="1">
                        <c:v>Malalties cerebro-vasculars</c:v>
                      </c:pt>
                      <c:pt idx="2">
                        <c:v>infeccions de les vies respiratòries inferiors</c:v>
                      </c:pt>
                      <c:pt idx="3">
                        <c:v>MPOC</c:v>
                      </c:pt>
                      <c:pt idx="4">
                        <c:v>Càncer de tràquea, bronquis, pulmons</c:v>
                      </c:pt>
                      <c:pt idx="5">
                        <c:v>Diabetes Mellitus</c:v>
                      </c:pt>
                      <c:pt idx="6">
                        <c:v>Alzeimer i altres demències</c:v>
                      </c:pt>
                      <c:pt idx="7">
                        <c:v>Diarrea</c:v>
                      </c:pt>
                      <c:pt idx="8">
                        <c:v>Tuberculosi</c:v>
                      </c:pt>
                      <c:pt idx="9">
                        <c:v>Accidents de trànsit</c:v>
                      </c:pt>
                      <c:pt idx="10">
                        <c:v>Consum de tabac</c:v>
                      </c:pt>
                    </c:strCache>
                  </c:strRef>
                </c15:cat>
              </c15:filteredCategoryTitle>
            </c:ext>
            <c:ext xmlns:c16="http://schemas.microsoft.com/office/drawing/2014/chart" uri="{C3380CC4-5D6E-409C-BE32-E72D297353CC}">
              <c16:uniqueId val="{0000000A-12A4-439F-8497-D42B7240F841}"/>
            </c:ext>
          </c:extLst>
        </c:ser>
        <c:ser>
          <c:idx val="5"/>
          <c:order val="5"/>
          <c:tx>
            <c:strRef>
              <c:f>Hoja1!$G$1</c:f>
              <c:strCache>
                <c:ptCount val="1"/>
                <c:pt idx="0">
                  <c:v>Columna4</c:v>
                </c:pt>
              </c:strCache>
            </c:strRef>
          </c:tx>
          <c:spPr>
            <a:pattFill prst="narHorz">
              <a:fgClr>
                <a:schemeClr val="accent6"/>
              </a:fgClr>
              <a:bgClr>
                <a:schemeClr val="accent6">
                  <a:lumMod val="20000"/>
                  <a:lumOff val="80000"/>
                </a:schemeClr>
              </a:bgClr>
            </a:pattFill>
            <a:ln>
              <a:noFill/>
            </a:ln>
            <a:effectLst>
              <a:innerShdw blurRad="114300">
                <a:schemeClr val="accent6"/>
              </a:innerShdw>
            </a:effectLst>
          </c:spPr>
          <c:invertIfNegative val="0"/>
          <c:dLbls>
            <c:dLbl>
              <c:idx val="10"/>
              <c:layout>
                <c:manualLayout>
                  <c:x val="3.495145497471696E-2"/>
                  <c:y val="-6.2079117635773021E-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12A4-439F-8497-D42B7240F84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Hoja1!$G$2:$G$12</c:f>
              <c:numCache>
                <c:formatCode>General</c:formatCode>
                <c:ptCount val="11"/>
                <c:pt idx="10" formatCode="0.00">
                  <c:v>0.44</c:v>
                </c:pt>
              </c:numCache>
            </c:numRef>
          </c:val>
          <c:extLst xmlns:c16r2="http://schemas.microsoft.com/office/drawing/2015/06/chart">
            <c:ext xmlns:c15="http://schemas.microsoft.com/office/drawing/2012/chart" uri="{02D57815-91ED-43cb-92C2-25804820EDAC}">
              <c15:filteredCategoryTitle>
                <c15:cat>
                  <c:strRef>
                    <c:extLst>
                      <c:ext uri="{02D57815-91ED-43cb-92C2-25804820EDAC}">
                        <c15:formulaRef>
                          <c15:sqref>Hoja1!$A$2:$A$12</c15:sqref>
                        </c15:formulaRef>
                      </c:ext>
                    </c:extLst>
                    <c:strCache>
                      <c:ptCount val="11"/>
                      <c:pt idx="0">
                        <c:v>Cardiopatia isquèmica</c:v>
                      </c:pt>
                      <c:pt idx="1">
                        <c:v>Malalties cerebro-vasculars</c:v>
                      </c:pt>
                      <c:pt idx="2">
                        <c:v>infeccions de les vies respiratòries inferiors</c:v>
                      </c:pt>
                      <c:pt idx="3">
                        <c:v>MPOC</c:v>
                      </c:pt>
                      <c:pt idx="4">
                        <c:v>Càncer de tràquea, bronquis, pulmons</c:v>
                      </c:pt>
                      <c:pt idx="5">
                        <c:v>Diabetes Mellitus</c:v>
                      </c:pt>
                      <c:pt idx="6">
                        <c:v>Alzeimer i altres demències</c:v>
                      </c:pt>
                      <c:pt idx="7">
                        <c:v>Diarrea</c:v>
                      </c:pt>
                      <c:pt idx="8">
                        <c:v>Tuberculosi</c:v>
                      </c:pt>
                      <c:pt idx="9">
                        <c:v>Accidents de trànsit</c:v>
                      </c:pt>
                      <c:pt idx="10">
                        <c:v>Consum de tabac</c:v>
                      </c:pt>
                    </c:strCache>
                  </c:strRef>
                </c15:cat>
              </c15:filteredCategoryTitle>
            </c:ext>
            <c:ext xmlns:c16="http://schemas.microsoft.com/office/drawing/2014/chart" uri="{C3380CC4-5D6E-409C-BE32-E72D297353CC}">
              <c16:uniqueId val="{0000000B-12A4-439F-8497-D42B7240F841}"/>
            </c:ext>
          </c:extLst>
        </c:ser>
        <c:ser>
          <c:idx val="6"/>
          <c:order val="6"/>
          <c:tx>
            <c:strRef>
              <c:f>Hoja1!$H$1</c:f>
              <c:strCache>
                <c:ptCount val="1"/>
                <c:pt idx="0">
                  <c:v>Columna5</c:v>
                </c:pt>
              </c:strCache>
            </c:strRef>
          </c:tx>
          <c:spPr>
            <a:pattFill prst="narHorz">
              <a:fgClr>
                <a:schemeClr val="accent1">
                  <a:lumMod val="60000"/>
                </a:schemeClr>
              </a:fgClr>
              <a:bgClr>
                <a:schemeClr val="accent1">
                  <a:lumMod val="60000"/>
                  <a:lumMod val="20000"/>
                  <a:lumOff val="80000"/>
                </a:schemeClr>
              </a:bgClr>
            </a:pattFill>
            <a:ln>
              <a:noFill/>
            </a:ln>
            <a:effectLst>
              <a:innerShdw blurRad="114300">
                <a:schemeClr val="accent1">
                  <a:lumMod val="60000"/>
                </a:schemeClr>
              </a:innerShdw>
            </a:effectLst>
          </c:spPr>
          <c:invertIfNegative val="0"/>
          <c:dLbls>
            <c:dLbl>
              <c:idx val="10"/>
              <c:layout>
                <c:manualLayout>
                  <c:x val="3.495145497471696E-2"/>
                  <c:y val="-1.2415823527154604E-2"/>
                </c:manualLayout>
              </c:layout>
              <c:spPr>
                <a:noFill/>
                <a:ln>
                  <a:noFill/>
                </a:ln>
                <a:effectLst/>
              </c:spPr>
              <c:txPr>
                <a:bodyPr rot="0" spcFirstLastPara="1" vertOverflow="overflow" horzOverflow="overflow"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3.9247571315359248E-2"/>
                      <c:h val="5.2037942561174201E-2"/>
                    </c:manualLayout>
                  </c15:layout>
                </c:ext>
                <c:ext xmlns:c16="http://schemas.microsoft.com/office/drawing/2014/chart" uri="{C3380CC4-5D6E-409C-BE32-E72D297353CC}">
                  <c16:uniqueId val="{00000010-12A4-439F-8497-D42B7240F841}"/>
                </c:ext>
              </c:extLst>
            </c:dLbl>
            <c:spPr>
              <a:noFill/>
              <a:ln>
                <a:noFill/>
              </a:ln>
              <a:effectLst/>
            </c:spPr>
            <c:txPr>
              <a:bodyPr rot="0" spcFirstLastPara="1" vertOverflow="overflow" horzOverflow="overflow"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ca-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Hoja1!$H$2:$H$12</c:f>
              <c:numCache>
                <c:formatCode>General</c:formatCode>
                <c:ptCount val="11"/>
                <c:pt idx="10" formatCode="0.00">
                  <c:v>1.05</c:v>
                </c:pt>
              </c:numCache>
            </c:numRef>
          </c:val>
          <c:extLst xmlns:c16r2="http://schemas.microsoft.com/office/drawing/2015/06/chart">
            <c:ext xmlns:c15="http://schemas.microsoft.com/office/drawing/2012/chart" uri="{02D57815-91ED-43cb-92C2-25804820EDAC}">
              <c15:filteredCategoryTitle>
                <c15:cat>
                  <c:strRef>
                    <c:extLst>
                      <c:ext uri="{02D57815-91ED-43cb-92C2-25804820EDAC}">
                        <c15:formulaRef>
                          <c15:sqref>Hoja1!$A$2:$A$12</c15:sqref>
                        </c15:formulaRef>
                      </c:ext>
                    </c:extLst>
                    <c:strCache>
                      <c:ptCount val="11"/>
                      <c:pt idx="0">
                        <c:v>Cardiopatia isquèmica</c:v>
                      </c:pt>
                      <c:pt idx="1">
                        <c:v>Malalties cerebro-vasculars</c:v>
                      </c:pt>
                      <c:pt idx="2">
                        <c:v>infeccions de les vies respiratòries inferiors</c:v>
                      </c:pt>
                      <c:pt idx="3">
                        <c:v>MPOC</c:v>
                      </c:pt>
                      <c:pt idx="4">
                        <c:v>Càncer de tràquea, bronquis, pulmons</c:v>
                      </c:pt>
                      <c:pt idx="5">
                        <c:v>Diabetes Mellitus</c:v>
                      </c:pt>
                      <c:pt idx="6">
                        <c:v>Alzeimer i altres demències</c:v>
                      </c:pt>
                      <c:pt idx="7">
                        <c:v>Diarrea</c:v>
                      </c:pt>
                      <c:pt idx="8">
                        <c:v>Tuberculosi</c:v>
                      </c:pt>
                      <c:pt idx="9">
                        <c:v>Accidents de trànsit</c:v>
                      </c:pt>
                      <c:pt idx="10">
                        <c:v>Consum de tabac</c:v>
                      </c:pt>
                    </c:strCache>
                  </c:strRef>
                </c15:cat>
              </c15:filteredCategoryTitle>
            </c:ext>
            <c:ext xmlns:c16="http://schemas.microsoft.com/office/drawing/2014/chart" uri="{C3380CC4-5D6E-409C-BE32-E72D297353CC}">
              <c16:uniqueId val="{0000000C-12A4-439F-8497-D42B7240F841}"/>
            </c:ext>
          </c:extLst>
        </c:ser>
        <c:dLbls>
          <c:dLblPos val="ctr"/>
          <c:showLegendKey val="0"/>
          <c:showVal val="1"/>
          <c:showCatName val="0"/>
          <c:showSerName val="0"/>
          <c:showPercent val="0"/>
          <c:showBubbleSize val="0"/>
        </c:dLbls>
        <c:gapWidth val="18"/>
        <c:overlap val="100"/>
        <c:axId val="43612672"/>
        <c:axId val="74239360"/>
      </c:barChart>
      <c:catAx>
        <c:axId val="43612672"/>
        <c:scaling>
          <c:orientation val="minMax"/>
        </c:scaling>
        <c:delete val="1"/>
        <c:axPos val="t"/>
        <c:numFmt formatCode="General" sourceLinked="1"/>
        <c:majorTickMark val="none"/>
        <c:minorTickMark val="none"/>
        <c:tickLblPos val="nextTo"/>
        <c:crossAx val="74239360"/>
        <c:crosses val="max"/>
        <c:auto val="1"/>
        <c:lblAlgn val="ctr"/>
        <c:lblOffset val="100"/>
        <c:noMultiLvlLbl val="0"/>
      </c:catAx>
      <c:valAx>
        <c:axId val="74239360"/>
        <c:scaling>
          <c:orientation val="minMax"/>
          <c:max val="10"/>
        </c:scaling>
        <c:delete val="1"/>
        <c:axPos val="l"/>
        <c:numFmt formatCode="0.00" sourceLinked="1"/>
        <c:majorTickMark val="none"/>
        <c:minorTickMark val="none"/>
        <c:tickLblPos val="nextTo"/>
        <c:crossAx val="43612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a-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03325898578991E-2"/>
          <c:y val="3.7138031610326291E-2"/>
          <c:w val="0.75149080635911703"/>
          <c:h val="0.87971112204724411"/>
        </c:manualLayout>
      </c:layout>
      <c:lineChart>
        <c:grouping val="standard"/>
        <c:varyColors val="0"/>
        <c:ser>
          <c:idx val="0"/>
          <c:order val="0"/>
          <c:tx>
            <c:strRef>
              <c:f>Hoja1!$B$1</c:f>
              <c:strCache>
                <c:ptCount val="1"/>
                <c:pt idx="0">
                  <c:v>Homes</c:v>
                </c:pt>
              </c:strCache>
            </c:strRef>
          </c:tx>
          <c:spPr>
            <a:ln w="24536" cap="rnd">
              <a:solidFill>
                <a:srgbClr val="00B0F0"/>
              </a:solidFill>
              <a:round/>
            </a:ln>
            <a:effectLst/>
          </c:spPr>
          <c:marker>
            <c:symbol val="none"/>
          </c:marker>
          <c:dLbls>
            <c:dLbl>
              <c:idx val="10"/>
              <c:layout>
                <c:manualLayout>
                  <c:x val="-1.1371249485254774E-2"/>
                  <c:y val="-4.1328740157480313E-3"/>
                </c:manualLayout>
              </c:layout>
              <c:dLblPos val="r"/>
              <c:showLegendKey val="0"/>
              <c:showVal val="1"/>
              <c:showCatName val="0"/>
              <c:showSerName val="0"/>
              <c:showPercent val="0"/>
              <c:showBubbleSize val="0"/>
              <c:extLst xmlns:c16r3="http://schemas.microsoft.com/office/drawing/2017/03/chart" xmlns:c16r2="http://schemas.microsoft.com/office/drawing/2015/06/chart">
                <c:ext xmlns:c15="http://schemas.microsoft.com/office/drawing/2012/chart" uri="{CE6537A1-D6FC-4f65-9D91-7224C49458BB}"/>
                <c:ext xmlns:c16="http://schemas.microsoft.com/office/drawing/2014/chart" uri="{C3380CC4-5D6E-409C-BE32-E72D297353CC}">
                  <c16:uniqueId val="{00000000-0D9E-461F-9A5E-A6AD4B82B975}"/>
                </c:ext>
              </c:extLst>
            </c:dLbl>
            <c:dLbl>
              <c:idx val="11"/>
              <c:layout>
                <c:manualLayout>
                  <c:x val="-1.858356024033319E-2"/>
                  <c:y val="-1.7246884031541593E-2"/>
                </c:manualLayout>
              </c:layout>
              <c:spPr>
                <a:noFill/>
                <a:ln w="25338">
                  <a:noFill/>
                </a:ln>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ca-ES"/>
                </a:p>
              </c:txPr>
              <c:dLblPos val="r"/>
              <c:showLegendKey val="0"/>
              <c:showVal val="1"/>
              <c:showCatName val="0"/>
              <c:showSerName val="0"/>
              <c:showPercent val="0"/>
              <c:showBubbleSize val="0"/>
              <c:extLst xmlns:c16r3="http://schemas.microsoft.com/office/drawing/2017/03/chart" xmlns:c16r2="http://schemas.microsoft.com/office/drawing/2015/06/chart">
                <c:ext xmlns:c15="http://schemas.microsoft.com/office/drawing/2012/chart" uri="{CE6537A1-D6FC-4f65-9D91-7224C49458BB}"/>
                <c:ext xmlns:c16="http://schemas.microsoft.com/office/drawing/2014/chart" uri="{C3380CC4-5D6E-409C-BE32-E72D297353CC}">
                  <c16:uniqueId val="{00000000-C7E9-44B5-89FE-05CC02A6EF78}"/>
                </c:ext>
              </c:extLst>
            </c:dLbl>
            <c:spPr>
              <a:noFill/>
              <a:ln w="25338">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ca-ES"/>
              </a:p>
            </c:txPr>
            <c:dLblPos val="t"/>
            <c:showLegendKey val="0"/>
            <c:showVal val="1"/>
            <c:showCatName val="0"/>
            <c:showSerName val="0"/>
            <c:showPercent val="0"/>
            <c:showBubbleSize val="0"/>
            <c:showLeaderLines val="0"/>
            <c:extLst xmlns:c16r3="http://schemas.microsoft.com/office/drawing/2017/03/chart" xmlns:c16r2="http://schemas.microsoft.com/office/drawing/2015/06/chart">
              <c:ext xmlns:c15="http://schemas.microsoft.com/office/drawing/2012/chart" uri="{CE6537A1-D6FC-4f65-9D91-7224C49458BB}">
                <c15:showLeaderLines val="0"/>
              </c:ext>
            </c:extLst>
          </c:dLbls>
          <c:cat>
            <c:numRef>
              <c:f>Hoja1!$A$2:$A$13</c:f>
              <c:numCache>
                <c:formatCode>General</c:formatCode>
                <c:ptCount val="12"/>
                <c:pt idx="0">
                  <c:v>1990</c:v>
                </c:pt>
                <c:pt idx="1">
                  <c:v>1994</c:v>
                </c:pt>
                <c:pt idx="2">
                  <c:v>1998</c:v>
                </c:pt>
                <c:pt idx="3">
                  <c:v>2002</c:v>
                </c:pt>
                <c:pt idx="4">
                  <c:v>2006</c:v>
                </c:pt>
                <c:pt idx="5">
                  <c:v>2010</c:v>
                </c:pt>
                <c:pt idx="6">
                  <c:v>2011</c:v>
                </c:pt>
                <c:pt idx="7">
                  <c:v>2012</c:v>
                </c:pt>
                <c:pt idx="8">
                  <c:v>2013</c:v>
                </c:pt>
                <c:pt idx="9">
                  <c:v>2014</c:v>
                </c:pt>
                <c:pt idx="10">
                  <c:v>2015</c:v>
                </c:pt>
                <c:pt idx="11">
                  <c:v>2016</c:v>
                </c:pt>
              </c:numCache>
            </c:numRef>
          </c:cat>
          <c:val>
            <c:numRef>
              <c:f>Hoja1!$B$2:$B$13</c:f>
              <c:numCache>
                <c:formatCode>0.0</c:formatCode>
                <c:ptCount val="12"/>
                <c:pt idx="0">
                  <c:v>47.3</c:v>
                </c:pt>
                <c:pt idx="1">
                  <c:v>42.3</c:v>
                </c:pt>
                <c:pt idx="2">
                  <c:v>39.299999999999997</c:v>
                </c:pt>
                <c:pt idx="3">
                  <c:v>38</c:v>
                </c:pt>
                <c:pt idx="4">
                  <c:v>34.5</c:v>
                </c:pt>
                <c:pt idx="5">
                  <c:v>34.1</c:v>
                </c:pt>
                <c:pt idx="6">
                  <c:v>35.799999999999997</c:v>
                </c:pt>
                <c:pt idx="7">
                  <c:v>34.200000000000003</c:v>
                </c:pt>
                <c:pt idx="8">
                  <c:v>32.200000000000003</c:v>
                </c:pt>
                <c:pt idx="9">
                  <c:v>31.8</c:v>
                </c:pt>
                <c:pt idx="10">
                  <c:v>31</c:v>
                </c:pt>
                <c:pt idx="11">
                  <c:v>29</c:v>
                </c:pt>
              </c:numCache>
            </c:numRef>
          </c:val>
          <c:smooth val="0"/>
          <c:extLst xmlns:c16r3="http://schemas.microsoft.com/office/drawing/2017/03/chart" xmlns:c16r2="http://schemas.microsoft.com/office/drawing/2015/06/chart">
            <c:ext xmlns:c16="http://schemas.microsoft.com/office/drawing/2014/chart" uri="{C3380CC4-5D6E-409C-BE32-E72D297353CC}">
              <c16:uniqueId val="{00000001-0D9E-461F-9A5E-A6AD4B82B975}"/>
            </c:ext>
          </c:extLst>
        </c:ser>
        <c:ser>
          <c:idx val="1"/>
          <c:order val="1"/>
          <c:tx>
            <c:strRef>
              <c:f>Hoja1!$C$1</c:f>
              <c:strCache>
                <c:ptCount val="1"/>
                <c:pt idx="0">
                  <c:v>Total</c:v>
                </c:pt>
              </c:strCache>
            </c:strRef>
          </c:tx>
          <c:spPr>
            <a:ln w="24536" cap="rnd">
              <a:solidFill>
                <a:schemeClr val="accent5">
                  <a:lumMod val="75000"/>
                </a:schemeClr>
              </a:solidFill>
              <a:round/>
            </a:ln>
            <a:effectLst/>
          </c:spPr>
          <c:marker>
            <c:symbol val="none"/>
          </c:marker>
          <c:dLbls>
            <c:dLbl>
              <c:idx val="10"/>
              <c:layout>
                <c:manualLayout>
                  <c:x val="-1.3227768080188738E-2"/>
                  <c:y val="-1.0382874015748032E-2"/>
                </c:manualLayout>
              </c:layout>
              <c:dLblPos val="r"/>
              <c:showLegendKey val="0"/>
              <c:showVal val="1"/>
              <c:showCatName val="0"/>
              <c:showSerName val="0"/>
              <c:showPercent val="0"/>
              <c:showBubbleSize val="0"/>
              <c:extLst xmlns:c16r3="http://schemas.microsoft.com/office/drawing/2017/03/chart" xmlns:c16r2="http://schemas.microsoft.com/office/drawing/2015/06/chart">
                <c:ext xmlns:c15="http://schemas.microsoft.com/office/drawing/2012/chart" uri="{CE6537A1-D6FC-4f65-9D91-7224C49458BB}"/>
                <c:ext xmlns:c16="http://schemas.microsoft.com/office/drawing/2014/chart" uri="{C3380CC4-5D6E-409C-BE32-E72D297353CC}">
                  <c16:uniqueId val="{00000002-0D9E-461F-9A5E-A6AD4B82B975}"/>
                </c:ext>
              </c:extLst>
            </c:dLbl>
            <c:dLbl>
              <c:idx val="11"/>
              <c:layout>
                <c:manualLayout>
                  <c:x val="-2.0272974807636207E-2"/>
                  <c:y val="-1.3727111780206575E-2"/>
                </c:manualLayout>
              </c:layout>
              <c:spPr>
                <a:noFill/>
                <a:ln w="25338">
                  <a:noFill/>
                </a:ln>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ca-ES"/>
                </a:p>
              </c:txPr>
              <c:dLblPos val="r"/>
              <c:showLegendKey val="0"/>
              <c:showVal val="1"/>
              <c:showCatName val="0"/>
              <c:showSerName val="0"/>
              <c:showPercent val="0"/>
              <c:showBubbleSize val="0"/>
              <c:extLst xmlns:c16r3="http://schemas.microsoft.com/office/drawing/2017/03/chart" xmlns:c16r2="http://schemas.microsoft.com/office/drawing/2015/06/chart">
                <c:ext xmlns:c15="http://schemas.microsoft.com/office/drawing/2012/chart" uri="{CE6537A1-D6FC-4f65-9D91-7224C49458BB}"/>
                <c:ext xmlns:c16="http://schemas.microsoft.com/office/drawing/2014/chart" uri="{C3380CC4-5D6E-409C-BE32-E72D297353CC}">
                  <c16:uniqueId val="{00000001-C7E9-44B5-89FE-05CC02A6EF78}"/>
                </c:ext>
              </c:extLst>
            </c:dLbl>
            <c:spPr>
              <a:noFill/>
              <a:ln w="25338">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ca-ES"/>
              </a:p>
            </c:txPr>
            <c:dLblPos val="t"/>
            <c:showLegendKey val="0"/>
            <c:showVal val="1"/>
            <c:showCatName val="0"/>
            <c:showSerName val="0"/>
            <c:showPercent val="0"/>
            <c:showBubbleSize val="0"/>
            <c:showLeaderLines val="0"/>
            <c:extLst xmlns:c16r3="http://schemas.microsoft.com/office/drawing/2017/03/chart" xmlns:c16r2="http://schemas.microsoft.com/office/drawing/2015/06/chart">
              <c:ext xmlns:c15="http://schemas.microsoft.com/office/drawing/2012/chart" uri="{CE6537A1-D6FC-4f65-9D91-7224C49458BB}">
                <c15:showLeaderLines val="0"/>
              </c:ext>
            </c:extLst>
          </c:dLbls>
          <c:cat>
            <c:numRef>
              <c:f>Hoja1!$A$2:$A$13</c:f>
              <c:numCache>
                <c:formatCode>General</c:formatCode>
                <c:ptCount val="12"/>
                <c:pt idx="0">
                  <c:v>1990</c:v>
                </c:pt>
                <c:pt idx="1">
                  <c:v>1994</c:v>
                </c:pt>
                <c:pt idx="2">
                  <c:v>1998</c:v>
                </c:pt>
                <c:pt idx="3">
                  <c:v>2002</c:v>
                </c:pt>
                <c:pt idx="4">
                  <c:v>2006</c:v>
                </c:pt>
                <c:pt idx="5">
                  <c:v>2010</c:v>
                </c:pt>
                <c:pt idx="6">
                  <c:v>2011</c:v>
                </c:pt>
                <c:pt idx="7">
                  <c:v>2012</c:v>
                </c:pt>
                <c:pt idx="8">
                  <c:v>2013</c:v>
                </c:pt>
                <c:pt idx="9">
                  <c:v>2014</c:v>
                </c:pt>
                <c:pt idx="10">
                  <c:v>2015</c:v>
                </c:pt>
                <c:pt idx="11">
                  <c:v>2016</c:v>
                </c:pt>
              </c:numCache>
            </c:numRef>
          </c:cat>
          <c:val>
            <c:numRef>
              <c:f>Hoja1!$C$2:$C$13</c:f>
              <c:numCache>
                <c:formatCode>0.0</c:formatCode>
                <c:ptCount val="12"/>
                <c:pt idx="0">
                  <c:v>33.700000000000003</c:v>
                </c:pt>
                <c:pt idx="1">
                  <c:v>30.6</c:v>
                </c:pt>
                <c:pt idx="2">
                  <c:v>30.9</c:v>
                </c:pt>
                <c:pt idx="3">
                  <c:v>32.1</c:v>
                </c:pt>
                <c:pt idx="4">
                  <c:v>29.4</c:v>
                </c:pt>
                <c:pt idx="5">
                  <c:v>29.5</c:v>
                </c:pt>
                <c:pt idx="6">
                  <c:v>29.5</c:v>
                </c:pt>
                <c:pt idx="7">
                  <c:v>28.5</c:v>
                </c:pt>
                <c:pt idx="8">
                  <c:v>26.5</c:v>
                </c:pt>
                <c:pt idx="9">
                  <c:v>25.9</c:v>
                </c:pt>
                <c:pt idx="10">
                  <c:v>25.7</c:v>
                </c:pt>
                <c:pt idx="11">
                  <c:v>24.7</c:v>
                </c:pt>
              </c:numCache>
            </c:numRef>
          </c:val>
          <c:smooth val="0"/>
          <c:extLst xmlns:c16r3="http://schemas.microsoft.com/office/drawing/2017/03/chart" xmlns:c16r2="http://schemas.microsoft.com/office/drawing/2015/06/chart">
            <c:ext xmlns:c16="http://schemas.microsoft.com/office/drawing/2014/chart" uri="{C3380CC4-5D6E-409C-BE32-E72D297353CC}">
              <c16:uniqueId val="{00000003-0D9E-461F-9A5E-A6AD4B82B975}"/>
            </c:ext>
          </c:extLst>
        </c:ser>
        <c:ser>
          <c:idx val="2"/>
          <c:order val="2"/>
          <c:tx>
            <c:strRef>
              <c:f>Hoja1!$D$1</c:f>
              <c:strCache>
                <c:ptCount val="1"/>
                <c:pt idx="0">
                  <c:v>Dones</c:v>
                </c:pt>
              </c:strCache>
            </c:strRef>
          </c:tx>
          <c:spPr>
            <a:ln w="19050">
              <a:solidFill>
                <a:srgbClr val="CC99FF"/>
              </a:solidFill>
              <a:prstDash val="solid"/>
            </a:ln>
          </c:spPr>
          <c:marker>
            <c:symbol val="none"/>
          </c:marker>
          <c:dLbls>
            <c:dLbl>
              <c:idx val="10"/>
              <c:layout>
                <c:manualLayout>
                  <c:x val="-1.5084286675122977E-2"/>
                  <c:y val="-2.2882874015748032E-2"/>
                </c:manualLayout>
              </c:layout>
              <c:dLblPos val="r"/>
              <c:showLegendKey val="0"/>
              <c:showVal val="1"/>
              <c:showCatName val="0"/>
              <c:showSerName val="0"/>
              <c:showPercent val="0"/>
              <c:showBubbleSize val="0"/>
              <c:extLst xmlns:c16r3="http://schemas.microsoft.com/office/drawing/2017/03/chart" xmlns:c16r2="http://schemas.microsoft.com/office/drawing/2015/06/chart">
                <c:ext xmlns:c15="http://schemas.microsoft.com/office/drawing/2012/chart" uri="{CE6537A1-D6FC-4f65-9D91-7224C49458BB}"/>
                <c:ext xmlns:c16="http://schemas.microsoft.com/office/drawing/2014/chart" uri="{C3380CC4-5D6E-409C-BE32-E72D297353CC}">
                  <c16:uniqueId val="{00000004-0D9E-461F-9A5E-A6AD4B82B975}"/>
                </c:ext>
              </c:extLst>
            </c:dLbl>
            <c:dLbl>
              <c:idx val="11"/>
              <c:layout>
                <c:manualLayout>
                  <c:x val="-2.1962389374939224E-2"/>
                  <c:y val="-6.6875672775365365E-3"/>
                </c:manualLayout>
              </c:layout>
              <c:spPr>
                <a:noFill/>
                <a:ln w="25338">
                  <a:noFill/>
                </a:ln>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ca-ES"/>
                </a:p>
              </c:txPr>
              <c:dLblPos val="r"/>
              <c:showLegendKey val="0"/>
              <c:showVal val="1"/>
              <c:showCatName val="0"/>
              <c:showSerName val="0"/>
              <c:showPercent val="0"/>
              <c:showBubbleSize val="0"/>
              <c:extLst xmlns:c16r3="http://schemas.microsoft.com/office/drawing/2017/03/chart" xmlns:c16r2="http://schemas.microsoft.com/office/drawing/2015/06/chart">
                <c:ext xmlns:c15="http://schemas.microsoft.com/office/drawing/2012/chart" uri="{CE6537A1-D6FC-4f65-9D91-7224C49458BB}"/>
                <c:ext xmlns:c16="http://schemas.microsoft.com/office/drawing/2014/chart" uri="{C3380CC4-5D6E-409C-BE32-E72D297353CC}">
                  <c16:uniqueId val="{00000002-C7E9-44B5-89FE-05CC02A6EF78}"/>
                </c:ext>
              </c:extLst>
            </c:dLbl>
            <c:spPr>
              <a:noFill/>
              <a:ln w="25338">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ca-ES"/>
              </a:p>
            </c:txPr>
            <c:dLblPos val="t"/>
            <c:showLegendKey val="0"/>
            <c:showVal val="1"/>
            <c:showCatName val="0"/>
            <c:showSerName val="0"/>
            <c:showPercent val="0"/>
            <c:showBubbleSize val="0"/>
            <c:showLeaderLines val="0"/>
            <c:extLst xmlns:c16r3="http://schemas.microsoft.com/office/drawing/2017/03/chart" xmlns:c16r2="http://schemas.microsoft.com/office/drawing/2015/06/chart">
              <c:ext xmlns:c15="http://schemas.microsoft.com/office/drawing/2012/chart" uri="{CE6537A1-D6FC-4f65-9D91-7224C49458BB}">
                <c15:showLeaderLines val="0"/>
              </c:ext>
            </c:extLst>
          </c:dLbls>
          <c:cat>
            <c:numRef>
              <c:f>Hoja1!$A$2:$A$13</c:f>
              <c:numCache>
                <c:formatCode>General</c:formatCode>
                <c:ptCount val="12"/>
                <c:pt idx="0">
                  <c:v>1990</c:v>
                </c:pt>
                <c:pt idx="1">
                  <c:v>1994</c:v>
                </c:pt>
                <c:pt idx="2">
                  <c:v>1998</c:v>
                </c:pt>
                <c:pt idx="3">
                  <c:v>2002</c:v>
                </c:pt>
                <c:pt idx="4">
                  <c:v>2006</c:v>
                </c:pt>
                <c:pt idx="5">
                  <c:v>2010</c:v>
                </c:pt>
                <c:pt idx="6">
                  <c:v>2011</c:v>
                </c:pt>
                <c:pt idx="7">
                  <c:v>2012</c:v>
                </c:pt>
                <c:pt idx="8">
                  <c:v>2013</c:v>
                </c:pt>
                <c:pt idx="9">
                  <c:v>2014</c:v>
                </c:pt>
                <c:pt idx="10">
                  <c:v>2015</c:v>
                </c:pt>
                <c:pt idx="11">
                  <c:v>2016</c:v>
                </c:pt>
              </c:numCache>
            </c:numRef>
          </c:cat>
          <c:val>
            <c:numRef>
              <c:f>Hoja1!$D$2:$D$13</c:f>
              <c:numCache>
                <c:formatCode>0.0</c:formatCode>
                <c:ptCount val="12"/>
                <c:pt idx="0">
                  <c:v>22.4</c:v>
                </c:pt>
                <c:pt idx="1">
                  <c:v>20.7</c:v>
                </c:pt>
                <c:pt idx="2">
                  <c:v>23</c:v>
                </c:pt>
                <c:pt idx="3">
                  <c:v>26.6</c:v>
                </c:pt>
                <c:pt idx="4">
                  <c:v>24.3</c:v>
                </c:pt>
                <c:pt idx="5">
                  <c:v>24.8</c:v>
                </c:pt>
                <c:pt idx="6">
                  <c:v>23.4</c:v>
                </c:pt>
                <c:pt idx="7">
                  <c:v>22.9</c:v>
                </c:pt>
                <c:pt idx="8">
                  <c:v>20.9</c:v>
                </c:pt>
                <c:pt idx="9">
                  <c:v>20.3</c:v>
                </c:pt>
                <c:pt idx="10">
                  <c:v>20.6</c:v>
                </c:pt>
                <c:pt idx="11">
                  <c:v>20.6</c:v>
                </c:pt>
              </c:numCache>
            </c:numRef>
          </c:val>
          <c:smooth val="0"/>
          <c:extLst xmlns:c16r3="http://schemas.microsoft.com/office/drawing/2017/03/chart" xmlns:c16r2="http://schemas.microsoft.com/office/drawing/2015/06/chart">
            <c:ext xmlns:c16="http://schemas.microsoft.com/office/drawing/2014/chart" uri="{C3380CC4-5D6E-409C-BE32-E72D297353CC}">
              <c16:uniqueId val="{00000005-0D9E-461F-9A5E-A6AD4B82B975}"/>
            </c:ext>
          </c:extLst>
        </c:ser>
        <c:dLbls>
          <c:showLegendKey val="0"/>
          <c:showVal val="0"/>
          <c:showCatName val="0"/>
          <c:showSerName val="0"/>
          <c:showPercent val="0"/>
          <c:showBubbleSize val="0"/>
        </c:dLbls>
        <c:dropLines>
          <c:spPr>
            <a:ln w="8179" cap="flat" cmpd="sng" algn="ctr">
              <a:solidFill>
                <a:srgbClr val="00B0F0"/>
              </a:solidFill>
              <a:round/>
            </a:ln>
            <a:effectLst/>
          </c:spPr>
        </c:dropLines>
        <c:marker val="1"/>
        <c:smooth val="0"/>
        <c:axId val="34258432"/>
        <c:axId val="87911232"/>
      </c:lineChart>
      <c:catAx>
        <c:axId val="34258432"/>
        <c:scaling>
          <c:orientation val="minMax"/>
        </c:scaling>
        <c:delete val="0"/>
        <c:axPos val="b"/>
        <c:numFmt formatCode="General" sourceLinked="1"/>
        <c:majorTickMark val="none"/>
        <c:minorTickMark val="none"/>
        <c:tickLblPos val="nextTo"/>
        <c:spPr>
          <a:noFill/>
          <a:ln w="8179" cap="flat" cmpd="sng" algn="ctr">
            <a:solidFill>
              <a:schemeClr val="tx1">
                <a:lumMod val="15000"/>
                <a:lumOff val="85000"/>
              </a:schemeClr>
            </a:solidFill>
            <a:round/>
          </a:ln>
          <a:effectLst/>
        </c:spPr>
        <c:txPr>
          <a:bodyPr rot="-60000000" spcFirstLastPara="1" vertOverflow="ellipsis" vert="horz" wrap="square" anchor="ctr" anchorCtr="1"/>
          <a:lstStyle/>
          <a:p>
            <a:pPr>
              <a:defRPr sz="1028" b="0" i="0" u="none" strike="noStrike" kern="1200" baseline="0">
                <a:solidFill>
                  <a:schemeClr val="tx1">
                    <a:lumMod val="65000"/>
                    <a:lumOff val="35000"/>
                  </a:schemeClr>
                </a:solidFill>
                <a:latin typeface="+mn-lt"/>
                <a:ea typeface="+mn-ea"/>
                <a:cs typeface="+mn-cs"/>
              </a:defRPr>
            </a:pPr>
            <a:endParaRPr lang="ca-ES"/>
          </a:p>
        </c:txPr>
        <c:crossAx val="87911232"/>
        <c:crossesAt val="0"/>
        <c:auto val="1"/>
        <c:lblAlgn val="ctr"/>
        <c:lblOffset val="100"/>
        <c:noMultiLvlLbl val="0"/>
      </c:catAx>
      <c:valAx>
        <c:axId val="87911232"/>
        <c:scaling>
          <c:orientation val="minMax"/>
        </c:scaling>
        <c:delete val="0"/>
        <c:axPos val="l"/>
        <c:title>
          <c:tx>
            <c:rich>
              <a:bodyPr/>
              <a:lstStyle/>
              <a:p>
                <a:pPr>
                  <a:defRPr sz="1142" b="0" i="0" u="none" strike="noStrike" baseline="0">
                    <a:solidFill>
                      <a:srgbClr val="333333"/>
                    </a:solidFill>
                    <a:latin typeface="Calibri"/>
                    <a:ea typeface="Calibri"/>
                    <a:cs typeface="Calibri"/>
                  </a:defRPr>
                </a:pPr>
                <a:r>
                  <a:rPr lang="ca-ES"/>
                  <a:t>%</a:t>
                </a:r>
              </a:p>
            </c:rich>
          </c:tx>
          <c:layout/>
          <c:overlay val="0"/>
          <c:spPr>
            <a:noFill/>
            <a:ln w="25338">
              <a:noFill/>
            </a:ln>
          </c:spPr>
        </c:title>
        <c:numFmt formatCode="General" sourceLinked="0"/>
        <c:majorTickMark val="out"/>
        <c:minorTickMark val="none"/>
        <c:tickLblPos val="nextTo"/>
        <c:spPr>
          <a:ln w="6335">
            <a:noFill/>
          </a:ln>
        </c:spPr>
        <c:txPr>
          <a:bodyPr rot="-60000000" spcFirstLastPara="1" vertOverflow="ellipsis" vert="horz" wrap="square" anchor="ctr" anchorCtr="1"/>
          <a:lstStyle/>
          <a:p>
            <a:pPr>
              <a:defRPr sz="1028" b="0" i="0" u="none" strike="noStrike" kern="1200" baseline="0">
                <a:solidFill>
                  <a:schemeClr val="tx1">
                    <a:lumMod val="65000"/>
                    <a:lumOff val="35000"/>
                  </a:schemeClr>
                </a:solidFill>
                <a:latin typeface="+mn-lt"/>
                <a:ea typeface="+mn-ea"/>
                <a:cs typeface="+mn-cs"/>
              </a:defRPr>
            </a:pPr>
            <a:endParaRPr lang="ca-ES"/>
          </a:p>
        </c:txPr>
        <c:crossAx val="34258432"/>
        <c:crosses val="autoZero"/>
        <c:crossBetween val="between"/>
      </c:valAx>
      <c:spPr>
        <a:noFill/>
        <a:ln w="25338">
          <a:noFill/>
        </a:ln>
      </c:spPr>
    </c:plotArea>
    <c:legend>
      <c:legendPos val="r"/>
      <c:layout>
        <c:manualLayout>
          <c:xMode val="edge"/>
          <c:yMode val="edge"/>
          <c:x val="0.81782457411787612"/>
          <c:y val="0.36025617290451606"/>
          <c:w val="0.1186595555944937"/>
          <c:h val="0.24134496317819357"/>
        </c:manualLayout>
      </c:layout>
      <c:overlay val="0"/>
      <c:spPr>
        <a:noFill/>
        <a:ln w="25338">
          <a:noFill/>
        </a:ln>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ca-ES"/>
        </a:p>
      </c:txPr>
    </c:legend>
    <c:plotVisOnly val="1"/>
    <c:dispBlanksAs val="gap"/>
    <c:showDLblsOverMax val="0"/>
  </c:chart>
  <c:spPr>
    <a:noFill/>
    <a:ln>
      <a:noFill/>
    </a:ln>
    <a:effectLst/>
  </c:spPr>
  <c:txPr>
    <a:bodyPr/>
    <a:lstStyle/>
    <a:p>
      <a:pPr>
        <a:defRPr/>
      </a:pPr>
      <a:endParaRPr lang="ca-E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30"/>
      <c:depthPercent val="100"/>
      <c:rAngAx val="1"/>
    </c:view3D>
    <c:floor>
      <c:thickness val="0"/>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Full1!$B$1</c:f>
              <c:strCache>
                <c:ptCount val="1"/>
                <c:pt idx="0">
                  <c:v>Homes</c:v>
                </c:pt>
              </c:strCache>
            </c:strRef>
          </c:tx>
          <c:spPr>
            <a:solidFill>
              <a:srgbClr val="00B0F0"/>
            </a:solidFill>
          </c:spPr>
          <c:invertIfNegative val="0"/>
          <c:dLbls>
            <c:dLbl>
              <c:idx val="1"/>
              <c:spPr>
                <a:noFill/>
                <a:ln w="25375">
                  <a:noFill/>
                </a:ln>
              </c:spPr>
              <c:txPr>
                <a:bodyPr wrap="square" lIns="38100" tIns="19050" rIns="38100" bIns="19050" anchor="ctr">
                  <a:spAutoFit/>
                </a:bodyPr>
                <a:lstStyle/>
                <a:p>
                  <a:pPr>
                    <a:defRPr sz="1399" b="1">
                      <a:solidFill>
                        <a:srgbClr val="C00000"/>
                      </a:solidFill>
                    </a:defRPr>
                  </a:pPr>
                  <a:endParaRPr lang="ca-ES"/>
                </a:p>
              </c:txPr>
              <c:showLegendKey val="0"/>
              <c:showVal val="1"/>
              <c:showCatName val="0"/>
              <c:showSerName val="0"/>
              <c:showPercent val="0"/>
              <c:showBubbleSize val="0"/>
            </c:dLbl>
            <c:spPr>
              <a:noFill/>
              <a:ln w="25375">
                <a:noFill/>
              </a:ln>
            </c:spPr>
            <c:txPr>
              <a:bodyPr wrap="square" lIns="38100" tIns="19050" rIns="38100" bIns="19050" anchor="ctr">
                <a:spAutoFit/>
              </a:bodyPr>
              <a:lstStyle/>
              <a:p>
                <a:pPr>
                  <a:defRPr sz="1399" b="1"/>
                </a:pPr>
                <a:endParaRPr lang="ca-ES"/>
              </a:p>
            </c:txPr>
            <c:showLegendKey val="0"/>
            <c:showVal val="1"/>
            <c:showCatName val="0"/>
            <c:showSerName val="0"/>
            <c:showPercent val="0"/>
            <c:showBubbleSize val="0"/>
            <c:showLeaderLines val="0"/>
            <c:extLst xmlns:c16r3="http://schemas.microsoft.com/office/drawing/2017/03/chart" xmlns:c16r2="http://schemas.microsoft.com/office/drawing/2015/06/chart">
              <c:ext xmlns:c15="http://schemas.microsoft.com/office/drawing/2012/chart" uri="{CE6537A1-D6FC-4f65-9D91-7224C49458BB}">
                <c15:showLeaderLines val="0"/>
              </c:ext>
            </c:extLst>
          </c:dLbls>
          <c:cat>
            <c:strRef>
              <c:f>Full1!$A$2:$A$10</c:f>
              <c:strCache>
                <c:ptCount val="9"/>
                <c:pt idx="0">
                  <c:v>15-24</c:v>
                </c:pt>
                <c:pt idx="1">
                  <c:v>25-34</c:v>
                </c:pt>
                <c:pt idx="2">
                  <c:v>35-44</c:v>
                </c:pt>
                <c:pt idx="3">
                  <c:v>45-54</c:v>
                </c:pt>
                <c:pt idx="4">
                  <c:v>55-64</c:v>
                </c:pt>
                <c:pt idx="5">
                  <c:v>65-74</c:v>
                </c:pt>
                <c:pt idx="6">
                  <c:v>75 i més</c:v>
                </c:pt>
                <c:pt idx="8">
                  <c:v>TOTAL</c:v>
                </c:pt>
              </c:strCache>
            </c:strRef>
          </c:cat>
          <c:val>
            <c:numRef>
              <c:f>Full1!$B$2:$B$10</c:f>
              <c:numCache>
                <c:formatCode>0.0</c:formatCode>
                <c:ptCount val="9"/>
                <c:pt idx="0">
                  <c:v>27.3</c:v>
                </c:pt>
                <c:pt idx="1">
                  <c:v>38.5</c:v>
                </c:pt>
                <c:pt idx="2">
                  <c:v>37.200000000000003</c:v>
                </c:pt>
                <c:pt idx="3">
                  <c:v>36.700000000000003</c:v>
                </c:pt>
                <c:pt idx="4">
                  <c:v>31</c:v>
                </c:pt>
                <c:pt idx="5">
                  <c:v>15.8</c:v>
                </c:pt>
                <c:pt idx="6">
                  <c:v>9.1999999999999993</c:v>
                </c:pt>
                <c:pt idx="8">
                  <c:v>31</c:v>
                </c:pt>
              </c:numCache>
            </c:numRef>
          </c:val>
          <c:extLst xmlns:c16r3="http://schemas.microsoft.com/office/drawing/2017/03/chart" xmlns:c16r2="http://schemas.microsoft.com/office/drawing/2015/06/chart">
            <c:ext xmlns:c16="http://schemas.microsoft.com/office/drawing/2014/chart" uri="{C3380CC4-5D6E-409C-BE32-E72D297353CC}">
              <c16:uniqueId val="{00000000-DF76-466E-9905-5C40686A0280}"/>
            </c:ext>
          </c:extLst>
        </c:ser>
        <c:ser>
          <c:idx val="1"/>
          <c:order val="1"/>
          <c:tx>
            <c:strRef>
              <c:f>Full1!$C$1</c:f>
              <c:strCache>
                <c:ptCount val="1"/>
                <c:pt idx="0">
                  <c:v>Dones</c:v>
                </c:pt>
              </c:strCache>
            </c:strRef>
          </c:tx>
          <c:spPr>
            <a:solidFill>
              <a:srgbClr val="B3A2C7"/>
            </a:solidFill>
          </c:spPr>
          <c:invertIfNegative val="0"/>
          <c:dLbls>
            <c:dLbl>
              <c:idx val="3"/>
              <c:layout>
                <c:manualLayout>
                  <c:x val="1.7726568930461182E-2"/>
                  <c:y val="-2.9558447990630939E-3"/>
                </c:manualLayout>
              </c:layout>
              <c:spPr>
                <a:noFill/>
                <a:ln w="25375">
                  <a:noFill/>
                </a:ln>
              </c:spPr>
              <c:txPr>
                <a:bodyPr wrap="square" lIns="38100" tIns="19050" rIns="38100" bIns="19050" anchor="ctr">
                  <a:spAutoFit/>
                </a:bodyPr>
                <a:lstStyle/>
                <a:p>
                  <a:pPr>
                    <a:defRPr sz="1399" b="1">
                      <a:solidFill>
                        <a:srgbClr val="C00000"/>
                      </a:solidFill>
                    </a:defRPr>
                  </a:pPr>
                  <a:endParaRPr lang="ca-ES"/>
                </a:p>
              </c:txPr>
              <c:showLegendKey val="0"/>
              <c:showVal val="1"/>
              <c:showCatName val="0"/>
              <c:showSerName val="0"/>
              <c:showPercent val="0"/>
              <c:showBubbleSize val="0"/>
              <c:extLst xmlns:c16r3="http://schemas.microsoft.com/office/drawing/2017/03/chart" xmlns:c16r2="http://schemas.microsoft.com/office/drawing/2015/06/chart">
                <c:ext xmlns:c15="http://schemas.microsoft.com/office/drawing/2012/chart" uri="{CE6537A1-D6FC-4f65-9D91-7224C49458BB}"/>
                <c:ext xmlns:c16="http://schemas.microsoft.com/office/drawing/2014/chart" uri="{C3380CC4-5D6E-409C-BE32-E72D297353CC}">
                  <c16:uniqueId val="{00000002-5797-4227-A65D-143831BDB1DD}"/>
                </c:ext>
              </c:extLst>
            </c:dLbl>
            <c:spPr>
              <a:noFill/>
              <a:ln w="25375">
                <a:noFill/>
              </a:ln>
            </c:spPr>
            <c:txPr>
              <a:bodyPr wrap="square" lIns="38100" tIns="19050" rIns="38100" bIns="19050" anchor="ctr">
                <a:spAutoFit/>
              </a:bodyPr>
              <a:lstStyle/>
              <a:p>
                <a:pPr>
                  <a:defRPr sz="1399" b="1"/>
                </a:pPr>
                <a:endParaRPr lang="ca-ES"/>
              </a:p>
            </c:txPr>
            <c:showLegendKey val="0"/>
            <c:showVal val="1"/>
            <c:showCatName val="0"/>
            <c:showSerName val="0"/>
            <c:showPercent val="0"/>
            <c:showBubbleSize val="0"/>
            <c:showLeaderLines val="0"/>
            <c:extLst xmlns:c16r3="http://schemas.microsoft.com/office/drawing/2017/03/chart" xmlns:c16r2="http://schemas.microsoft.com/office/drawing/2015/06/chart">
              <c:ext xmlns:c15="http://schemas.microsoft.com/office/drawing/2012/chart" uri="{CE6537A1-D6FC-4f65-9D91-7224C49458BB}">
                <c15:showLeaderLines val="0"/>
              </c:ext>
            </c:extLst>
          </c:dLbls>
          <c:cat>
            <c:strRef>
              <c:f>Full1!$A$2:$A$10</c:f>
              <c:strCache>
                <c:ptCount val="9"/>
                <c:pt idx="0">
                  <c:v>15-24</c:v>
                </c:pt>
                <c:pt idx="1">
                  <c:v>25-34</c:v>
                </c:pt>
                <c:pt idx="2">
                  <c:v>35-44</c:v>
                </c:pt>
                <c:pt idx="3">
                  <c:v>45-54</c:v>
                </c:pt>
                <c:pt idx="4">
                  <c:v>55-64</c:v>
                </c:pt>
                <c:pt idx="5">
                  <c:v>65-74</c:v>
                </c:pt>
                <c:pt idx="6">
                  <c:v>75 i més</c:v>
                </c:pt>
                <c:pt idx="8">
                  <c:v>TOTAL</c:v>
                </c:pt>
              </c:strCache>
            </c:strRef>
          </c:cat>
          <c:val>
            <c:numRef>
              <c:f>Full1!$C$2:$C$10</c:f>
              <c:numCache>
                <c:formatCode>0.0</c:formatCode>
                <c:ptCount val="9"/>
                <c:pt idx="0">
                  <c:v>21</c:v>
                </c:pt>
                <c:pt idx="1">
                  <c:v>31.9</c:v>
                </c:pt>
                <c:pt idx="2">
                  <c:v>25.2</c:v>
                </c:pt>
                <c:pt idx="3">
                  <c:v>32</c:v>
                </c:pt>
                <c:pt idx="4">
                  <c:v>15</c:v>
                </c:pt>
                <c:pt idx="5">
                  <c:v>6.4</c:v>
                </c:pt>
                <c:pt idx="6">
                  <c:v>0</c:v>
                </c:pt>
                <c:pt idx="8">
                  <c:v>20.6</c:v>
                </c:pt>
              </c:numCache>
            </c:numRef>
          </c:val>
          <c:extLst xmlns:c16r3="http://schemas.microsoft.com/office/drawing/2017/03/chart" xmlns:c16r2="http://schemas.microsoft.com/office/drawing/2015/06/chart">
            <c:ext xmlns:c16="http://schemas.microsoft.com/office/drawing/2014/chart" uri="{C3380CC4-5D6E-409C-BE32-E72D297353CC}">
              <c16:uniqueId val="{00000001-DF76-466E-9905-5C40686A0280}"/>
            </c:ext>
          </c:extLst>
        </c:ser>
        <c:dLbls>
          <c:showLegendKey val="0"/>
          <c:showVal val="0"/>
          <c:showCatName val="0"/>
          <c:showSerName val="0"/>
          <c:showPercent val="0"/>
          <c:showBubbleSize val="0"/>
        </c:dLbls>
        <c:gapWidth val="150"/>
        <c:shape val="cylinder"/>
        <c:axId val="44598784"/>
        <c:axId val="87915840"/>
        <c:axId val="0"/>
      </c:bar3DChart>
      <c:catAx>
        <c:axId val="44598784"/>
        <c:scaling>
          <c:orientation val="minMax"/>
        </c:scaling>
        <c:delete val="0"/>
        <c:axPos val="b"/>
        <c:numFmt formatCode="General" sourceLinked="0"/>
        <c:majorTickMark val="none"/>
        <c:minorTickMark val="none"/>
        <c:tickLblPos val="nextTo"/>
        <c:txPr>
          <a:bodyPr/>
          <a:lstStyle/>
          <a:p>
            <a:pPr>
              <a:defRPr sz="1598"/>
            </a:pPr>
            <a:endParaRPr lang="ca-ES"/>
          </a:p>
        </c:txPr>
        <c:crossAx val="87915840"/>
        <c:crosses val="autoZero"/>
        <c:auto val="1"/>
        <c:lblAlgn val="ctr"/>
        <c:lblOffset val="100"/>
        <c:noMultiLvlLbl val="0"/>
      </c:catAx>
      <c:valAx>
        <c:axId val="87915840"/>
        <c:scaling>
          <c:orientation val="minMax"/>
        </c:scaling>
        <c:delete val="1"/>
        <c:axPos val="l"/>
        <c:numFmt formatCode="0.0" sourceLinked="1"/>
        <c:majorTickMark val="out"/>
        <c:minorTickMark val="none"/>
        <c:tickLblPos val="nextTo"/>
        <c:crossAx val="44598784"/>
        <c:crosses val="autoZero"/>
        <c:crossBetween val="between"/>
      </c:valAx>
      <c:spPr>
        <a:noFill/>
        <a:ln w="25375">
          <a:noFill/>
        </a:ln>
      </c:spPr>
    </c:plotArea>
    <c:legend>
      <c:legendPos val="t"/>
      <c:layout>
        <c:manualLayout>
          <c:xMode val="edge"/>
          <c:yMode val="edge"/>
          <c:x val="0.69580188786563313"/>
          <c:y val="2.1705617140259304E-2"/>
          <c:w val="0.28200570404697567"/>
          <c:h val="6.9705153973153397E-2"/>
        </c:manualLayout>
      </c:layout>
      <c:overlay val="0"/>
    </c:legend>
    <c:plotVisOnly val="1"/>
    <c:dispBlanksAs val="gap"/>
    <c:showDLblsOverMax val="0"/>
  </c:chart>
  <c:txPr>
    <a:bodyPr/>
    <a:lstStyle/>
    <a:p>
      <a:pPr>
        <a:defRPr sz="1796"/>
      </a:pPr>
      <a:endParaRPr lang="ca-E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707EA2-AF2A-4CF8-A29D-C0BBFA74CD52}"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s-ES"/>
        </a:p>
      </dgm:t>
    </dgm:pt>
    <dgm:pt modelId="{EB01A419-9AAB-4E03-9EC2-95A55890BEAC}">
      <dgm:prSet phldrT="[Texto]"/>
      <dgm:spPr/>
      <dgm:t>
        <a:bodyPr/>
        <a:lstStyle/>
        <a:p>
          <a:r>
            <a:rPr lang="ca-ES" noProof="0"/>
            <a:t>Accessible</a:t>
          </a:r>
        </a:p>
      </dgm:t>
    </dgm:pt>
    <dgm:pt modelId="{21F10BA4-B297-43F4-8FCA-36884C983A0A}" type="parTrans" cxnId="{6C218B0C-BACE-4790-A555-F5C3C1470303}">
      <dgm:prSet/>
      <dgm:spPr/>
      <dgm:t>
        <a:bodyPr/>
        <a:lstStyle/>
        <a:p>
          <a:endParaRPr lang="ca-ES" noProof="0"/>
        </a:p>
      </dgm:t>
    </dgm:pt>
    <dgm:pt modelId="{3BA3CF77-AADA-4AE8-A62A-C5820C9F03B2}" type="sibTrans" cxnId="{6C218B0C-BACE-4790-A555-F5C3C1470303}">
      <dgm:prSet/>
      <dgm:spPr/>
      <dgm:t>
        <a:bodyPr/>
        <a:lstStyle/>
        <a:p>
          <a:endParaRPr lang="ca-ES" noProof="0"/>
        </a:p>
      </dgm:t>
    </dgm:pt>
    <dgm:pt modelId="{7D5072A2-434F-4A0C-9C80-1D6A764BEF53}">
      <dgm:prSet phldrT="[Texto]"/>
      <dgm:spPr/>
      <dgm:t>
        <a:bodyPr/>
        <a:lstStyle/>
        <a:p>
          <a:r>
            <a:rPr lang="ca-ES" noProof="0"/>
            <a:t>Personalitzada</a:t>
          </a:r>
        </a:p>
      </dgm:t>
    </dgm:pt>
    <dgm:pt modelId="{02BAC79F-F539-428C-82F9-0ABF178ADF70}" type="parTrans" cxnId="{3115AF37-6E67-46CD-814B-AB91CBC6BF48}">
      <dgm:prSet/>
      <dgm:spPr/>
      <dgm:t>
        <a:bodyPr/>
        <a:lstStyle/>
        <a:p>
          <a:endParaRPr lang="ca-ES"/>
        </a:p>
      </dgm:t>
    </dgm:pt>
    <dgm:pt modelId="{E61235E9-FF95-467F-990B-D8CDD090298A}" type="sibTrans" cxnId="{3115AF37-6E67-46CD-814B-AB91CBC6BF48}">
      <dgm:prSet/>
      <dgm:spPr/>
      <dgm:t>
        <a:bodyPr/>
        <a:lstStyle/>
        <a:p>
          <a:endParaRPr lang="ca-ES"/>
        </a:p>
      </dgm:t>
    </dgm:pt>
    <dgm:pt modelId="{D67559AF-08AA-430E-8018-392729BF03FA}">
      <dgm:prSet phldrT="[Texto]"/>
      <dgm:spPr/>
      <dgm:t>
        <a:bodyPr/>
        <a:lstStyle/>
        <a:p>
          <a:r>
            <a:rPr lang="ca-ES" noProof="0"/>
            <a:t>Integral</a:t>
          </a:r>
        </a:p>
      </dgm:t>
    </dgm:pt>
    <dgm:pt modelId="{69E46820-6C16-47FF-B176-51EEF424CDD4}" type="parTrans" cxnId="{3FCB1EA1-5C54-42F1-A2DC-041F31F2669B}">
      <dgm:prSet/>
      <dgm:spPr/>
      <dgm:t>
        <a:bodyPr/>
        <a:lstStyle/>
        <a:p>
          <a:endParaRPr lang="ca-ES"/>
        </a:p>
      </dgm:t>
    </dgm:pt>
    <dgm:pt modelId="{C6476BCD-B7EA-4D2D-AA8C-B056CD8BF777}" type="sibTrans" cxnId="{3FCB1EA1-5C54-42F1-A2DC-041F31F2669B}">
      <dgm:prSet/>
      <dgm:spPr/>
      <dgm:t>
        <a:bodyPr/>
        <a:lstStyle/>
        <a:p>
          <a:endParaRPr lang="ca-ES"/>
        </a:p>
      </dgm:t>
    </dgm:pt>
    <dgm:pt modelId="{461B80BB-83E1-498C-8A7D-7C7247FC249D}">
      <dgm:prSet phldrT="[Texto]"/>
      <dgm:spPr/>
      <dgm:t>
        <a:bodyPr/>
        <a:lstStyle/>
        <a:p>
          <a:r>
            <a:rPr lang="ca-ES" noProof="0"/>
            <a:t>Longitudinal</a:t>
          </a:r>
        </a:p>
      </dgm:t>
    </dgm:pt>
    <dgm:pt modelId="{3D53B6A1-48BF-4E31-9CA6-5EA01D590B2C}" type="parTrans" cxnId="{5DDDEF0D-4F2E-4A9E-8AFD-6E58F6E3D67A}">
      <dgm:prSet/>
      <dgm:spPr/>
      <dgm:t>
        <a:bodyPr/>
        <a:lstStyle/>
        <a:p>
          <a:endParaRPr lang="ca-ES"/>
        </a:p>
      </dgm:t>
    </dgm:pt>
    <dgm:pt modelId="{67608B68-90EF-40BB-AA30-7C317E4253D6}" type="sibTrans" cxnId="{5DDDEF0D-4F2E-4A9E-8AFD-6E58F6E3D67A}">
      <dgm:prSet/>
      <dgm:spPr/>
      <dgm:t>
        <a:bodyPr/>
        <a:lstStyle/>
        <a:p>
          <a:endParaRPr lang="ca-ES"/>
        </a:p>
      </dgm:t>
    </dgm:pt>
    <dgm:pt modelId="{AD2E1AE2-E472-4C5B-87A8-52CE8FFFB21B}" type="pres">
      <dgm:prSet presAssocID="{AF707EA2-AF2A-4CF8-A29D-C0BBFA74CD52}" presName="Name0" presStyleCnt="0">
        <dgm:presLayoutVars>
          <dgm:dir/>
        </dgm:presLayoutVars>
      </dgm:prSet>
      <dgm:spPr/>
      <dgm:t>
        <a:bodyPr/>
        <a:lstStyle/>
        <a:p>
          <a:endParaRPr lang="ca-ES"/>
        </a:p>
      </dgm:t>
    </dgm:pt>
    <dgm:pt modelId="{12730881-292C-46F1-B2C9-D15719E3AE66}" type="pres">
      <dgm:prSet presAssocID="{EB01A419-9AAB-4E03-9EC2-95A55890BEAC}" presName="noChildren" presStyleCnt="0"/>
      <dgm:spPr/>
    </dgm:pt>
    <dgm:pt modelId="{8013C2EB-1BA8-42ED-A190-2A6F5E9E9342}" type="pres">
      <dgm:prSet presAssocID="{EB01A419-9AAB-4E03-9EC2-95A55890BEAC}" presName="gap" presStyleCnt="0"/>
      <dgm:spPr/>
    </dgm:pt>
    <dgm:pt modelId="{EF070217-808E-4B5D-A8A0-1A0C9B481003}" type="pres">
      <dgm:prSet presAssocID="{EB01A419-9AAB-4E03-9EC2-95A55890BEAC}" presName="medCircle2" presStyleLbl="vennNode1" presStyleIdx="0" presStyleCnt="4"/>
      <dgm:spPr/>
    </dgm:pt>
    <dgm:pt modelId="{83CCF7F7-354E-4816-863B-0ADDA5F1AD32}" type="pres">
      <dgm:prSet presAssocID="{EB01A419-9AAB-4E03-9EC2-95A55890BEAC}" presName="txLvlOnly1" presStyleLbl="revTx" presStyleIdx="0" presStyleCnt="4"/>
      <dgm:spPr/>
      <dgm:t>
        <a:bodyPr/>
        <a:lstStyle/>
        <a:p>
          <a:endParaRPr lang="ca-ES"/>
        </a:p>
      </dgm:t>
    </dgm:pt>
    <dgm:pt modelId="{3E9F6049-08FB-4A65-A55F-36F0CF0C1C9E}" type="pres">
      <dgm:prSet presAssocID="{7D5072A2-434F-4A0C-9C80-1D6A764BEF53}" presName="noChildren" presStyleCnt="0"/>
      <dgm:spPr/>
    </dgm:pt>
    <dgm:pt modelId="{FBAB056D-EEDE-4D0B-B45C-B4898F893A35}" type="pres">
      <dgm:prSet presAssocID="{7D5072A2-434F-4A0C-9C80-1D6A764BEF53}" presName="gap" presStyleCnt="0"/>
      <dgm:spPr/>
    </dgm:pt>
    <dgm:pt modelId="{D17D4AB4-5F91-4431-A85A-42FF75C7A543}" type="pres">
      <dgm:prSet presAssocID="{7D5072A2-434F-4A0C-9C80-1D6A764BEF53}" presName="medCircle2" presStyleLbl="vennNode1" presStyleIdx="1" presStyleCnt="4"/>
      <dgm:spPr/>
    </dgm:pt>
    <dgm:pt modelId="{3D1033B9-EA77-42F0-98A0-AB45EFBF2219}" type="pres">
      <dgm:prSet presAssocID="{7D5072A2-434F-4A0C-9C80-1D6A764BEF53}" presName="txLvlOnly1" presStyleLbl="revTx" presStyleIdx="1" presStyleCnt="4"/>
      <dgm:spPr/>
      <dgm:t>
        <a:bodyPr/>
        <a:lstStyle/>
        <a:p>
          <a:endParaRPr lang="ca-ES"/>
        </a:p>
      </dgm:t>
    </dgm:pt>
    <dgm:pt modelId="{744F8747-9884-4187-9815-044014204268}" type="pres">
      <dgm:prSet presAssocID="{D67559AF-08AA-430E-8018-392729BF03FA}" presName="noChildren" presStyleCnt="0"/>
      <dgm:spPr/>
    </dgm:pt>
    <dgm:pt modelId="{95C243A1-DD52-4C37-9489-62DAC8E6E31F}" type="pres">
      <dgm:prSet presAssocID="{D67559AF-08AA-430E-8018-392729BF03FA}" presName="gap" presStyleCnt="0"/>
      <dgm:spPr/>
    </dgm:pt>
    <dgm:pt modelId="{B5E78373-A65A-415B-90C9-34DC60C13556}" type="pres">
      <dgm:prSet presAssocID="{D67559AF-08AA-430E-8018-392729BF03FA}" presName="medCircle2" presStyleLbl="vennNode1" presStyleIdx="2" presStyleCnt="4"/>
      <dgm:spPr/>
    </dgm:pt>
    <dgm:pt modelId="{8EDD17E3-31DF-42B6-8F92-61C091FBD240}" type="pres">
      <dgm:prSet presAssocID="{D67559AF-08AA-430E-8018-392729BF03FA}" presName="txLvlOnly1" presStyleLbl="revTx" presStyleIdx="2" presStyleCnt="4"/>
      <dgm:spPr/>
      <dgm:t>
        <a:bodyPr/>
        <a:lstStyle/>
        <a:p>
          <a:endParaRPr lang="ca-ES"/>
        </a:p>
      </dgm:t>
    </dgm:pt>
    <dgm:pt modelId="{5B4A9E00-990B-453B-965A-F427344D70F7}" type="pres">
      <dgm:prSet presAssocID="{461B80BB-83E1-498C-8A7D-7C7247FC249D}" presName="noChildren" presStyleCnt="0"/>
      <dgm:spPr/>
    </dgm:pt>
    <dgm:pt modelId="{99928883-4E2A-4AB9-95A6-AC34D3DF04A5}" type="pres">
      <dgm:prSet presAssocID="{461B80BB-83E1-498C-8A7D-7C7247FC249D}" presName="gap" presStyleCnt="0"/>
      <dgm:spPr/>
    </dgm:pt>
    <dgm:pt modelId="{6FC0DB27-9277-40DE-8AB6-89730374D1F6}" type="pres">
      <dgm:prSet presAssocID="{461B80BB-83E1-498C-8A7D-7C7247FC249D}" presName="medCircle2" presStyleLbl="vennNode1" presStyleIdx="3" presStyleCnt="4"/>
      <dgm:spPr/>
    </dgm:pt>
    <dgm:pt modelId="{4DEC9001-2193-4A3F-A5F5-E6416671C569}" type="pres">
      <dgm:prSet presAssocID="{461B80BB-83E1-498C-8A7D-7C7247FC249D}" presName="txLvlOnly1" presStyleLbl="revTx" presStyleIdx="3" presStyleCnt="4"/>
      <dgm:spPr/>
      <dgm:t>
        <a:bodyPr/>
        <a:lstStyle/>
        <a:p>
          <a:endParaRPr lang="ca-ES"/>
        </a:p>
      </dgm:t>
    </dgm:pt>
  </dgm:ptLst>
  <dgm:cxnLst>
    <dgm:cxn modelId="{329A3AD0-21CF-493C-BD0C-7CCAAE054D86}" type="presOf" srcId="{AF707EA2-AF2A-4CF8-A29D-C0BBFA74CD52}" destId="{AD2E1AE2-E472-4C5B-87A8-52CE8FFFB21B}" srcOrd="0" destOrd="0" presId="urn:microsoft.com/office/officeart/2008/layout/VerticalCircleList"/>
    <dgm:cxn modelId="{DBB71909-9ACB-4C6B-8571-BBBF96D8342D}" type="presOf" srcId="{7D5072A2-434F-4A0C-9C80-1D6A764BEF53}" destId="{3D1033B9-EA77-42F0-98A0-AB45EFBF2219}" srcOrd="0" destOrd="0" presId="urn:microsoft.com/office/officeart/2008/layout/VerticalCircleList"/>
    <dgm:cxn modelId="{39F4983B-D765-4D01-82C1-091C1BF32460}" type="presOf" srcId="{D67559AF-08AA-430E-8018-392729BF03FA}" destId="{8EDD17E3-31DF-42B6-8F92-61C091FBD240}" srcOrd="0" destOrd="0" presId="urn:microsoft.com/office/officeart/2008/layout/VerticalCircleList"/>
    <dgm:cxn modelId="{5DDDEF0D-4F2E-4A9E-8AFD-6E58F6E3D67A}" srcId="{AF707EA2-AF2A-4CF8-A29D-C0BBFA74CD52}" destId="{461B80BB-83E1-498C-8A7D-7C7247FC249D}" srcOrd="3" destOrd="0" parTransId="{3D53B6A1-48BF-4E31-9CA6-5EA01D590B2C}" sibTransId="{67608B68-90EF-40BB-AA30-7C317E4253D6}"/>
    <dgm:cxn modelId="{3FCB1EA1-5C54-42F1-A2DC-041F31F2669B}" srcId="{AF707EA2-AF2A-4CF8-A29D-C0BBFA74CD52}" destId="{D67559AF-08AA-430E-8018-392729BF03FA}" srcOrd="2" destOrd="0" parTransId="{69E46820-6C16-47FF-B176-51EEF424CDD4}" sibTransId="{C6476BCD-B7EA-4D2D-AA8C-B056CD8BF777}"/>
    <dgm:cxn modelId="{6C218B0C-BACE-4790-A555-F5C3C1470303}" srcId="{AF707EA2-AF2A-4CF8-A29D-C0BBFA74CD52}" destId="{EB01A419-9AAB-4E03-9EC2-95A55890BEAC}" srcOrd="0" destOrd="0" parTransId="{21F10BA4-B297-43F4-8FCA-36884C983A0A}" sibTransId="{3BA3CF77-AADA-4AE8-A62A-C5820C9F03B2}"/>
    <dgm:cxn modelId="{49CB3EEA-CBA2-451C-8BA7-E610902FB507}" type="presOf" srcId="{461B80BB-83E1-498C-8A7D-7C7247FC249D}" destId="{4DEC9001-2193-4A3F-A5F5-E6416671C569}" srcOrd="0" destOrd="0" presId="urn:microsoft.com/office/officeart/2008/layout/VerticalCircleList"/>
    <dgm:cxn modelId="{5B26E987-D9A4-4EF4-AA30-EDAEC569FCDA}" type="presOf" srcId="{EB01A419-9AAB-4E03-9EC2-95A55890BEAC}" destId="{83CCF7F7-354E-4816-863B-0ADDA5F1AD32}" srcOrd="0" destOrd="0" presId="urn:microsoft.com/office/officeart/2008/layout/VerticalCircleList"/>
    <dgm:cxn modelId="{3115AF37-6E67-46CD-814B-AB91CBC6BF48}" srcId="{AF707EA2-AF2A-4CF8-A29D-C0BBFA74CD52}" destId="{7D5072A2-434F-4A0C-9C80-1D6A764BEF53}" srcOrd="1" destOrd="0" parTransId="{02BAC79F-F539-428C-82F9-0ABF178ADF70}" sibTransId="{E61235E9-FF95-467F-990B-D8CDD090298A}"/>
    <dgm:cxn modelId="{C82FE89C-878A-4CB8-A66D-9CCFF0976C58}" type="presParOf" srcId="{AD2E1AE2-E472-4C5B-87A8-52CE8FFFB21B}" destId="{12730881-292C-46F1-B2C9-D15719E3AE66}" srcOrd="0" destOrd="0" presId="urn:microsoft.com/office/officeart/2008/layout/VerticalCircleList"/>
    <dgm:cxn modelId="{F598C701-2ED6-4575-AA36-F6E692ACB958}" type="presParOf" srcId="{12730881-292C-46F1-B2C9-D15719E3AE66}" destId="{8013C2EB-1BA8-42ED-A190-2A6F5E9E9342}" srcOrd="0" destOrd="0" presId="urn:microsoft.com/office/officeart/2008/layout/VerticalCircleList"/>
    <dgm:cxn modelId="{E98676E6-454E-41BA-969C-06D371A84EBF}" type="presParOf" srcId="{12730881-292C-46F1-B2C9-D15719E3AE66}" destId="{EF070217-808E-4B5D-A8A0-1A0C9B481003}" srcOrd="1" destOrd="0" presId="urn:microsoft.com/office/officeart/2008/layout/VerticalCircleList"/>
    <dgm:cxn modelId="{341BB6D2-231D-42EA-80BD-F9FD626784A8}" type="presParOf" srcId="{12730881-292C-46F1-B2C9-D15719E3AE66}" destId="{83CCF7F7-354E-4816-863B-0ADDA5F1AD32}" srcOrd="2" destOrd="0" presId="urn:microsoft.com/office/officeart/2008/layout/VerticalCircleList"/>
    <dgm:cxn modelId="{BCFD5D9B-F15C-45B0-9733-FBA7E37D2830}" type="presParOf" srcId="{AD2E1AE2-E472-4C5B-87A8-52CE8FFFB21B}" destId="{3E9F6049-08FB-4A65-A55F-36F0CF0C1C9E}" srcOrd="1" destOrd="0" presId="urn:microsoft.com/office/officeart/2008/layout/VerticalCircleList"/>
    <dgm:cxn modelId="{B140D4EA-52E0-425C-9DF4-88933946E69F}" type="presParOf" srcId="{3E9F6049-08FB-4A65-A55F-36F0CF0C1C9E}" destId="{FBAB056D-EEDE-4D0B-B45C-B4898F893A35}" srcOrd="0" destOrd="0" presId="urn:microsoft.com/office/officeart/2008/layout/VerticalCircleList"/>
    <dgm:cxn modelId="{188DF955-284F-4E68-AE82-5DD83630ED73}" type="presParOf" srcId="{3E9F6049-08FB-4A65-A55F-36F0CF0C1C9E}" destId="{D17D4AB4-5F91-4431-A85A-42FF75C7A543}" srcOrd="1" destOrd="0" presId="urn:microsoft.com/office/officeart/2008/layout/VerticalCircleList"/>
    <dgm:cxn modelId="{8D42843C-BE57-488D-8F7C-9640A549A941}" type="presParOf" srcId="{3E9F6049-08FB-4A65-A55F-36F0CF0C1C9E}" destId="{3D1033B9-EA77-42F0-98A0-AB45EFBF2219}" srcOrd="2" destOrd="0" presId="urn:microsoft.com/office/officeart/2008/layout/VerticalCircleList"/>
    <dgm:cxn modelId="{BBDF0476-02A7-482F-92D4-C30317EC04ED}" type="presParOf" srcId="{AD2E1AE2-E472-4C5B-87A8-52CE8FFFB21B}" destId="{744F8747-9884-4187-9815-044014204268}" srcOrd="2" destOrd="0" presId="urn:microsoft.com/office/officeart/2008/layout/VerticalCircleList"/>
    <dgm:cxn modelId="{652A1167-E940-49F2-B1A3-72E11E5D7A10}" type="presParOf" srcId="{744F8747-9884-4187-9815-044014204268}" destId="{95C243A1-DD52-4C37-9489-62DAC8E6E31F}" srcOrd="0" destOrd="0" presId="urn:microsoft.com/office/officeart/2008/layout/VerticalCircleList"/>
    <dgm:cxn modelId="{431C3670-05BC-427C-A7B4-3C64DDB8B034}" type="presParOf" srcId="{744F8747-9884-4187-9815-044014204268}" destId="{B5E78373-A65A-415B-90C9-34DC60C13556}" srcOrd="1" destOrd="0" presId="urn:microsoft.com/office/officeart/2008/layout/VerticalCircleList"/>
    <dgm:cxn modelId="{28A7EDC7-70E5-4107-AF62-AC3710808C98}" type="presParOf" srcId="{744F8747-9884-4187-9815-044014204268}" destId="{8EDD17E3-31DF-42B6-8F92-61C091FBD240}" srcOrd="2" destOrd="0" presId="urn:microsoft.com/office/officeart/2008/layout/VerticalCircleList"/>
    <dgm:cxn modelId="{5401B92D-13B4-4D4C-A3CA-BFE127EEC3B3}" type="presParOf" srcId="{AD2E1AE2-E472-4C5B-87A8-52CE8FFFB21B}" destId="{5B4A9E00-990B-453B-965A-F427344D70F7}" srcOrd="3" destOrd="0" presId="urn:microsoft.com/office/officeart/2008/layout/VerticalCircleList"/>
    <dgm:cxn modelId="{51444431-74DB-4356-9257-8B18DE0077AE}" type="presParOf" srcId="{5B4A9E00-990B-453B-965A-F427344D70F7}" destId="{99928883-4E2A-4AB9-95A6-AC34D3DF04A5}" srcOrd="0" destOrd="0" presId="urn:microsoft.com/office/officeart/2008/layout/VerticalCircleList"/>
    <dgm:cxn modelId="{C02E6767-870F-4B1F-A5DE-3FAF04E69B9D}" type="presParOf" srcId="{5B4A9E00-990B-453B-965A-F427344D70F7}" destId="{6FC0DB27-9277-40DE-8AB6-89730374D1F6}" srcOrd="1" destOrd="0" presId="urn:microsoft.com/office/officeart/2008/layout/VerticalCircleList"/>
    <dgm:cxn modelId="{9043F9A9-DAF6-4246-A0C4-4B5D5547C472}" type="presParOf" srcId="{5B4A9E00-990B-453B-965A-F427344D70F7}" destId="{4DEC9001-2193-4A3F-A5F5-E6416671C569}"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6C93A8-F309-4734-9435-7A65298DAE8A}" type="doc">
      <dgm:prSet loTypeId="urn:microsoft.com/office/officeart/2005/8/layout/pyramid1" loCatId="pyramid" qsTypeId="urn:microsoft.com/office/officeart/2005/8/quickstyle/simple1" qsCatId="simple" csTypeId="urn:microsoft.com/office/officeart/2005/8/colors/colorful5" csCatId="colorful" phldr="1"/>
      <dgm:spPr/>
    </dgm:pt>
    <dgm:pt modelId="{0678B4AC-83AC-4983-9845-AA78E5ECB02E}">
      <dgm:prSet phldrT="[Texto]"/>
      <dgm:spPr/>
      <dgm:t>
        <a:bodyPr/>
        <a:lstStyle/>
        <a:p>
          <a:r>
            <a:rPr lang="ca-ES"/>
            <a:t>Intervencions intensives</a:t>
          </a:r>
        </a:p>
      </dgm:t>
    </dgm:pt>
    <dgm:pt modelId="{2109D7C0-E242-41C2-8815-A0A811B5FF47}" type="parTrans" cxnId="{FD2A2BCD-5CB6-472B-A560-1D71D5EFF369}">
      <dgm:prSet/>
      <dgm:spPr/>
      <dgm:t>
        <a:bodyPr/>
        <a:lstStyle/>
        <a:p>
          <a:endParaRPr lang="ca-ES"/>
        </a:p>
      </dgm:t>
    </dgm:pt>
    <dgm:pt modelId="{625E87CA-C2AD-43DE-AFCA-470711ED4A15}" type="sibTrans" cxnId="{FD2A2BCD-5CB6-472B-A560-1D71D5EFF369}">
      <dgm:prSet/>
      <dgm:spPr/>
      <dgm:t>
        <a:bodyPr/>
        <a:lstStyle/>
        <a:p>
          <a:endParaRPr lang="ca-ES"/>
        </a:p>
      </dgm:t>
    </dgm:pt>
    <dgm:pt modelId="{7E410F9E-EA9E-41BF-B295-F7BBC5961B2B}">
      <dgm:prSet phldrT="[Texto]"/>
      <dgm:spPr/>
      <dgm:t>
        <a:bodyPr/>
        <a:lstStyle/>
        <a:p>
          <a:r>
            <a:rPr lang="ca-ES"/>
            <a:t>Intervencions breus (6-10%)</a:t>
          </a:r>
        </a:p>
      </dgm:t>
    </dgm:pt>
    <dgm:pt modelId="{7481F1D3-3E83-4C8B-AFE8-3A795C6296A8}" type="parTrans" cxnId="{D71FE179-DA1E-4607-A035-A96CC1B90397}">
      <dgm:prSet/>
      <dgm:spPr/>
      <dgm:t>
        <a:bodyPr/>
        <a:lstStyle/>
        <a:p>
          <a:endParaRPr lang="ca-ES"/>
        </a:p>
      </dgm:t>
    </dgm:pt>
    <dgm:pt modelId="{E0B06D7A-C9F3-4476-82B6-FBA4438E7AE9}" type="sibTrans" cxnId="{D71FE179-DA1E-4607-A035-A96CC1B90397}">
      <dgm:prSet/>
      <dgm:spPr/>
      <dgm:t>
        <a:bodyPr/>
        <a:lstStyle/>
        <a:p>
          <a:endParaRPr lang="ca-ES"/>
        </a:p>
      </dgm:t>
    </dgm:pt>
    <dgm:pt modelId="{7E3B2060-D613-4389-8F16-325712FA264A}">
      <dgm:prSet phldrT="[Texto]"/>
      <dgm:spPr/>
      <dgm:t>
        <a:bodyPr/>
        <a:lstStyle/>
        <a:p>
          <a:r>
            <a:rPr lang="ca-ES"/>
            <a:t>Consell breu (2-3%)</a:t>
          </a:r>
        </a:p>
      </dgm:t>
    </dgm:pt>
    <dgm:pt modelId="{1AD4980F-C178-45BC-8E7F-C2056BE160C0}" type="parTrans" cxnId="{F172C916-68A7-4930-9015-ED7D945833BF}">
      <dgm:prSet/>
      <dgm:spPr/>
      <dgm:t>
        <a:bodyPr/>
        <a:lstStyle/>
        <a:p>
          <a:endParaRPr lang="ca-ES"/>
        </a:p>
      </dgm:t>
    </dgm:pt>
    <dgm:pt modelId="{AFD96F18-E21F-4525-B040-54A9DD050EED}" type="sibTrans" cxnId="{F172C916-68A7-4930-9015-ED7D945833BF}">
      <dgm:prSet/>
      <dgm:spPr/>
      <dgm:t>
        <a:bodyPr/>
        <a:lstStyle/>
        <a:p>
          <a:endParaRPr lang="ca-ES"/>
        </a:p>
      </dgm:t>
    </dgm:pt>
    <dgm:pt modelId="{E7B39459-11DF-4F5A-9E58-4FA6AFC66403}">
      <dgm:prSet phldrT="[Texto]"/>
      <dgm:spPr/>
      <dgm:t>
        <a:bodyPr/>
        <a:lstStyle/>
        <a:p>
          <a:r>
            <a:rPr lang="ca-ES"/>
            <a:t>Cessació espontània (5-7%)</a:t>
          </a:r>
        </a:p>
      </dgm:t>
    </dgm:pt>
    <dgm:pt modelId="{0DE0E997-F51B-4A5D-9EB3-BF17729E5F25}" type="parTrans" cxnId="{A86A38A1-1554-4D2D-B9F4-935A896506AB}">
      <dgm:prSet/>
      <dgm:spPr/>
      <dgm:t>
        <a:bodyPr/>
        <a:lstStyle/>
        <a:p>
          <a:endParaRPr lang="ca-ES"/>
        </a:p>
      </dgm:t>
    </dgm:pt>
    <dgm:pt modelId="{8E57EEFF-BC47-4278-AC3A-BD1AAA65BBDD}" type="sibTrans" cxnId="{A86A38A1-1554-4D2D-B9F4-935A896506AB}">
      <dgm:prSet/>
      <dgm:spPr/>
      <dgm:t>
        <a:bodyPr/>
        <a:lstStyle/>
        <a:p>
          <a:endParaRPr lang="ca-ES"/>
        </a:p>
      </dgm:t>
    </dgm:pt>
    <dgm:pt modelId="{62399B7A-3D1E-4FA7-8780-FB44811EAA17}">
      <dgm:prSet phldrT="[Texto]"/>
      <dgm:spPr/>
      <dgm:t>
        <a:bodyPr/>
        <a:lstStyle/>
        <a:p>
          <a:r>
            <a:rPr lang="ca-ES"/>
            <a:t>Materials d’autoajuda (1-2%)</a:t>
          </a:r>
        </a:p>
      </dgm:t>
    </dgm:pt>
    <dgm:pt modelId="{BE733916-5326-4FE8-BBB4-676AA29C02DE}" type="parTrans" cxnId="{D1008B29-58A8-4449-9F47-B7D40F6929DE}">
      <dgm:prSet/>
      <dgm:spPr/>
      <dgm:t>
        <a:bodyPr/>
        <a:lstStyle/>
        <a:p>
          <a:endParaRPr lang="ca-ES"/>
        </a:p>
      </dgm:t>
    </dgm:pt>
    <dgm:pt modelId="{B39BD4E8-B8CB-4590-A818-620EA50E94C8}" type="sibTrans" cxnId="{D1008B29-58A8-4449-9F47-B7D40F6929DE}">
      <dgm:prSet/>
      <dgm:spPr/>
      <dgm:t>
        <a:bodyPr/>
        <a:lstStyle/>
        <a:p>
          <a:endParaRPr lang="ca-ES"/>
        </a:p>
      </dgm:t>
    </dgm:pt>
    <dgm:pt modelId="{552F40C0-DE4D-48BB-B1C2-AE9DEFAC80D7}" type="pres">
      <dgm:prSet presAssocID="{6E6C93A8-F309-4734-9435-7A65298DAE8A}" presName="Name0" presStyleCnt="0">
        <dgm:presLayoutVars>
          <dgm:dir/>
          <dgm:animLvl val="lvl"/>
          <dgm:resizeHandles val="exact"/>
        </dgm:presLayoutVars>
      </dgm:prSet>
      <dgm:spPr/>
    </dgm:pt>
    <dgm:pt modelId="{EC7F9A9D-913D-496A-B614-4D8E69041DC0}" type="pres">
      <dgm:prSet presAssocID="{0678B4AC-83AC-4983-9845-AA78E5ECB02E}" presName="Name8" presStyleCnt="0"/>
      <dgm:spPr/>
    </dgm:pt>
    <dgm:pt modelId="{8614A85A-8E32-4F33-B668-F27F8EF8C4BB}" type="pres">
      <dgm:prSet presAssocID="{0678B4AC-83AC-4983-9845-AA78E5ECB02E}" presName="level" presStyleLbl="node1" presStyleIdx="0" presStyleCnt="5" custLinFactNeighborX="-367">
        <dgm:presLayoutVars>
          <dgm:chMax val="1"/>
          <dgm:bulletEnabled val="1"/>
        </dgm:presLayoutVars>
      </dgm:prSet>
      <dgm:spPr/>
      <dgm:t>
        <a:bodyPr/>
        <a:lstStyle/>
        <a:p>
          <a:endParaRPr lang="ca-ES"/>
        </a:p>
      </dgm:t>
    </dgm:pt>
    <dgm:pt modelId="{BF033656-5AF1-4438-87CE-53C7D675994C}" type="pres">
      <dgm:prSet presAssocID="{0678B4AC-83AC-4983-9845-AA78E5ECB02E}" presName="levelTx" presStyleLbl="revTx" presStyleIdx="0" presStyleCnt="0">
        <dgm:presLayoutVars>
          <dgm:chMax val="1"/>
          <dgm:bulletEnabled val="1"/>
        </dgm:presLayoutVars>
      </dgm:prSet>
      <dgm:spPr/>
      <dgm:t>
        <a:bodyPr/>
        <a:lstStyle/>
        <a:p>
          <a:endParaRPr lang="ca-ES"/>
        </a:p>
      </dgm:t>
    </dgm:pt>
    <dgm:pt modelId="{3F81BEFE-A46E-4B12-8069-E64D1F71553D}" type="pres">
      <dgm:prSet presAssocID="{7E410F9E-EA9E-41BF-B295-F7BBC5961B2B}" presName="Name8" presStyleCnt="0"/>
      <dgm:spPr/>
    </dgm:pt>
    <dgm:pt modelId="{8DCC4FAD-7359-4F06-A4F9-B2C24E700D78}" type="pres">
      <dgm:prSet presAssocID="{7E410F9E-EA9E-41BF-B295-F7BBC5961B2B}" presName="level" presStyleLbl="node1" presStyleIdx="1" presStyleCnt="5" custLinFactNeighborX="100" custLinFactNeighborY="-4331">
        <dgm:presLayoutVars>
          <dgm:chMax val="1"/>
          <dgm:bulletEnabled val="1"/>
        </dgm:presLayoutVars>
      </dgm:prSet>
      <dgm:spPr/>
      <dgm:t>
        <a:bodyPr/>
        <a:lstStyle/>
        <a:p>
          <a:endParaRPr lang="ca-ES"/>
        </a:p>
      </dgm:t>
    </dgm:pt>
    <dgm:pt modelId="{507F9803-1CAF-41B7-9655-B39681992CE9}" type="pres">
      <dgm:prSet presAssocID="{7E410F9E-EA9E-41BF-B295-F7BBC5961B2B}" presName="levelTx" presStyleLbl="revTx" presStyleIdx="0" presStyleCnt="0">
        <dgm:presLayoutVars>
          <dgm:chMax val="1"/>
          <dgm:bulletEnabled val="1"/>
        </dgm:presLayoutVars>
      </dgm:prSet>
      <dgm:spPr/>
      <dgm:t>
        <a:bodyPr/>
        <a:lstStyle/>
        <a:p>
          <a:endParaRPr lang="ca-ES"/>
        </a:p>
      </dgm:t>
    </dgm:pt>
    <dgm:pt modelId="{CC02432B-68C0-4A0B-B3EA-1DF5C87423F9}" type="pres">
      <dgm:prSet presAssocID="{7E3B2060-D613-4389-8F16-325712FA264A}" presName="Name8" presStyleCnt="0"/>
      <dgm:spPr/>
    </dgm:pt>
    <dgm:pt modelId="{7B5CD247-B4A9-4667-A654-2A398794DC91}" type="pres">
      <dgm:prSet presAssocID="{7E3B2060-D613-4389-8F16-325712FA264A}" presName="level" presStyleLbl="node1" presStyleIdx="2" presStyleCnt="5" custLinFactNeighborX="270" custLinFactNeighborY="2481">
        <dgm:presLayoutVars>
          <dgm:chMax val="1"/>
          <dgm:bulletEnabled val="1"/>
        </dgm:presLayoutVars>
      </dgm:prSet>
      <dgm:spPr/>
      <dgm:t>
        <a:bodyPr/>
        <a:lstStyle/>
        <a:p>
          <a:endParaRPr lang="ca-ES"/>
        </a:p>
      </dgm:t>
    </dgm:pt>
    <dgm:pt modelId="{D782DDB8-BEF2-4944-816C-AC485C017F68}" type="pres">
      <dgm:prSet presAssocID="{7E3B2060-D613-4389-8F16-325712FA264A}" presName="levelTx" presStyleLbl="revTx" presStyleIdx="0" presStyleCnt="0">
        <dgm:presLayoutVars>
          <dgm:chMax val="1"/>
          <dgm:bulletEnabled val="1"/>
        </dgm:presLayoutVars>
      </dgm:prSet>
      <dgm:spPr/>
      <dgm:t>
        <a:bodyPr/>
        <a:lstStyle/>
        <a:p>
          <a:endParaRPr lang="ca-ES"/>
        </a:p>
      </dgm:t>
    </dgm:pt>
    <dgm:pt modelId="{2D470A4F-4C76-4A93-81DB-18D3B161F808}" type="pres">
      <dgm:prSet presAssocID="{62399B7A-3D1E-4FA7-8780-FB44811EAA17}" presName="Name8" presStyleCnt="0"/>
      <dgm:spPr/>
    </dgm:pt>
    <dgm:pt modelId="{1C796424-FE1A-47C0-A56F-8FC69398BE15}" type="pres">
      <dgm:prSet presAssocID="{62399B7A-3D1E-4FA7-8780-FB44811EAA17}" presName="level" presStyleLbl="node1" presStyleIdx="3" presStyleCnt="5">
        <dgm:presLayoutVars>
          <dgm:chMax val="1"/>
          <dgm:bulletEnabled val="1"/>
        </dgm:presLayoutVars>
      </dgm:prSet>
      <dgm:spPr/>
      <dgm:t>
        <a:bodyPr/>
        <a:lstStyle/>
        <a:p>
          <a:endParaRPr lang="ca-ES"/>
        </a:p>
      </dgm:t>
    </dgm:pt>
    <dgm:pt modelId="{861361C1-C7CA-436C-8022-6D9C94AAC6FE}" type="pres">
      <dgm:prSet presAssocID="{62399B7A-3D1E-4FA7-8780-FB44811EAA17}" presName="levelTx" presStyleLbl="revTx" presStyleIdx="0" presStyleCnt="0">
        <dgm:presLayoutVars>
          <dgm:chMax val="1"/>
          <dgm:bulletEnabled val="1"/>
        </dgm:presLayoutVars>
      </dgm:prSet>
      <dgm:spPr/>
      <dgm:t>
        <a:bodyPr/>
        <a:lstStyle/>
        <a:p>
          <a:endParaRPr lang="ca-ES"/>
        </a:p>
      </dgm:t>
    </dgm:pt>
    <dgm:pt modelId="{73229B4C-2C38-4ADE-B3EA-82F4ECE710C6}" type="pres">
      <dgm:prSet presAssocID="{E7B39459-11DF-4F5A-9E58-4FA6AFC66403}" presName="Name8" presStyleCnt="0"/>
      <dgm:spPr/>
    </dgm:pt>
    <dgm:pt modelId="{6121C17B-7CF5-40CC-BF46-F5E7D9BC48AC}" type="pres">
      <dgm:prSet presAssocID="{E7B39459-11DF-4F5A-9E58-4FA6AFC66403}" presName="level" presStyleLbl="node1" presStyleIdx="4" presStyleCnt="5" custAng="0" custLinFactNeighborX="283" custLinFactNeighborY="9473">
        <dgm:presLayoutVars>
          <dgm:chMax val="1"/>
          <dgm:bulletEnabled val="1"/>
        </dgm:presLayoutVars>
      </dgm:prSet>
      <dgm:spPr/>
      <dgm:t>
        <a:bodyPr/>
        <a:lstStyle/>
        <a:p>
          <a:endParaRPr lang="ca-ES"/>
        </a:p>
      </dgm:t>
    </dgm:pt>
    <dgm:pt modelId="{F5FF38C6-863C-497C-9205-84CFA6A9FA33}" type="pres">
      <dgm:prSet presAssocID="{E7B39459-11DF-4F5A-9E58-4FA6AFC66403}" presName="levelTx" presStyleLbl="revTx" presStyleIdx="0" presStyleCnt="0">
        <dgm:presLayoutVars>
          <dgm:chMax val="1"/>
          <dgm:bulletEnabled val="1"/>
        </dgm:presLayoutVars>
      </dgm:prSet>
      <dgm:spPr/>
      <dgm:t>
        <a:bodyPr/>
        <a:lstStyle/>
        <a:p>
          <a:endParaRPr lang="ca-ES"/>
        </a:p>
      </dgm:t>
    </dgm:pt>
  </dgm:ptLst>
  <dgm:cxnLst>
    <dgm:cxn modelId="{9A441894-00A0-4120-977D-767ED4EF07BE}" type="presOf" srcId="{7E3B2060-D613-4389-8F16-325712FA264A}" destId="{D782DDB8-BEF2-4944-816C-AC485C017F68}" srcOrd="1" destOrd="0" presId="urn:microsoft.com/office/officeart/2005/8/layout/pyramid1"/>
    <dgm:cxn modelId="{2E5BA2CD-FA14-4201-8B60-F223883C5638}" type="presOf" srcId="{E7B39459-11DF-4F5A-9E58-4FA6AFC66403}" destId="{6121C17B-7CF5-40CC-BF46-F5E7D9BC48AC}" srcOrd="0" destOrd="0" presId="urn:microsoft.com/office/officeart/2005/8/layout/pyramid1"/>
    <dgm:cxn modelId="{7AEAD805-2BA4-4C6C-AC34-43322CC82B89}" type="presOf" srcId="{7E410F9E-EA9E-41BF-B295-F7BBC5961B2B}" destId="{507F9803-1CAF-41B7-9655-B39681992CE9}" srcOrd="1" destOrd="0" presId="urn:microsoft.com/office/officeart/2005/8/layout/pyramid1"/>
    <dgm:cxn modelId="{D71FE179-DA1E-4607-A035-A96CC1B90397}" srcId="{6E6C93A8-F309-4734-9435-7A65298DAE8A}" destId="{7E410F9E-EA9E-41BF-B295-F7BBC5961B2B}" srcOrd="1" destOrd="0" parTransId="{7481F1D3-3E83-4C8B-AFE8-3A795C6296A8}" sibTransId="{E0B06D7A-C9F3-4476-82B6-FBA4438E7AE9}"/>
    <dgm:cxn modelId="{2997C327-0EE8-40AF-B291-13F6C3D2E674}" type="presOf" srcId="{6E6C93A8-F309-4734-9435-7A65298DAE8A}" destId="{552F40C0-DE4D-48BB-B1C2-AE9DEFAC80D7}" srcOrd="0" destOrd="0" presId="urn:microsoft.com/office/officeart/2005/8/layout/pyramid1"/>
    <dgm:cxn modelId="{2FE71A4B-369D-4E87-BCE8-EF122460B965}" type="presOf" srcId="{7E410F9E-EA9E-41BF-B295-F7BBC5961B2B}" destId="{8DCC4FAD-7359-4F06-A4F9-B2C24E700D78}" srcOrd="0" destOrd="0" presId="urn:microsoft.com/office/officeart/2005/8/layout/pyramid1"/>
    <dgm:cxn modelId="{FA0D1042-8965-493C-AE5F-4F98CA67D457}" type="presOf" srcId="{E7B39459-11DF-4F5A-9E58-4FA6AFC66403}" destId="{F5FF38C6-863C-497C-9205-84CFA6A9FA33}" srcOrd="1" destOrd="0" presId="urn:microsoft.com/office/officeart/2005/8/layout/pyramid1"/>
    <dgm:cxn modelId="{B34F6FF2-430C-4FBB-8EA2-05D7FCB98BFD}" type="presOf" srcId="{62399B7A-3D1E-4FA7-8780-FB44811EAA17}" destId="{1C796424-FE1A-47C0-A56F-8FC69398BE15}" srcOrd="0" destOrd="0" presId="urn:microsoft.com/office/officeart/2005/8/layout/pyramid1"/>
    <dgm:cxn modelId="{6D0909BC-D962-4404-9544-37EB33836A9F}" type="presOf" srcId="{0678B4AC-83AC-4983-9845-AA78E5ECB02E}" destId="{BF033656-5AF1-4438-87CE-53C7D675994C}" srcOrd="1" destOrd="0" presId="urn:microsoft.com/office/officeart/2005/8/layout/pyramid1"/>
    <dgm:cxn modelId="{FD2A2BCD-5CB6-472B-A560-1D71D5EFF369}" srcId="{6E6C93A8-F309-4734-9435-7A65298DAE8A}" destId="{0678B4AC-83AC-4983-9845-AA78E5ECB02E}" srcOrd="0" destOrd="0" parTransId="{2109D7C0-E242-41C2-8815-A0A811B5FF47}" sibTransId="{625E87CA-C2AD-43DE-AFCA-470711ED4A15}"/>
    <dgm:cxn modelId="{EAD17D6C-46C0-44A0-B0BC-F27CD1B35C40}" type="presOf" srcId="{62399B7A-3D1E-4FA7-8780-FB44811EAA17}" destId="{861361C1-C7CA-436C-8022-6D9C94AAC6FE}" srcOrd="1" destOrd="0" presId="urn:microsoft.com/office/officeart/2005/8/layout/pyramid1"/>
    <dgm:cxn modelId="{D1008B29-58A8-4449-9F47-B7D40F6929DE}" srcId="{6E6C93A8-F309-4734-9435-7A65298DAE8A}" destId="{62399B7A-3D1E-4FA7-8780-FB44811EAA17}" srcOrd="3" destOrd="0" parTransId="{BE733916-5326-4FE8-BBB4-676AA29C02DE}" sibTransId="{B39BD4E8-B8CB-4590-A818-620EA50E94C8}"/>
    <dgm:cxn modelId="{A86A38A1-1554-4D2D-B9F4-935A896506AB}" srcId="{6E6C93A8-F309-4734-9435-7A65298DAE8A}" destId="{E7B39459-11DF-4F5A-9E58-4FA6AFC66403}" srcOrd="4" destOrd="0" parTransId="{0DE0E997-F51B-4A5D-9EB3-BF17729E5F25}" sibTransId="{8E57EEFF-BC47-4278-AC3A-BD1AAA65BBDD}"/>
    <dgm:cxn modelId="{AEBB6F7C-B490-429D-B2DB-1A187AAF247E}" type="presOf" srcId="{7E3B2060-D613-4389-8F16-325712FA264A}" destId="{7B5CD247-B4A9-4667-A654-2A398794DC91}" srcOrd="0" destOrd="0" presId="urn:microsoft.com/office/officeart/2005/8/layout/pyramid1"/>
    <dgm:cxn modelId="{F172C916-68A7-4930-9015-ED7D945833BF}" srcId="{6E6C93A8-F309-4734-9435-7A65298DAE8A}" destId="{7E3B2060-D613-4389-8F16-325712FA264A}" srcOrd="2" destOrd="0" parTransId="{1AD4980F-C178-45BC-8E7F-C2056BE160C0}" sibTransId="{AFD96F18-E21F-4525-B040-54A9DD050EED}"/>
    <dgm:cxn modelId="{E010AE8C-2F27-49E5-B934-F98EA8A4BEBC}" type="presOf" srcId="{0678B4AC-83AC-4983-9845-AA78E5ECB02E}" destId="{8614A85A-8E32-4F33-B668-F27F8EF8C4BB}" srcOrd="0" destOrd="0" presId="urn:microsoft.com/office/officeart/2005/8/layout/pyramid1"/>
    <dgm:cxn modelId="{477DF326-B21C-469A-AC1E-4C62E1BD8B3F}" type="presParOf" srcId="{552F40C0-DE4D-48BB-B1C2-AE9DEFAC80D7}" destId="{EC7F9A9D-913D-496A-B614-4D8E69041DC0}" srcOrd="0" destOrd="0" presId="urn:microsoft.com/office/officeart/2005/8/layout/pyramid1"/>
    <dgm:cxn modelId="{D77FF58D-DD8C-479E-90F3-F27629AD434E}" type="presParOf" srcId="{EC7F9A9D-913D-496A-B614-4D8E69041DC0}" destId="{8614A85A-8E32-4F33-B668-F27F8EF8C4BB}" srcOrd="0" destOrd="0" presId="urn:microsoft.com/office/officeart/2005/8/layout/pyramid1"/>
    <dgm:cxn modelId="{754882B9-2BA3-4FFC-8F7F-1B1E37D59289}" type="presParOf" srcId="{EC7F9A9D-913D-496A-B614-4D8E69041DC0}" destId="{BF033656-5AF1-4438-87CE-53C7D675994C}" srcOrd="1" destOrd="0" presId="urn:microsoft.com/office/officeart/2005/8/layout/pyramid1"/>
    <dgm:cxn modelId="{CC661969-428A-4D99-AF1C-0239B6B76BA9}" type="presParOf" srcId="{552F40C0-DE4D-48BB-B1C2-AE9DEFAC80D7}" destId="{3F81BEFE-A46E-4B12-8069-E64D1F71553D}" srcOrd="1" destOrd="0" presId="urn:microsoft.com/office/officeart/2005/8/layout/pyramid1"/>
    <dgm:cxn modelId="{5387D30D-F6A1-4A19-8C67-CD3A2B8529A2}" type="presParOf" srcId="{3F81BEFE-A46E-4B12-8069-E64D1F71553D}" destId="{8DCC4FAD-7359-4F06-A4F9-B2C24E700D78}" srcOrd="0" destOrd="0" presId="urn:microsoft.com/office/officeart/2005/8/layout/pyramid1"/>
    <dgm:cxn modelId="{0E809942-DAFE-400E-8D92-418F5146611D}" type="presParOf" srcId="{3F81BEFE-A46E-4B12-8069-E64D1F71553D}" destId="{507F9803-1CAF-41B7-9655-B39681992CE9}" srcOrd="1" destOrd="0" presId="urn:microsoft.com/office/officeart/2005/8/layout/pyramid1"/>
    <dgm:cxn modelId="{15AA4040-1578-44B6-BDF5-842C8457BC54}" type="presParOf" srcId="{552F40C0-DE4D-48BB-B1C2-AE9DEFAC80D7}" destId="{CC02432B-68C0-4A0B-B3EA-1DF5C87423F9}" srcOrd="2" destOrd="0" presId="urn:microsoft.com/office/officeart/2005/8/layout/pyramid1"/>
    <dgm:cxn modelId="{E4035F6B-4F42-4779-84C6-548E2DC3F436}" type="presParOf" srcId="{CC02432B-68C0-4A0B-B3EA-1DF5C87423F9}" destId="{7B5CD247-B4A9-4667-A654-2A398794DC91}" srcOrd="0" destOrd="0" presId="urn:microsoft.com/office/officeart/2005/8/layout/pyramid1"/>
    <dgm:cxn modelId="{AA038047-E9B0-4C7A-A594-A4964ECBCDB0}" type="presParOf" srcId="{CC02432B-68C0-4A0B-B3EA-1DF5C87423F9}" destId="{D782DDB8-BEF2-4944-816C-AC485C017F68}" srcOrd="1" destOrd="0" presId="urn:microsoft.com/office/officeart/2005/8/layout/pyramid1"/>
    <dgm:cxn modelId="{AC41358D-6C77-42BB-9BD5-593622BE7FDC}" type="presParOf" srcId="{552F40C0-DE4D-48BB-B1C2-AE9DEFAC80D7}" destId="{2D470A4F-4C76-4A93-81DB-18D3B161F808}" srcOrd="3" destOrd="0" presId="urn:microsoft.com/office/officeart/2005/8/layout/pyramid1"/>
    <dgm:cxn modelId="{AF6B0B48-CCED-49B8-89AE-5672CD1702B9}" type="presParOf" srcId="{2D470A4F-4C76-4A93-81DB-18D3B161F808}" destId="{1C796424-FE1A-47C0-A56F-8FC69398BE15}" srcOrd="0" destOrd="0" presId="urn:microsoft.com/office/officeart/2005/8/layout/pyramid1"/>
    <dgm:cxn modelId="{893DC438-FFF5-4FEF-84DD-6DCBABAE8507}" type="presParOf" srcId="{2D470A4F-4C76-4A93-81DB-18D3B161F808}" destId="{861361C1-C7CA-436C-8022-6D9C94AAC6FE}" srcOrd="1" destOrd="0" presId="urn:microsoft.com/office/officeart/2005/8/layout/pyramid1"/>
    <dgm:cxn modelId="{88EA037C-8A83-4A8B-8C1F-A8C99EEAF6D5}" type="presParOf" srcId="{552F40C0-DE4D-48BB-B1C2-AE9DEFAC80D7}" destId="{73229B4C-2C38-4ADE-B3EA-82F4ECE710C6}" srcOrd="4" destOrd="0" presId="urn:microsoft.com/office/officeart/2005/8/layout/pyramid1"/>
    <dgm:cxn modelId="{3DEBF903-3F6A-4F53-ADD8-9C35DA8A6DD3}" type="presParOf" srcId="{73229B4C-2C38-4ADE-B3EA-82F4ECE710C6}" destId="{6121C17B-7CF5-40CC-BF46-F5E7D9BC48AC}" srcOrd="0" destOrd="0" presId="urn:microsoft.com/office/officeart/2005/8/layout/pyramid1"/>
    <dgm:cxn modelId="{A30561F5-229A-4065-9166-3BD85478882E}" type="presParOf" srcId="{73229B4C-2C38-4ADE-B3EA-82F4ECE710C6}" destId="{F5FF38C6-863C-497C-9205-84CFA6A9FA3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70217-808E-4B5D-A8A0-1A0C9B481003}">
      <dsp:nvSpPr>
        <dsp:cNvPr id="0" name=""/>
        <dsp:cNvSpPr/>
      </dsp:nvSpPr>
      <dsp:spPr>
        <a:xfrm>
          <a:off x="433171" y="126"/>
          <a:ext cx="736063" cy="73606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3CCF7F7-354E-4816-863B-0ADDA5F1AD32}">
      <dsp:nvSpPr>
        <dsp:cNvPr id="0" name=""/>
        <dsp:cNvSpPr/>
      </dsp:nvSpPr>
      <dsp:spPr>
        <a:xfrm>
          <a:off x="801203" y="126"/>
          <a:ext cx="3927169" cy="736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8420" rIns="0" bIns="58420" numCol="1" spcCol="1270" anchor="ctr" anchorCtr="0">
          <a:noAutofit/>
        </a:bodyPr>
        <a:lstStyle/>
        <a:p>
          <a:pPr lvl="0" algn="l" defTabSz="2044700">
            <a:lnSpc>
              <a:spcPct val="90000"/>
            </a:lnSpc>
            <a:spcBef>
              <a:spcPct val="0"/>
            </a:spcBef>
            <a:spcAft>
              <a:spcPct val="35000"/>
            </a:spcAft>
          </a:pPr>
          <a:r>
            <a:rPr lang="ca-ES" sz="4600" kern="1200" noProof="0"/>
            <a:t>Accessible</a:t>
          </a:r>
        </a:p>
      </dsp:txBody>
      <dsp:txXfrm>
        <a:off x="801203" y="126"/>
        <a:ext cx="3927169" cy="736063"/>
      </dsp:txXfrm>
    </dsp:sp>
    <dsp:sp modelId="{D17D4AB4-5F91-4431-A85A-42FF75C7A543}">
      <dsp:nvSpPr>
        <dsp:cNvPr id="0" name=""/>
        <dsp:cNvSpPr/>
      </dsp:nvSpPr>
      <dsp:spPr>
        <a:xfrm>
          <a:off x="433171" y="736190"/>
          <a:ext cx="736063" cy="73606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D1033B9-EA77-42F0-98A0-AB45EFBF2219}">
      <dsp:nvSpPr>
        <dsp:cNvPr id="0" name=""/>
        <dsp:cNvSpPr/>
      </dsp:nvSpPr>
      <dsp:spPr>
        <a:xfrm>
          <a:off x="801203" y="736190"/>
          <a:ext cx="3927169" cy="736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8420" rIns="0" bIns="58420" numCol="1" spcCol="1270" anchor="ctr" anchorCtr="0">
          <a:noAutofit/>
        </a:bodyPr>
        <a:lstStyle/>
        <a:p>
          <a:pPr lvl="0" algn="l" defTabSz="2044700">
            <a:lnSpc>
              <a:spcPct val="90000"/>
            </a:lnSpc>
            <a:spcBef>
              <a:spcPct val="0"/>
            </a:spcBef>
            <a:spcAft>
              <a:spcPct val="35000"/>
            </a:spcAft>
          </a:pPr>
          <a:r>
            <a:rPr lang="ca-ES" sz="4600" kern="1200" noProof="0"/>
            <a:t>Personalitzada</a:t>
          </a:r>
        </a:p>
      </dsp:txBody>
      <dsp:txXfrm>
        <a:off x="801203" y="736190"/>
        <a:ext cx="3927169" cy="736063"/>
      </dsp:txXfrm>
    </dsp:sp>
    <dsp:sp modelId="{B5E78373-A65A-415B-90C9-34DC60C13556}">
      <dsp:nvSpPr>
        <dsp:cNvPr id="0" name=""/>
        <dsp:cNvSpPr/>
      </dsp:nvSpPr>
      <dsp:spPr>
        <a:xfrm>
          <a:off x="433171" y="1472254"/>
          <a:ext cx="736063" cy="73606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EDD17E3-31DF-42B6-8F92-61C091FBD240}">
      <dsp:nvSpPr>
        <dsp:cNvPr id="0" name=""/>
        <dsp:cNvSpPr/>
      </dsp:nvSpPr>
      <dsp:spPr>
        <a:xfrm>
          <a:off x="801203" y="1472254"/>
          <a:ext cx="3927169" cy="736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8420" rIns="0" bIns="58420" numCol="1" spcCol="1270" anchor="ctr" anchorCtr="0">
          <a:noAutofit/>
        </a:bodyPr>
        <a:lstStyle/>
        <a:p>
          <a:pPr lvl="0" algn="l" defTabSz="2044700">
            <a:lnSpc>
              <a:spcPct val="90000"/>
            </a:lnSpc>
            <a:spcBef>
              <a:spcPct val="0"/>
            </a:spcBef>
            <a:spcAft>
              <a:spcPct val="35000"/>
            </a:spcAft>
          </a:pPr>
          <a:r>
            <a:rPr lang="ca-ES" sz="4600" kern="1200" noProof="0"/>
            <a:t>Integral</a:t>
          </a:r>
        </a:p>
      </dsp:txBody>
      <dsp:txXfrm>
        <a:off x="801203" y="1472254"/>
        <a:ext cx="3927169" cy="736063"/>
      </dsp:txXfrm>
    </dsp:sp>
    <dsp:sp modelId="{6FC0DB27-9277-40DE-8AB6-89730374D1F6}">
      <dsp:nvSpPr>
        <dsp:cNvPr id="0" name=""/>
        <dsp:cNvSpPr/>
      </dsp:nvSpPr>
      <dsp:spPr>
        <a:xfrm>
          <a:off x="433171" y="2208317"/>
          <a:ext cx="736063" cy="73606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DEC9001-2193-4A3F-A5F5-E6416671C569}">
      <dsp:nvSpPr>
        <dsp:cNvPr id="0" name=""/>
        <dsp:cNvSpPr/>
      </dsp:nvSpPr>
      <dsp:spPr>
        <a:xfrm>
          <a:off x="801203" y="2208317"/>
          <a:ext cx="3927169" cy="736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8420" rIns="0" bIns="58420" numCol="1" spcCol="1270" anchor="ctr" anchorCtr="0">
          <a:noAutofit/>
        </a:bodyPr>
        <a:lstStyle/>
        <a:p>
          <a:pPr lvl="0" algn="l" defTabSz="2044700">
            <a:lnSpc>
              <a:spcPct val="90000"/>
            </a:lnSpc>
            <a:spcBef>
              <a:spcPct val="0"/>
            </a:spcBef>
            <a:spcAft>
              <a:spcPct val="35000"/>
            </a:spcAft>
          </a:pPr>
          <a:r>
            <a:rPr lang="ca-ES" sz="4600" kern="1200" noProof="0"/>
            <a:t>Longitudinal</a:t>
          </a:r>
        </a:p>
      </dsp:txBody>
      <dsp:txXfrm>
        <a:off x="801203" y="2208317"/>
        <a:ext cx="3927169" cy="7360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4A85A-8E32-4F33-B668-F27F8EF8C4BB}">
      <dsp:nvSpPr>
        <dsp:cNvPr id="0" name=""/>
        <dsp:cNvSpPr/>
      </dsp:nvSpPr>
      <dsp:spPr>
        <a:xfrm>
          <a:off x="2433925" y="0"/>
          <a:ext cx="1219200" cy="939174"/>
        </a:xfrm>
        <a:prstGeom prst="trapezoid">
          <a:avLst>
            <a:gd name="adj" fmla="val 64908"/>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Intervencions intensives</a:t>
          </a:r>
        </a:p>
      </dsp:txBody>
      <dsp:txXfrm>
        <a:off x="2433925" y="0"/>
        <a:ext cx="1219200" cy="939174"/>
      </dsp:txXfrm>
    </dsp:sp>
    <dsp:sp modelId="{8DCC4FAD-7359-4F06-A4F9-B2C24E700D78}">
      <dsp:nvSpPr>
        <dsp:cNvPr id="0" name=""/>
        <dsp:cNvSpPr/>
      </dsp:nvSpPr>
      <dsp:spPr>
        <a:xfrm>
          <a:off x="1831238" y="898498"/>
          <a:ext cx="2438400" cy="939174"/>
        </a:xfrm>
        <a:prstGeom prst="trapezoid">
          <a:avLst>
            <a:gd name="adj" fmla="val 64908"/>
          </a:avLst>
        </a:prstGeom>
        <a:solidFill>
          <a:schemeClr val="accent5">
            <a:hueOff val="2042989"/>
            <a:satOff val="1394"/>
            <a:lumOff val="-39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Intervencions breus (6-10%)</a:t>
          </a:r>
        </a:p>
      </dsp:txBody>
      <dsp:txXfrm>
        <a:off x="2257958" y="898498"/>
        <a:ext cx="1584960" cy="939174"/>
      </dsp:txXfrm>
    </dsp:sp>
    <dsp:sp modelId="{7B5CD247-B4A9-4667-A654-2A398794DC91}">
      <dsp:nvSpPr>
        <dsp:cNvPr id="0" name=""/>
        <dsp:cNvSpPr/>
      </dsp:nvSpPr>
      <dsp:spPr>
        <a:xfrm>
          <a:off x="1229075" y="1901649"/>
          <a:ext cx="3657600" cy="939174"/>
        </a:xfrm>
        <a:prstGeom prst="trapezoid">
          <a:avLst>
            <a:gd name="adj" fmla="val 64908"/>
          </a:avLst>
        </a:prstGeom>
        <a:solidFill>
          <a:schemeClr val="accent5">
            <a:hueOff val="4085978"/>
            <a:satOff val="2788"/>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Consell breu (2-3%)</a:t>
          </a:r>
        </a:p>
      </dsp:txBody>
      <dsp:txXfrm>
        <a:off x="1869155" y="1901649"/>
        <a:ext cx="2377440" cy="939174"/>
      </dsp:txXfrm>
    </dsp:sp>
    <dsp:sp modelId="{1C796424-FE1A-47C0-A56F-8FC69398BE15}">
      <dsp:nvSpPr>
        <dsp:cNvPr id="0" name=""/>
        <dsp:cNvSpPr/>
      </dsp:nvSpPr>
      <dsp:spPr>
        <a:xfrm>
          <a:off x="609600" y="2817523"/>
          <a:ext cx="4876800" cy="939174"/>
        </a:xfrm>
        <a:prstGeom prst="trapezoid">
          <a:avLst>
            <a:gd name="adj" fmla="val 64908"/>
          </a:avLst>
        </a:prstGeom>
        <a:solidFill>
          <a:schemeClr val="accent5">
            <a:hueOff val="6128967"/>
            <a:satOff val="4183"/>
            <a:lumOff val="-117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Materials d’autoajuda (1-2%)</a:t>
          </a:r>
        </a:p>
      </dsp:txBody>
      <dsp:txXfrm>
        <a:off x="1463039" y="2817523"/>
        <a:ext cx="3169920" cy="939174"/>
      </dsp:txXfrm>
    </dsp:sp>
    <dsp:sp modelId="{6121C17B-7CF5-40CC-BF46-F5E7D9BC48AC}">
      <dsp:nvSpPr>
        <dsp:cNvPr id="0" name=""/>
        <dsp:cNvSpPr/>
      </dsp:nvSpPr>
      <dsp:spPr>
        <a:xfrm>
          <a:off x="0" y="3756697"/>
          <a:ext cx="6096000" cy="939174"/>
        </a:xfrm>
        <a:prstGeom prst="trapezoid">
          <a:avLst>
            <a:gd name="adj" fmla="val 64908"/>
          </a:avLst>
        </a:prstGeom>
        <a:solidFill>
          <a:schemeClr val="accent5">
            <a:hueOff val="8171956"/>
            <a:satOff val="5577"/>
            <a:lumOff val="-156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ca-ES" sz="1700" kern="1200"/>
            <a:t>Cessació espontània (5-7%)</a:t>
          </a:r>
        </a:p>
      </dsp:txBody>
      <dsp:txXfrm>
        <a:off x="1066799" y="3756697"/>
        <a:ext cx="3962400" cy="93917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png"/></Relationships>
</file>

<file path=ppt/drawings/drawing1.xml><?xml version="1.0" encoding="utf-8"?>
<c:userShapes xmlns:c="http://schemas.openxmlformats.org/drawingml/2006/chart">
  <cdr:relSizeAnchor xmlns:cdr="http://schemas.openxmlformats.org/drawingml/2006/chartDrawing">
    <cdr:from>
      <cdr:x>0.37465</cdr:x>
      <cdr:y>0.00958</cdr:y>
    </cdr:from>
    <cdr:to>
      <cdr:x>0.76641</cdr:x>
      <cdr:y>0.09488</cdr:y>
    </cdr:to>
    <cdr:sp macro="" textlink="">
      <cdr:nvSpPr>
        <cdr:cNvPr id="2" name="CuadroTexto 1"/>
        <cdr:cNvSpPr txBox="1">
          <a:spLocks xmlns:a="http://schemas.openxmlformats.org/drawingml/2006/main" noChangeArrowheads="1"/>
        </cdr:cNvSpPr>
      </cdr:nvSpPr>
      <cdr:spPr bwMode="auto">
        <a:xfrm xmlns:a="http://schemas.openxmlformats.org/drawingml/2006/main">
          <a:off x="2816386" y="34559"/>
          <a:ext cx="2945016" cy="30777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ca-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xmlns:a="http://schemas.openxmlformats.org/drawingml/2006/main">
          <a:pPr algn="ctr"/>
          <a:r>
            <a:rPr lang="ca-ES" altLang="ca-ES" sz="1400" b="1" dirty="0" smtClean="0"/>
            <a:t>Fumadors/es  diaris </a:t>
          </a:r>
          <a:r>
            <a:rPr lang="ca-ES" altLang="ca-ES" sz="1400" b="1" dirty="0"/>
            <a:t>+ ocasionals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47264" cy="496968"/>
          </a:xfrm>
          <a:prstGeom prst="rect">
            <a:avLst/>
          </a:prstGeom>
        </p:spPr>
        <p:txBody>
          <a:bodyPr vert="horz" lIns="91458" tIns="45729" rIns="91458" bIns="45729" rtlCol="0"/>
          <a:lstStyle>
            <a:lvl1pPr algn="l" eaLnBrk="1" hangingPunct="1">
              <a:defRPr sz="1200">
                <a:cs typeface="Arial" panose="020B0604020202020204" pitchFamily="34" charset="0"/>
              </a:defRPr>
            </a:lvl1pPr>
          </a:lstStyle>
          <a:p>
            <a:pPr>
              <a:defRPr/>
            </a:pPr>
            <a:endParaRPr lang="ca-ES"/>
          </a:p>
        </p:txBody>
      </p:sp>
      <p:sp>
        <p:nvSpPr>
          <p:cNvPr id="3" name="Contenidor de data 2"/>
          <p:cNvSpPr>
            <a:spLocks noGrp="1"/>
          </p:cNvSpPr>
          <p:nvPr>
            <p:ph type="dt" sz="quarter" idx="1"/>
          </p:nvPr>
        </p:nvSpPr>
        <p:spPr>
          <a:xfrm>
            <a:off x="3850382" y="0"/>
            <a:ext cx="2947263" cy="496968"/>
          </a:xfrm>
          <a:prstGeom prst="rect">
            <a:avLst/>
          </a:prstGeom>
        </p:spPr>
        <p:txBody>
          <a:bodyPr vert="horz" lIns="91458" tIns="45729" rIns="91458" bIns="45729" rtlCol="0"/>
          <a:lstStyle>
            <a:lvl1pPr algn="r" eaLnBrk="1" hangingPunct="1">
              <a:defRPr sz="1200">
                <a:cs typeface="Arial" panose="020B0604020202020204" pitchFamily="34" charset="0"/>
              </a:defRPr>
            </a:lvl1pPr>
          </a:lstStyle>
          <a:p>
            <a:pPr>
              <a:defRPr/>
            </a:pPr>
            <a:fld id="{A9B5F610-EBD1-4AE4-9031-246BB22CDDDB}" type="datetimeFigureOut">
              <a:rPr lang="ca-ES"/>
              <a:pPr>
                <a:defRPr/>
              </a:pPr>
              <a:t>19/01/2018</a:t>
            </a:fld>
            <a:endParaRPr lang="ca-ES"/>
          </a:p>
        </p:txBody>
      </p:sp>
      <p:sp>
        <p:nvSpPr>
          <p:cNvPr id="4" name="Contenidor de peu de pàgina 3"/>
          <p:cNvSpPr>
            <a:spLocks noGrp="1"/>
          </p:cNvSpPr>
          <p:nvPr>
            <p:ph type="ftr" sz="quarter" idx="2"/>
          </p:nvPr>
        </p:nvSpPr>
        <p:spPr>
          <a:xfrm>
            <a:off x="0" y="9431258"/>
            <a:ext cx="2947264" cy="496968"/>
          </a:xfrm>
          <a:prstGeom prst="rect">
            <a:avLst/>
          </a:prstGeom>
        </p:spPr>
        <p:txBody>
          <a:bodyPr vert="horz" lIns="91458" tIns="45729" rIns="91458" bIns="45729" rtlCol="0" anchor="b"/>
          <a:lstStyle>
            <a:lvl1pPr algn="l" eaLnBrk="1" hangingPunct="1">
              <a:defRPr sz="1200">
                <a:cs typeface="Arial" panose="020B0604020202020204" pitchFamily="34" charset="0"/>
              </a:defRPr>
            </a:lvl1pPr>
          </a:lstStyle>
          <a:p>
            <a:pPr>
              <a:defRPr/>
            </a:pPr>
            <a:endParaRPr lang="ca-ES"/>
          </a:p>
        </p:txBody>
      </p:sp>
      <p:sp>
        <p:nvSpPr>
          <p:cNvPr id="5" name="Contenidor de número de diapositiva 4"/>
          <p:cNvSpPr>
            <a:spLocks noGrp="1"/>
          </p:cNvSpPr>
          <p:nvPr>
            <p:ph type="sldNum" sz="quarter" idx="3"/>
          </p:nvPr>
        </p:nvSpPr>
        <p:spPr>
          <a:xfrm>
            <a:off x="3850382" y="9431258"/>
            <a:ext cx="2947263" cy="496968"/>
          </a:xfrm>
          <a:prstGeom prst="rect">
            <a:avLst/>
          </a:prstGeom>
        </p:spPr>
        <p:txBody>
          <a:bodyPr vert="horz" wrap="square" lIns="91458" tIns="45729" rIns="91458" bIns="45729" numCol="1" anchor="b" anchorCtr="0" compatLnSpc="1">
            <a:prstTxWarp prst="textNoShape">
              <a:avLst/>
            </a:prstTxWarp>
          </a:bodyPr>
          <a:lstStyle>
            <a:lvl1pPr algn="r" eaLnBrk="1" hangingPunct="1">
              <a:defRPr sz="1200"/>
            </a:lvl1pPr>
          </a:lstStyle>
          <a:p>
            <a:fld id="{15C00AF6-8C12-4F40-BAB5-E5377DC5913E}" type="slidenum">
              <a:rPr lang="ca-ES" altLang="ca-ES"/>
              <a:pPr/>
              <a:t>‹Nº›</a:t>
            </a:fld>
            <a:endParaRPr lang="ca-ES" altLang="ca-E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47264" cy="496968"/>
          </a:xfrm>
          <a:prstGeom prst="rect">
            <a:avLst/>
          </a:prstGeom>
        </p:spPr>
        <p:txBody>
          <a:bodyPr vert="horz" lIns="91458" tIns="45729" rIns="91458" bIns="45729" rtlCol="0"/>
          <a:lstStyle>
            <a:lvl1pPr algn="l" eaLnBrk="1" fontAlgn="auto" hangingPunct="1">
              <a:spcBef>
                <a:spcPts val="0"/>
              </a:spcBef>
              <a:spcAft>
                <a:spcPts val="0"/>
              </a:spcAft>
              <a:defRPr sz="1200">
                <a:latin typeface="+mn-lt"/>
                <a:cs typeface="+mn-cs"/>
              </a:defRPr>
            </a:lvl1pPr>
          </a:lstStyle>
          <a:p>
            <a:pPr>
              <a:defRPr/>
            </a:pPr>
            <a:endParaRPr lang="ca-ES"/>
          </a:p>
        </p:txBody>
      </p:sp>
      <p:sp>
        <p:nvSpPr>
          <p:cNvPr id="3" name="Contenidor de data 2"/>
          <p:cNvSpPr>
            <a:spLocks noGrp="1"/>
          </p:cNvSpPr>
          <p:nvPr>
            <p:ph type="dt" idx="1"/>
          </p:nvPr>
        </p:nvSpPr>
        <p:spPr>
          <a:xfrm>
            <a:off x="3850382" y="0"/>
            <a:ext cx="2947263" cy="496968"/>
          </a:xfrm>
          <a:prstGeom prst="rect">
            <a:avLst/>
          </a:prstGeom>
        </p:spPr>
        <p:txBody>
          <a:bodyPr vert="horz" lIns="91458" tIns="45729" rIns="91458" bIns="45729" rtlCol="0"/>
          <a:lstStyle>
            <a:lvl1pPr algn="r" eaLnBrk="1" fontAlgn="auto" hangingPunct="1">
              <a:spcBef>
                <a:spcPts val="0"/>
              </a:spcBef>
              <a:spcAft>
                <a:spcPts val="0"/>
              </a:spcAft>
              <a:defRPr sz="1200">
                <a:latin typeface="+mn-lt"/>
                <a:cs typeface="+mn-cs"/>
              </a:defRPr>
            </a:lvl1pPr>
          </a:lstStyle>
          <a:p>
            <a:pPr>
              <a:defRPr/>
            </a:pPr>
            <a:fld id="{439619F2-09C0-444D-9518-F15467DAFDC8}" type="datetimeFigureOut">
              <a:rPr lang="ca-ES"/>
              <a:pPr>
                <a:defRPr/>
              </a:pPr>
              <a:t>19/01/2018</a:t>
            </a:fld>
            <a:endParaRPr lang="ca-ES"/>
          </a:p>
        </p:txBody>
      </p:sp>
      <p:sp>
        <p:nvSpPr>
          <p:cNvPr id="4" name="Contenidor d'imatge de diapositiva 3"/>
          <p:cNvSpPr>
            <a:spLocks noGrp="1" noRot="1" noChangeAspect="1"/>
          </p:cNvSpPr>
          <p:nvPr>
            <p:ph type="sldImg" idx="2"/>
          </p:nvPr>
        </p:nvSpPr>
        <p:spPr>
          <a:xfrm>
            <a:off x="915988" y="744538"/>
            <a:ext cx="4967287" cy="3725862"/>
          </a:xfrm>
          <a:prstGeom prst="rect">
            <a:avLst/>
          </a:prstGeom>
          <a:noFill/>
          <a:ln w="12700">
            <a:solidFill>
              <a:prstClr val="black"/>
            </a:solidFill>
          </a:ln>
        </p:spPr>
        <p:txBody>
          <a:bodyPr vert="horz" lIns="91458" tIns="45729" rIns="91458" bIns="45729" rtlCol="0" anchor="ctr"/>
          <a:lstStyle/>
          <a:p>
            <a:pPr lvl="0"/>
            <a:endParaRPr lang="ca-ES" noProof="0"/>
          </a:p>
        </p:txBody>
      </p:sp>
      <p:sp>
        <p:nvSpPr>
          <p:cNvPr id="5" name="Contenidor de notes 4"/>
          <p:cNvSpPr>
            <a:spLocks noGrp="1"/>
          </p:cNvSpPr>
          <p:nvPr>
            <p:ph type="body" sz="quarter" idx="3"/>
          </p:nvPr>
        </p:nvSpPr>
        <p:spPr>
          <a:xfrm>
            <a:off x="679765" y="4717219"/>
            <a:ext cx="5439734" cy="4467940"/>
          </a:xfrm>
          <a:prstGeom prst="rect">
            <a:avLst/>
          </a:prstGeom>
        </p:spPr>
        <p:txBody>
          <a:bodyPr vert="horz" lIns="91458" tIns="45729" rIns="91458" bIns="45729" rtlCol="0"/>
          <a:lstStyle/>
          <a:p>
            <a:pPr lvl="0"/>
            <a:r>
              <a:rPr lang="ca-ES" noProof="0"/>
              <a:t>Feu clic aquí per editar estils</a:t>
            </a:r>
          </a:p>
          <a:p>
            <a:pPr lvl="1"/>
            <a:r>
              <a:rPr lang="ca-ES" noProof="0"/>
              <a:t>Segon nivell</a:t>
            </a:r>
          </a:p>
          <a:p>
            <a:pPr lvl="2"/>
            <a:r>
              <a:rPr lang="ca-ES" noProof="0"/>
              <a:t>Tercer nivell</a:t>
            </a:r>
          </a:p>
          <a:p>
            <a:pPr lvl="3"/>
            <a:r>
              <a:rPr lang="ca-ES" noProof="0"/>
              <a:t>Quart nivell</a:t>
            </a:r>
          </a:p>
          <a:p>
            <a:pPr lvl="4"/>
            <a:r>
              <a:rPr lang="ca-ES" noProof="0"/>
              <a:t>Cinquè nivell</a:t>
            </a:r>
          </a:p>
        </p:txBody>
      </p:sp>
      <p:sp>
        <p:nvSpPr>
          <p:cNvPr id="6" name="Contenidor de peu de pàgina 5"/>
          <p:cNvSpPr>
            <a:spLocks noGrp="1"/>
          </p:cNvSpPr>
          <p:nvPr>
            <p:ph type="ftr" sz="quarter" idx="4"/>
          </p:nvPr>
        </p:nvSpPr>
        <p:spPr>
          <a:xfrm>
            <a:off x="0" y="9431258"/>
            <a:ext cx="2947264" cy="496968"/>
          </a:xfrm>
          <a:prstGeom prst="rect">
            <a:avLst/>
          </a:prstGeom>
        </p:spPr>
        <p:txBody>
          <a:bodyPr vert="horz" lIns="91458" tIns="45729" rIns="91458" bIns="45729" rtlCol="0" anchor="b"/>
          <a:lstStyle>
            <a:lvl1pPr algn="l" eaLnBrk="1" fontAlgn="auto" hangingPunct="1">
              <a:spcBef>
                <a:spcPts val="0"/>
              </a:spcBef>
              <a:spcAft>
                <a:spcPts val="0"/>
              </a:spcAft>
              <a:defRPr sz="1200">
                <a:latin typeface="+mn-lt"/>
                <a:cs typeface="+mn-cs"/>
              </a:defRPr>
            </a:lvl1pPr>
          </a:lstStyle>
          <a:p>
            <a:pPr>
              <a:defRPr/>
            </a:pPr>
            <a:endParaRPr lang="ca-ES"/>
          </a:p>
        </p:txBody>
      </p:sp>
      <p:sp>
        <p:nvSpPr>
          <p:cNvPr id="7" name="Contenidor de número de diapositiva 6"/>
          <p:cNvSpPr>
            <a:spLocks noGrp="1"/>
          </p:cNvSpPr>
          <p:nvPr>
            <p:ph type="sldNum" sz="quarter" idx="5"/>
          </p:nvPr>
        </p:nvSpPr>
        <p:spPr>
          <a:xfrm>
            <a:off x="3850382" y="9431258"/>
            <a:ext cx="2947263" cy="496968"/>
          </a:xfrm>
          <a:prstGeom prst="rect">
            <a:avLst/>
          </a:prstGeom>
        </p:spPr>
        <p:txBody>
          <a:bodyPr vert="horz" wrap="square" lIns="91458" tIns="45729" rIns="91458" bIns="45729" numCol="1" anchor="b" anchorCtr="0" compatLnSpc="1">
            <a:prstTxWarp prst="textNoShape">
              <a:avLst/>
            </a:prstTxWarp>
          </a:bodyPr>
          <a:lstStyle>
            <a:lvl1pPr algn="r" eaLnBrk="1" hangingPunct="1">
              <a:defRPr sz="1200"/>
            </a:lvl1pPr>
          </a:lstStyle>
          <a:p>
            <a:fld id="{C3F15B9A-8AC5-4928-B8BA-BE31A93A0BEA}" type="slidenum">
              <a:rPr lang="ca-ES" altLang="ca-ES"/>
              <a:pPr/>
              <a:t>‹Nº›</a:t>
            </a:fld>
            <a:endParaRPr lang="ca-ES" altLang="ca-E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urgeongeneral.gov/library/reports/50-years-of-progress/index.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educacionpapps.blogspot.com.es/2014/01/las-consecuencias-para-la-salud-del.html"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c.europa.eu/health/tobacco/introduction/index_en.ht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xa.yimg.com/kq/groups/2633010/990247380/name/tobacco_infograph.pdf"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ca-ES" altLang="es-ES" dirty="0">
                <a:latin typeface="Calibri"/>
              </a:rPr>
              <a:t>L’Agència de Salut Pública de Catalunya (ASPCAT) juntament amb les societats científiques (CAMFiC i AIFICC) </a:t>
            </a:r>
            <a:r>
              <a:rPr lang="ca-ES" altLang="es-ES" b="1" dirty="0">
                <a:latin typeface="Calibri"/>
              </a:rPr>
              <a:t>impulsa el programa Atenció Primària Sense Fum</a:t>
            </a:r>
            <a:r>
              <a:rPr lang="ca-ES" altLang="es-ES" dirty="0">
                <a:latin typeface="Calibri"/>
              </a:rPr>
              <a:t> (PAPSF).  Portem </a:t>
            </a:r>
            <a:r>
              <a:rPr lang="ca-ES" altLang="es-ES" b="1" dirty="0">
                <a:latin typeface="Calibri"/>
              </a:rPr>
              <a:t>15 anys del programa (2002-2017), </a:t>
            </a:r>
            <a:r>
              <a:rPr lang="ca-ES" altLang="es-ES" dirty="0">
                <a:latin typeface="Calibri"/>
              </a:rPr>
              <a:t>tots els centres d’AP estan acreditats com a centres sense fum i van realitzar en el seu moment de desplegament,</a:t>
            </a:r>
            <a:r>
              <a:rPr lang="ca-ES" altLang="es-ES" baseline="0" dirty="0">
                <a:latin typeface="Calibri"/>
              </a:rPr>
              <a:t> entre el </a:t>
            </a:r>
            <a:r>
              <a:rPr lang="ca-ES" altLang="es-ES" dirty="0">
                <a:latin typeface="Calibri"/>
              </a:rPr>
              <a:t>2002</a:t>
            </a:r>
            <a:r>
              <a:rPr lang="ca-ES" altLang="es-ES" baseline="0" dirty="0">
                <a:latin typeface="Calibri"/>
              </a:rPr>
              <a:t> i el </a:t>
            </a:r>
            <a:r>
              <a:rPr lang="ca-ES" altLang="es-ES" dirty="0">
                <a:latin typeface="Calibri"/>
              </a:rPr>
              <a:t>2009, la formació bàsica. Durant aquest temps ha hagut </a:t>
            </a:r>
            <a:r>
              <a:rPr lang="ca-ES" altLang="es-ES" b="1" dirty="0">
                <a:latin typeface="Calibri"/>
              </a:rPr>
              <a:t>molts canvis de professionals</a:t>
            </a:r>
            <a:r>
              <a:rPr lang="ca-ES" altLang="es-ES" dirty="0">
                <a:latin typeface="Calibri"/>
              </a:rPr>
              <a:t> dins de l’AP, és </a:t>
            </a:r>
            <a:r>
              <a:rPr lang="ca-ES" altLang="es-ES" dirty="0">
                <a:latin typeface="+mn-lt"/>
              </a:rPr>
              <a:t>per això que els propis referents de tabaquisme demanen materials</a:t>
            </a:r>
            <a:r>
              <a:rPr lang="ca-ES" altLang="es-ES" baseline="0" dirty="0">
                <a:latin typeface="+mn-lt"/>
              </a:rPr>
              <a:t> d’ajuda i </a:t>
            </a:r>
            <a:r>
              <a:rPr lang="ca-ES" altLang="es-ES" dirty="0">
                <a:latin typeface="+mn-lt"/>
              </a:rPr>
              <a:t>una formació presencial per realitzar en els seus EAP.  </a:t>
            </a:r>
          </a:p>
          <a:p>
            <a:pPr algn="just"/>
            <a:endParaRPr lang="ca-ES" altLang="es-ES" dirty="0">
              <a:latin typeface="+mn-lt"/>
            </a:endParaRPr>
          </a:p>
          <a:p>
            <a:pPr algn="just"/>
            <a:r>
              <a:rPr lang="ca-ES" altLang="es-ES" dirty="0">
                <a:latin typeface="Calibri"/>
              </a:rPr>
              <a:t>Aquest any hem elaborat guies actualitzades per ajudar a deixar de fumar dirigides a professionals i a pacients. Volem aprofitar la distribució d’aquestes guies en tots els centres d'AP, per</a:t>
            </a:r>
            <a:r>
              <a:rPr lang="ca-ES" altLang="es-ES" b="1" dirty="0">
                <a:latin typeface="Calibri"/>
              </a:rPr>
              <a:t> "renovar" la formació</a:t>
            </a:r>
            <a:r>
              <a:rPr lang="ca-ES" altLang="es-ES" dirty="0">
                <a:latin typeface="Calibri"/>
              </a:rPr>
              <a:t>. Aquest curs presencial de 2 hores està</a:t>
            </a:r>
            <a:r>
              <a:rPr lang="ca-ES" altLang="es-ES" baseline="0" dirty="0">
                <a:latin typeface="Calibri"/>
              </a:rPr>
              <a:t> elaborat per tal que els referents de tabaquisme de la xarxa del PAPSF el realitzin en els seus respectius centres</a:t>
            </a:r>
            <a:r>
              <a:rPr lang="ca-ES" altLang="es-ES" dirty="0">
                <a:solidFill>
                  <a:srgbClr val="000000"/>
                </a:solidFill>
                <a:latin typeface="Calibri"/>
              </a:rPr>
              <a:t>. En el cas dels referents amb menys experiència que no es vegin capaços de realitzar aquesta formació perifèrica, els facilitem</a:t>
            </a:r>
            <a:r>
              <a:rPr lang="ca-ES" altLang="es-ES" baseline="0" dirty="0">
                <a:solidFill>
                  <a:srgbClr val="000000"/>
                </a:solidFill>
                <a:latin typeface="Calibri"/>
              </a:rPr>
              <a:t> un </a:t>
            </a:r>
            <a:r>
              <a:rPr lang="ca-ES" altLang="es-ES" dirty="0">
                <a:solidFill>
                  <a:srgbClr val="000000"/>
                </a:solidFill>
                <a:latin typeface="Calibri"/>
              </a:rPr>
              <a:t>curs de formació de formadors previ de 4 hores.  </a:t>
            </a:r>
          </a:p>
          <a:p>
            <a:endParaRPr lang="ca-ES" altLang="es-ES" dirty="0">
              <a:solidFill>
                <a:srgbClr val="000000"/>
              </a:solidFill>
              <a:latin typeface="Calibri"/>
            </a:endParaRPr>
          </a:p>
        </p:txBody>
      </p:sp>
      <p:sp>
        <p:nvSpPr>
          <p:cNvPr id="245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3099" indent="-285807">
              <a:spcBef>
                <a:spcPct val="30000"/>
              </a:spcBef>
              <a:defRPr sz="1200">
                <a:solidFill>
                  <a:schemeClr val="tx1"/>
                </a:solidFill>
                <a:latin typeface="Calibri" panose="020F0502020204030204" pitchFamily="34" charset="0"/>
              </a:defRPr>
            </a:lvl2pPr>
            <a:lvl3pPr marL="1143229" indent="-228646">
              <a:spcBef>
                <a:spcPct val="30000"/>
              </a:spcBef>
              <a:defRPr sz="1200">
                <a:solidFill>
                  <a:schemeClr val="tx1"/>
                </a:solidFill>
                <a:latin typeface="Calibri" panose="020F0502020204030204" pitchFamily="34" charset="0"/>
              </a:defRPr>
            </a:lvl3pPr>
            <a:lvl4pPr marL="1600520" indent="-228646">
              <a:spcBef>
                <a:spcPct val="30000"/>
              </a:spcBef>
              <a:defRPr sz="1200">
                <a:solidFill>
                  <a:schemeClr val="tx1"/>
                </a:solidFill>
                <a:latin typeface="Calibri" panose="020F0502020204030204" pitchFamily="34" charset="0"/>
              </a:defRPr>
            </a:lvl4pPr>
            <a:lvl5pPr marL="2057811" indent="-228646">
              <a:spcBef>
                <a:spcPct val="30000"/>
              </a:spcBef>
              <a:defRPr sz="1200">
                <a:solidFill>
                  <a:schemeClr val="tx1"/>
                </a:solidFill>
                <a:latin typeface="Calibri" panose="020F0502020204030204" pitchFamily="34" charset="0"/>
              </a:defRPr>
            </a:lvl5pPr>
            <a:lvl6pPr marL="2515103" indent="-228646" eaLnBrk="0" fontAlgn="base" hangingPunct="0">
              <a:spcBef>
                <a:spcPct val="30000"/>
              </a:spcBef>
              <a:spcAft>
                <a:spcPct val="0"/>
              </a:spcAft>
              <a:defRPr sz="1200">
                <a:solidFill>
                  <a:schemeClr val="tx1"/>
                </a:solidFill>
                <a:latin typeface="Calibri" panose="020F0502020204030204" pitchFamily="34" charset="0"/>
              </a:defRPr>
            </a:lvl6pPr>
            <a:lvl7pPr marL="2972394" indent="-228646" eaLnBrk="0" fontAlgn="base" hangingPunct="0">
              <a:spcBef>
                <a:spcPct val="30000"/>
              </a:spcBef>
              <a:spcAft>
                <a:spcPct val="0"/>
              </a:spcAft>
              <a:defRPr sz="1200">
                <a:solidFill>
                  <a:schemeClr val="tx1"/>
                </a:solidFill>
                <a:latin typeface="Calibri" panose="020F0502020204030204" pitchFamily="34" charset="0"/>
              </a:defRPr>
            </a:lvl7pPr>
            <a:lvl8pPr marL="3429686" indent="-228646" eaLnBrk="0" fontAlgn="base" hangingPunct="0">
              <a:spcBef>
                <a:spcPct val="30000"/>
              </a:spcBef>
              <a:spcAft>
                <a:spcPct val="0"/>
              </a:spcAft>
              <a:defRPr sz="1200">
                <a:solidFill>
                  <a:schemeClr val="tx1"/>
                </a:solidFill>
                <a:latin typeface="Calibri" panose="020F0502020204030204" pitchFamily="34" charset="0"/>
              </a:defRPr>
            </a:lvl8pPr>
            <a:lvl9pPr marL="3886977" indent="-22864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ABB779-EBFA-4F5A-B32B-136C3B083A8E}" type="slidenum">
              <a:rPr lang="ca-ES" altLang="ca-ES"/>
              <a:pPr>
                <a:spcBef>
                  <a:spcPct val="0"/>
                </a:spcBef>
              </a:pPr>
              <a:t>1</a:t>
            </a:fld>
            <a:endParaRPr lang="ca-ES" altLang="ca-ES"/>
          </a:p>
        </p:txBody>
      </p:sp>
      <p:sp>
        <p:nvSpPr>
          <p:cNvPr id="2" name="Marcador de pie de página 1"/>
          <p:cNvSpPr>
            <a:spLocks noGrp="1"/>
          </p:cNvSpPr>
          <p:nvPr>
            <p:ph type="ftr" sz="quarter" idx="4"/>
          </p:nvPr>
        </p:nvSpPr>
        <p:spPr/>
        <p:txBody>
          <a:bodyPr/>
          <a:lstStyle/>
          <a:p>
            <a:pPr>
              <a:defRPr/>
            </a:pPr>
            <a:endParaRPr lang="ca-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ca-ES" noProof="0" dirty="0"/>
              <a:t>Tots els productes del tabac són perjudicials. En relació amb el 2006, el consum de cigarretes convencionals (amb filtre) entre els fumadors ha disminuït (era del 88,7% dels fumadors i el 96,5% de les fumadores). El segon producte més utilitzat són les </a:t>
            </a:r>
            <a:r>
              <a:rPr lang="ca-ES" b="1" noProof="0" dirty="0"/>
              <a:t>cigarretes cargolades a mà </a:t>
            </a:r>
            <a:r>
              <a:rPr lang="ca-ES" noProof="0" dirty="0"/>
              <a:t>(29,6% dels fumadors i 22,6% de les fumadores) que, </a:t>
            </a:r>
            <a:r>
              <a:rPr lang="ca-ES" b="1" noProof="0" dirty="0"/>
              <a:t>en relació amb l’any 2006, han augmentat </a:t>
            </a:r>
            <a:r>
              <a:rPr lang="ca-ES" noProof="0" dirty="0"/>
              <a:t>(en consumia el 4,6% dels fumadors i l’1,7% de les fumadores). </a:t>
            </a:r>
            <a:r>
              <a:rPr lang="ca-ES" dirty="0"/>
              <a:t>Sobretot en els menors de 34 anys, en que un de cada tres que fumen l’utilitzen. És més alt en universitaris i classes socials més altes. En canvi, el consum de cigarretes electròniques es manté en un consum molt baix: El 0,7% de la població que fuma utilitza la cigarreta electrònica (l’any 2014 era l’1%). </a:t>
            </a:r>
          </a:p>
        </p:txBody>
      </p:sp>
      <p:sp>
        <p:nvSpPr>
          <p:cNvPr id="4" name="Marcador de pie de página 3"/>
          <p:cNvSpPr>
            <a:spLocks noGrp="1"/>
          </p:cNvSpPr>
          <p:nvPr>
            <p:ph type="ftr" sz="quarter" idx="4"/>
          </p:nvPr>
        </p:nvSpPr>
        <p:spPr/>
        <p:txBody>
          <a:bodyPr/>
          <a:lstStyle/>
          <a:p>
            <a:pPr>
              <a:defRPr/>
            </a:pPr>
            <a:endParaRPr lang="ca-ES"/>
          </a:p>
        </p:txBody>
      </p:sp>
      <p:sp>
        <p:nvSpPr>
          <p:cNvPr id="27653"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099" indent="-285807">
              <a:defRPr>
                <a:solidFill>
                  <a:schemeClr val="tx1"/>
                </a:solidFill>
                <a:latin typeface="Calibri" panose="020F0502020204030204" pitchFamily="34" charset="0"/>
                <a:cs typeface="Arial" panose="020B0604020202020204" pitchFamily="34" charset="0"/>
              </a:defRPr>
            </a:lvl2pPr>
            <a:lvl3pPr marL="1143229" indent="-228646">
              <a:defRPr>
                <a:solidFill>
                  <a:schemeClr val="tx1"/>
                </a:solidFill>
                <a:latin typeface="Calibri" panose="020F0502020204030204" pitchFamily="34" charset="0"/>
                <a:cs typeface="Arial" panose="020B0604020202020204" pitchFamily="34" charset="0"/>
              </a:defRPr>
            </a:lvl3pPr>
            <a:lvl4pPr marL="1600520" indent="-228646">
              <a:defRPr>
                <a:solidFill>
                  <a:schemeClr val="tx1"/>
                </a:solidFill>
                <a:latin typeface="Calibri" panose="020F0502020204030204" pitchFamily="34" charset="0"/>
                <a:cs typeface="Arial" panose="020B0604020202020204" pitchFamily="34" charset="0"/>
              </a:defRPr>
            </a:lvl4pPr>
            <a:lvl5pPr marL="2057811" indent="-228646">
              <a:defRPr>
                <a:solidFill>
                  <a:schemeClr val="tx1"/>
                </a:solidFill>
                <a:latin typeface="Calibri" panose="020F050202020403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579D40C-69F8-4CD7-A947-36514DFD6FB3}" type="slidenum">
              <a:rPr lang="ca-ES" altLang="ca-ES"/>
              <a:pPr/>
              <a:t>10</a:t>
            </a:fld>
            <a:endParaRPr lang="ca-ES" altLang="ca-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defTabSz="914583" eaLnBrk="1" hangingPunct="1">
              <a:spcBef>
                <a:spcPts val="0"/>
              </a:spcBef>
              <a:spcAft>
                <a:spcPts val="0"/>
              </a:spcAft>
              <a:defRPr/>
            </a:pPr>
            <a:r>
              <a:rPr lang="ca-ES" dirty="0"/>
              <a:t>Per què tenim evidència de la seva eficàcia. La Comissió Nacional de Prioritats de Prevenció (</a:t>
            </a:r>
            <a:r>
              <a:rPr lang="ca-ES" dirty="0" err="1"/>
              <a:t>NCPP</a:t>
            </a:r>
            <a:r>
              <a:rPr lang="ca-ES" dirty="0"/>
              <a:t>) de </a:t>
            </a:r>
            <a:r>
              <a:rPr lang="ca-ES" dirty="0" err="1"/>
              <a:t>EEUU</a:t>
            </a:r>
            <a:r>
              <a:rPr lang="ca-ES" dirty="0"/>
              <a:t> d’Amèrica </a:t>
            </a:r>
            <a:r>
              <a:rPr lang="ca-ES" b="1" dirty="0"/>
              <a:t>revisa periòdicament quins serveis preventius són els més prioritaris  per implementar</a:t>
            </a:r>
            <a:r>
              <a:rPr lang="ca-ES" dirty="0"/>
              <a:t>. </a:t>
            </a:r>
          </a:p>
          <a:p>
            <a:pPr algn="just" defTabSz="914583" eaLnBrk="1" hangingPunct="1">
              <a:spcBef>
                <a:spcPts val="0"/>
              </a:spcBef>
              <a:spcAft>
                <a:spcPts val="0"/>
              </a:spcAft>
              <a:defRPr/>
            </a:pPr>
            <a:r>
              <a:rPr lang="ca-ES" dirty="0"/>
              <a:t>Aquest mes de </a:t>
            </a:r>
            <a:r>
              <a:rPr lang="ca-ES" b="1" dirty="0"/>
              <a:t>gener de 2017, </a:t>
            </a:r>
            <a:r>
              <a:rPr lang="ca-ES" dirty="0"/>
              <a:t>la </a:t>
            </a:r>
            <a:r>
              <a:rPr lang="ca-ES" dirty="0" err="1"/>
              <a:t>NCPP</a:t>
            </a:r>
            <a:r>
              <a:rPr lang="ca-ES" dirty="0"/>
              <a:t> ha actualitzat les seves recomanacions (anterior revisió va ser al 2006.) sobre quines activitats prioritzar.  Metodologia: Han avaluat l'impacte potencial de 28 serveis clínics preventius, basats en l'evidència, en termes de cost-efectivitat i càrrega clínicament previsible, mesurada per anys de vida ajustats per qualitat (</a:t>
            </a:r>
            <a:r>
              <a:rPr lang="ca-ES" dirty="0" err="1"/>
              <a:t>QALYs</a:t>
            </a:r>
            <a:r>
              <a:rPr lang="ca-ES" dirty="0"/>
              <a:t>). Cada servei o activitat va rebre d'1 a 5 punts en cadascuna de les 2 mides: cost-efectivitat i càrrega clínicament previsible, per a una puntuació total de 2 a 10. Els 3 serveis que més alt van puntuar, cadascun amb un puntuació total de 10, van ser: la immunització als nens, l'assessorament per prevenir l'inici del tabac entre els joves, i el cribratge del consum de tabac i la intervenció breu per encoratjar l'abandó del mateix en adults. </a:t>
            </a:r>
          </a:p>
          <a:p>
            <a:pPr algn="just" fontAlgn="base"/>
            <a:endParaRPr lang="ca-ES" dirty="0"/>
          </a:p>
          <a:p>
            <a:pPr algn="just"/>
            <a:r>
              <a:rPr lang="ca-ES" b="1" dirty="0"/>
              <a:t>Amb els resultats obtinguts es pot concloure que la major millora en la salut de la població adulta es podria obtenir de la utilització dels serveis clínics preventius que aborden l'ús del tabac, les conductes relacionades amb l'abús de l'alcohol (detecció abús alcohol i intervenció breu), l'obesitat, així com la detecció del càncer cèrvix i de còlon i la vacunació contra la grip. </a:t>
            </a:r>
            <a:r>
              <a:rPr lang="ca-ES" b="0" dirty="0"/>
              <a:t>És important que també els pacients estiguin informats de les activitats preventives més prioritàries per tal que puguin saber què és el millor  per a ells i els capaciti per exigir una atenció basada en l’evidència. </a:t>
            </a:r>
          </a:p>
          <a:p>
            <a:pPr fontAlgn="base"/>
            <a:endParaRPr lang="ca-ES" dirty="0"/>
          </a:p>
          <a:p>
            <a:endParaRPr lang="ca-ES" noProof="0" dirty="0"/>
          </a:p>
        </p:txBody>
      </p:sp>
      <p:sp>
        <p:nvSpPr>
          <p:cNvPr id="4" name="3 Marcador de número de diapositiva"/>
          <p:cNvSpPr>
            <a:spLocks noGrp="1"/>
          </p:cNvSpPr>
          <p:nvPr>
            <p:ph type="sldNum" sz="quarter" idx="10"/>
          </p:nvPr>
        </p:nvSpPr>
        <p:spPr/>
        <p:txBody>
          <a:bodyPr/>
          <a:lstStyle/>
          <a:p>
            <a:fld id="{53F215F2-B7CB-4FD0-8BAF-09177884EFCA}" type="slidenum">
              <a:rPr lang="ca-ES" smtClean="0"/>
              <a:t>11</a:t>
            </a:fld>
            <a:endParaRPr lang="ca-ES"/>
          </a:p>
        </p:txBody>
      </p:sp>
    </p:spTree>
    <p:extLst>
      <p:ext uri="{BB962C8B-B14F-4D97-AF65-F5344CB8AC3E}">
        <p14:creationId xmlns:p14="http://schemas.microsoft.com/office/powerpoint/2010/main" val="3787588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914583">
              <a:lnSpc>
                <a:spcPct val="90000"/>
              </a:lnSpc>
              <a:defRPr/>
            </a:pPr>
            <a:r>
              <a:rPr lang="ca-ES" altLang="ca-ES" b="1" noProof="0" dirty="0"/>
              <a:t>L’Atenció Primària té un patrimoni fonamental: el coneixement de</a:t>
            </a:r>
            <a:r>
              <a:rPr lang="ca-ES" altLang="ca-ES" b="1" baseline="0" noProof="0" dirty="0"/>
              <a:t> la població a la que </a:t>
            </a:r>
            <a:r>
              <a:rPr lang="ca-ES" altLang="ca-ES" b="1" baseline="0" noProof="0" dirty="0" smtClean="0"/>
              <a:t>atén i la seva confiança. </a:t>
            </a:r>
          </a:p>
          <a:p>
            <a:pPr algn="just" defTabSz="914583">
              <a:lnSpc>
                <a:spcPct val="90000"/>
              </a:lnSpc>
              <a:defRPr/>
            </a:pPr>
            <a:endParaRPr lang="ca-ES" altLang="ca-ES" b="1" baseline="0" noProof="0" dirty="0" smtClean="0"/>
          </a:p>
          <a:p>
            <a:pPr algn="just" defTabSz="914583">
              <a:lnSpc>
                <a:spcPct val="90000"/>
              </a:lnSpc>
              <a:defRPr/>
            </a:pPr>
            <a:r>
              <a:rPr lang="ca-ES" altLang="ca-ES" noProof="0" dirty="0" smtClean="0"/>
              <a:t>L’AP </a:t>
            </a:r>
            <a:r>
              <a:rPr lang="ca-ES" altLang="ca-ES" noProof="0" dirty="0"/>
              <a:t>té un paper cabdal com a primer nivell assistencial i per les seves pròpies característiques: accessible (és el nivell més accessible del sistema sanitari) i pròxima,  personalitzada (tenint</a:t>
            </a:r>
            <a:r>
              <a:rPr lang="ca-ES" altLang="ca-ES" baseline="0" noProof="0" dirty="0"/>
              <a:t> en compte les necessitats i característiques de cada pacient, </a:t>
            </a:r>
            <a:r>
              <a:rPr lang="ca-ES" altLang="ca-ES" noProof="0" dirty="0"/>
              <a:t>individualitzant</a:t>
            </a:r>
            <a:r>
              <a:rPr lang="ca-ES" altLang="ca-ES" baseline="0" noProof="0" dirty="0"/>
              <a:t> els tractaments)</a:t>
            </a:r>
            <a:r>
              <a:rPr lang="ca-ES" altLang="ca-ES" noProof="0" dirty="0"/>
              <a:t>, integral (perspectiva </a:t>
            </a:r>
            <a:r>
              <a:rPr lang="ca-ES" altLang="ca-ES" noProof="0" dirty="0" err="1"/>
              <a:t>biopsicosocial</a:t>
            </a:r>
            <a:r>
              <a:rPr lang="ca-ES" altLang="ca-ES" noProof="0" dirty="0"/>
              <a:t> ), longitudinal</a:t>
            </a:r>
            <a:r>
              <a:rPr lang="ca-ES" altLang="ca-ES" baseline="0" noProof="0" dirty="0"/>
              <a:t> (al llarg de la seva vida). </a:t>
            </a:r>
            <a:r>
              <a:rPr lang="ca-ES" altLang="ca-ES" noProof="0" dirty="0"/>
              <a:t>L’atenció primària és el lloc on consulten un major nombre de fumadors abans i després de patir malalties relacionades amb el tabac. </a:t>
            </a:r>
          </a:p>
          <a:p>
            <a:pPr>
              <a:lnSpc>
                <a:spcPct val="90000"/>
              </a:lnSpc>
            </a:pPr>
            <a:endParaRPr lang="ca-ES" altLang="ca-ES" noProof="0" dirty="0"/>
          </a:p>
        </p:txBody>
      </p:sp>
      <p:sp>
        <p:nvSpPr>
          <p:cNvPr id="4" name="Marcador de pie de página 3"/>
          <p:cNvSpPr>
            <a:spLocks noGrp="1"/>
          </p:cNvSpPr>
          <p:nvPr>
            <p:ph type="ftr" sz="quarter" idx="4"/>
          </p:nvPr>
        </p:nvSpPr>
        <p:spPr/>
        <p:txBody>
          <a:bodyPr/>
          <a:lstStyle/>
          <a:p>
            <a:pPr>
              <a:defRPr/>
            </a:pPr>
            <a:endParaRPr lang="ca-ES"/>
          </a:p>
        </p:txBody>
      </p:sp>
      <p:sp>
        <p:nvSpPr>
          <p:cNvPr id="32773"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099" indent="-285807">
              <a:defRPr>
                <a:solidFill>
                  <a:schemeClr val="tx1"/>
                </a:solidFill>
                <a:latin typeface="Calibri" panose="020F0502020204030204" pitchFamily="34" charset="0"/>
                <a:cs typeface="Arial" panose="020B0604020202020204" pitchFamily="34" charset="0"/>
              </a:defRPr>
            </a:lvl2pPr>
            <a:lvl3pPr marL="1143229" indent="-228646">
              <a:defRPr>
                <a:solidFill>
                  <a:schemeClr val="tx1"/>
                </a:solidFill>
                <a:latin typeface="Calibri" panose="020F0502020204030204" pitchFamily="34" charset="0"/>
                <a:cs typeface="Arial" panose="020B0604020202020204" pitchFamily="34" charset="0"/>
              </a:defRPr>
            </a:lvl3pPr>
            <a:lvl4pPr marL="1600520" indent="-228646">
              <a:defRPr>
                <a:solidFill>
                  <a:schemeClr val="tx1"/>
                </a:solidFill>
                <a:latin typeface="Calibri" panose="020F0502020204030204" pitchFamily="34" charset="0"/>
                <a:cs typeface="Arial" panose="020B0604020202020204" pitchFamily="34" charset="0"/>
              </a:defRPr>
            </a:lvl4pPr>
            <a:lvl5pPr marL="2057811" indent="-228646">
              <a:defRPr>
                <a:solidFill>
                  <a:schemeClr val="tx1"/>
                </a:solidFill>
                <a:latin typeface="Calibri" panose="020F050202020403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C31196B-80B8-4F63-A074-2662EFE95D88}" type="slidenum">
              <a:rPr lang="ca-ES" altLang="ca-ES"/>
              <a:pPr/>
              <a:t>12</a:t>
            </a:fld>
            <a:endParaRPr lang="ca-ES" altLang="ca-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914583">
              <a:defRPr/>
            </a:pPr>
            <a:r>
              <a:rPr lang="ca-ES" dirty="0"/>
              <a:t>Amb aquest gràfic podem veure que no hem de menysprear </a:t>
            </a:r>
            <a:r>
              <a:rPr lang="ca-ES" b="1" dirty="0"/>
              <a:t>QUALSEVOL tipus d'intervenció encara que sigui un consell breu</a:t>
            </a:r>
            <a:r>
              <a:rPr lang="ca-ES" b="0" dirty="0"/>
              <a:t>, ja</a:t>
            </a:r>
            <a:r>
              <a:rPr lang="ca-ES" dirty="0"/>
              <a:t> que encara que estigui associada a tasses d‘èxit més baixes, tenen el potencial d'arribar a un major nombre de persones i, per tant, l'impacte poblacional és més gran. </a:t>
            </a:r>
            <a:r>
              <a:rPr lang="ca-ES" dirty="0" smtClean="0"/>
              <a:t> </a:t>
            </a:r>
          </a:p>
          <a:p>
            <a:pPr algn="just" defTabSz="914583">
              <a:defRPr/>
            </a:pPr>
            <a:endParaRPr lang="ca-ES" dirty="0"/>
          </a:p>
          <a:p>
            <a:pPr algn="just" defTabSz="914583">
              <a:defRPr/>
            </a:pPr>
            <a:r>
              <a:rPr lang="ca-ES" dirty="0"/>
              <a:t>Hem de tenir en compte la importància que pot tenir el </a:t>
            </a:r>
            <a:r>
              <a:rPr lang="ca-ES" b="1" dirty="0"/>
              <a:t>consell dels professionals sanitaris</a:t>
            </a:r>
            <a:r>
              <a:rPr lang="ca-ES" dirty="0"/>
              <a:t>. Perquè una persona deixi de fumar o iniciï </a:t>
            </a:r>
            <a:r>
              <a:rPr lang="ca-ES" b="1" dirty="0"/>
              <a:t>un canvi de comportament, </a:t>
            </a:r>
            <a:r>
              <a:rPr lang="ca-ES" dirty="0"/>
              <a:t>de vegades n'hi ha prou amb que </a:t>
            </a:r>
            <a:r>
              <a:rPr lang="ca-ES" b="1" dirty="0"/>
              <a:t>la pregunta: vostè fuma? </a:t>
            </a:r>
            <a:r>
              <a:rPr lang="ca-ES" dirty="0"/>
              <a:t>es faci en un context de salut (per un professional sanitari com metge/essa, pediatra, infermer/a, farmacèutic/a, odontòleg/a....), </a:t>
            </a:r>
            <a:r>
              <a:rPr lang="ca-ES" b="1" dirty="0"/>
              <a:t>aprofitant QUALSEVOL visita oportunista </a:t>
            </a:r>
            <a:r>
              <a:rPr lang="ca-ES" dirty="0"/>
              <a:t>o seguiment i se'ls ofereixi un </a:t>
            </a:r>
            <a:r>
              <a:rPr lang="ca-ES" b="1" dirty="0"/>
              <a:t>consell breu </a:t>
            </a:r>
            <a:r>
              <a:rPr lang="ca-ES" dirty="0"/>
              <a:t>(2-3% d‘èxit). Entenent per consell breu:</a:t>
            </a:r>
            <a:r>
              <a:rPr lang="ca-ES" b="1" dirty="0"/>
              <a:t> </a:t>
            </a:r>
            <a:r>
              <a:rPr lang="ca-ES" b="0" dirty="0"/>
              <a:t>intervenció oportunista de 2 a 10 minuts en la que, aprofitant una consulta o visita professional, inclou informació i proposta motivadora de canvi: </a:t>
            </a:r>
            <a:r>
              <a:rPr lang="ca-ES" b="1" dirty="0"/>
              <a:t>identificar </a:t>
            </a:r>
            <a:r>
              <a:rPr lang="ca-ES" dirty="0"/>
              <a:t>la condició de fumador, </a:t>
            </a:r>
            <a:r>
              <a:rPr lang="ca-ES" b="1" dirty="0"/>
              <a:t>oferir consell i ajuda, </a:t>
            </a:r>
            <a:r>
              <a:rPr lang="ca-ES" dirty="0"/>
              <a:t>deixant sempre la porta oberta.</a:t>
            </a:r>
          </a:p>
          <a:p>
            <a:pPr algn="just" defTabSz="914583">
              <a:defRPr/>
            </a:pPr>
            <a:endParaRPr lang="ca-ES" dirty="0"/>
          </a:p>
          <a:p>
            <a:pPr algn="just" defTabSz="914583">
              <a:defRPr/>
            </a:pPr>
            <a:r>
              <a:rPr lang="ca-ES" dirty="0"/>
              <a:t>Està demostrat que intervencions més intensives (consulta de al menys 20 minuts amb seguiment programats pactats entre el pacient i el professional per treballar les capacitats del pacient per deixar de fumar)  s’associen a taxes d'èxit més altes, no obstant, moltes vegades en l’atenció primària ens hem d’adaptar a la disponibilitat i necessitats tant dels pacient com del professional. No tothom que vol deixar de fumar requereixi molt de temps: en la taula s'observa que</a:t>
            </a:r>
            <a:r>
              <a:rPr lang="ca-ES" b="1" dirty="0"/>
              <a:t> sempre hi ha persones que responen a intervencions breus (6-10%) </a:t>
            </a:r>
            <a:r>
              <a:rPr lang="ca-ES" dirty="0"/>
              <a:t>(intervenció, sigui entrevista motivacional o ajuda per deixar de fumar, amb visites d’un temps curts). Per últim, hi haurà també molts pacients que es beneficiïn </a:t>
            </a:r>
            <a:r>
              <a:rPr lang="ca-ES" b="1" dirty="0"/>
              <a:t>d’intervencions més intensiva, </a:t>
            </a:r>
            <a:r>
              <a:rPr lang="ca-ES" dirty="0"/>
              <a:t>sigui individual, grupal o  telefònica. </a:t>
            </a:r>
          </a:p>
          <a:p>
            <a:endParaRPr lang="ca-ES" dirty="0"/>
          </a:p>
          <a:p>
            <a:endParaRPr lang="ca-ES" dirty="0"/>
          </a:p>
        </p:txBody>
      </p:sp>
      <p:sp>
        <p:nvSpPr>
          <p:cNvPr id="4" name="Marcador de pie de página 3"/>
          <p:cNvSpPr>
            <a:spLocks noGrp="1"/>
          </p:cNvSpPr>
          <p:nvPr>
            <p:ph type="ftr" sz="quarter" idx="4"/>
          </p:nvPr>
        </p:nvSpPr>
        <p:spPr/>
        <p:txBody>
          <a:bodyPr/>
          <a:lstStyle/>
          <a:p>
            <a:pPr>
              <a:defRPr/>
            </a:pPr>
            <a:endParaRPr lang="ca-ES"/>
          </a:p>
        </p:txBody>
      </p:sp>
      <p:sp>
        <p:nvSpPr>
          <p:cNvPr id="31749"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099" indent="-285807">
              <a:defRPr>
                <a:solidFill>
                  <a:schemeClr val="tx1"/>
                </a:solidFill>
                <a:latin typeface="Calibri" panose="020F0502020204030204" pitchFamily="34" charset="0"/>
                <a:cs typeface="Arial" panose="020B0604020202020204" pitchFamily="34" charset="0"/>
              </a:defRPr>
            </a:lvl2pPr>
            <a:lvl3pPr marL="1143229" indent="-228646">
              <a:defRPr>
                <a:solidFill>
                  <a:schemeClr val="tx1"/>
                </a:solidFill>
                <a:latin typeface="Calibri" panose="020F0502020204030204" pitchFamily="34" charset="0"/>
                <a:cs typeface="Arial" panose="020B0604020202020204" pitchFamily="34" charset="0"/>
              </a:defRPr>
            </a:lvl3pPr>
            <a:lvl4pPr marL="1600520" indent="-228646">
              <a:defRPr>
                <a:solidFill>
                  <a:schemeClr val="tx1"/>
                </a:solidFill>
                <a:latin typeface="Calibri" panose="020F0502020204030204" pitchFamily="34" charset="0"/>
                <a:cs typeface="Arial" panose="020B0604020202020204" pitchFamily="34" charset="0"/>
              </a:defRPr>
            </a:lvl4pPr>
            <a:lvl5pPr marL="2057811" indent="-228646">
              <a:defRPr>
                <a:solidFill>
                  <a:schemeClr val="tx1"/>
                </a:solidFill>
                <a:latin typeface="Calibri" panose="020F050202020403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8E19C53-4AFD-494B-857F-247D1803BD30}" type="slidenum">
              <a:rPr lang="ca-ES" altLang="ca-ES"/>
              <a:pPr/>
              <a:t>13</a:t>
            </a:fld>
            <a:endParaRPr lang="ca-ES" altLang="ca-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ca-ES" altLang="ca-ES" dirty="0"/>
              <a:t>I a més......</a:t>
            </a:r>
            <a:r>
              <a:rPr lang="ca-ES" altLang="ca-ES" b="1" dirty="0"/>
              <a:t> és una realitat la</a:t>
            </a:r>
            <a:r>
              <a:rPr lang="ca-ES" altLang="ca-ES" b="1" baseline="0" dirty="0"/>
              <a:t> funció modèlica dels professionals sanitaris que treballen en AP. Sobretot medicina, infermeria i odontologia, </a:t>
            </a:r>
            <a:r>
              <a:rPr lang="ca-ES" altLang="ca-ES" baseline="0" dirty="0"/>
              <a:t>tenen una prevalença molt per sota de la població general.</a:t>
            </a:r>
            <a:endParaRPr lang="es-ES" altLang="ca-ES" baseline="0" dirty="0"/>
          </a:p>
          <a:p>
            <a:pPr algn="just"/>
            <a:r>
              <a:rPr lang="ca-ES" altLang="ca-ES" baseline="0" dirty="0"/>
              <a:t>És important aquest paper modèlic ja que el comportament respecte al tabac varia, per regla general el sanitari que fuma aconsella deixar de fumar en menor mesura que els que no fumen (Estudio </a:t>
            </a:r>
            <a:r>
              <a:rPr lang="ca-ES" altLang="ca-ES" baseline="0" dirty="0" err="1"/>
              <a:t>PESCE</a:t>
            </a:r>
            <a:r>
              <a:rPr lang="ca-ES" altLang="ca-ES" baseline="0" dirty="0"/>
              <a:t>) </a:t>
            </a:r>
            <a:endParaRPr lang="ca-ES" altLang="ca-ES" dirty="0"/>
          </a:p>
          <a:p>
            <a:endParaRPr lang="ca-ES" altLang="ca-ES" dirty="0"/>
          </a:p>
        </p:txBody>
      </p:sp>
      <p:sp>
        <p:nvSpPr>
          <p:cNvPr id="4" name="Marcador de pie de página 3"/>
          <p:cNvSpPr>
            <a:spLocks noGrp="1"/>
          </p:cNvSpPr>
          <p:nvPr>
            <p:ph type="ftr" sz="quarter" idx="4"/>
          </p:nvPr>
        </p:nvSpPr>
        <p:spPr/>
        <p:txBody>
          <a:bodyPr/>
          <a:lstStyle/>
          <a:p>
            <a:pPr>
              <a:defRPr/>
            </a:pPr>
            <a:endParaRPr lang="ca-ES"/>
          </a:p>
        </p:txBody>
      </p:sp>
      <p:sp>
        <p:nvSpPr>
          <p:cNvPr id="33797"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099" indent="-285807">
              <a:defRPr>
                <a:solidFill>
                  <a:schemeClr val="tx1"/>
                </a:solidFill>
                <a:latin typeface="Calibri" panose="020F0502020204030204" pitchFamily="34" charset="0"/>
                <a:cs typeface="Arial" panose="020B0604020202020204" pitchFamily="34" charset="0"/>
              </a:defRPr>
            </a:lvl2pPr>
            <a:lvl3pPr marL="1143229" indent="-228646">
              <a:defRPr>
                <a:solidFill>
                  <a:schemeClr val="tx1"/>
                </a:solidFill>
                <a:latin typeface="Calibri" panose="020F0502020204030204" pitchFamily="34" charset="0"/>
                <a:cs typeface="Arial" panose="020B0604020202020204" pitchFamily="34" charset="0"/>
              </a:defRPr>
            </a:lvl3pPr>
            <a:lvl4pPr marL="1600520" indent="-228646">
              <a:defRPr>
                <a:solidFill>
                  <a:schemeClr val="tx1"/>
                </a:solidFill>
                <a:latin typeface="Calibri" panose="020F0502020204030204" pitchFamily="34" charset="0"/>
                <a:cs typeface="Arial" panose="020B0604020202020204" pitchFamily="34" charset="0"/>
              </a:defRPr>
            </a:lvl4pPr>
            <a:lvl5pPr marL="2057811" indent="-228646">
              <a:defRPr>
                <a:solidFill>
                  <a:schemeClr val="tx1"/>
                </a:solidFill>
                <a:latin typeface="Calibri" panose="020F050202020403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AD8169D-AA38-467D-BDAC-FC749394D9E2}" type="slidenum">
              <a:rPr lang="ca-ES" altLang="ca-ES"/>
              <a:pPr/>
              <a:t>14</a:t>
            </a:fld>
            <a:endParaRPr lang="ca-ES" altLang="ca-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defTabSz="914583">
              <a:buClr>
                <a:schemeClr val="accent1">
                  <a:lumMod val="75000"/>
                </a:schemeClr>
              </a:buClr>
              <a:buSzPct val="95000"/>
              <a:defRPr/>
            </a:pPr>
            <a:r>
              <a:rPr lang="ca-ES" dirty="0" smtClean="0">
                <a:solidFill>
                  <a:schemeClr val="tx1"/>
                </a:solidFill>
              </a:rPr>
              <a:t>Principalment per reduir</a:t>
            </a:r>
            <a:r>
              <a:rPr lang="ca-ES" baseline="0" dirty="0" smtClean="0">
                <a:solidFill>
                  <a:schemeClr val="tx1"/>
                </a:solidFill>
              </a:rPr>
              <a:t> la càrrega de morbimortalitat associada al tabaquisme. </a:t>
            </a:r>
          </a:p>
          <a:p>
            <a:pPr algn="just" defTabSz="914583">
              <a:buClr>
                <a:schemeClr val="accent1">
                  <a:lumMod val="75000"/>
                </a:schemeClr>
              </a:buClr>
              <a:buSzPct val="95000"/>
              <a:defRPr/>
            </a:pPr>
            <a:r>
              <a:rPr lang="ca-ES" baseline="0" dirty="0" smtClean="0">
                <a:solidFill>
                  <a:schemeClr val="tx1"/>
                </a:solidFill>
              </a:rPr>
              <a:t>El tabaquisme és un </a:t>
            </a:r>
            <a:r>
              <a:rPr lang="ca-ES" dirty="0" smtClean="0">
                <a:solidFill>
                  <a:schemeClr val="tx1"/>
                </a:solidFill>
              </a:rPr>
              <a:t>dels principals </a:t>
            </a:r>
            <a:r>
              <a:rPr lang="ca-ES" dirty="0">
                <a:solidFill>
                  <a:schemeClr val="tx1"/>
                </a:solidFill>
              </a:rPr>
              <a:t>problema de salut </a:t>
            </a:r>
            <a:r>
              <a:rPr lang="ca-ES" dirty="0" smtClean="0">
                <a:solidFill>
                  <a:schemeClr val="tx1"/>
                </a:solidFill>
              </a:rPr>
              <a:t>en </a:t>
            </a:r>
            <a:r>
              <a:rPr lang="ca-ES" dirty="0">
                <a:solidFill>
                  <a:schemeClr val="tx1"/>
                </a:solidFill>
              </a:rPr>
              <a:t>el nostre </a:t>
            </a:r>
            <a:r>
              <a:rPr lang="ca-ES" dirty="0" smtClean="0">
                <a:solidFill>
                  <a:schemeClr val="tx1"/>
                </a:solidFill>
              </a:rPr>
              <a:t>entorn que </a:t>
            </a:r>
            <a:r>
              <a:rPr lang="ca-ES" b="1" dirty="0">
                <a:solidFill>
                  <a:schemeClr val="tx1"/>
                </a:solidFill>
              </a:rPr>
              <a:t>es pot prevenir, </a:t>
            </a:r>
            <a:r>
              <a:rPr lang="ca-ES" dirty="0">
                <a:solidFill>
                  <a:schemeClr val="tx1"/>
                </a:solidFill>
              </a:rPr>
              <a:t>per tant, els professionals tenim la </a:t>
            </a:r>
            <a:r>
              <a:rPr lang="es-ES" dirty="0">
                <a:solidFill>
                  <a:schemeClr val="tx1"/>
                </a:solidFill>
              </a:rPr>
              <a:t>posibilidad </a:t>
            </a:r>
            <a:r>
              <a:rPr lang="es-ES" dirty="0" err="1">
                <a:solidFill>
                  <a:schemeClr val="tx1"/>
                </a:solidFill>
              </a:rPr>
              <a:t>d’intervenir</a:t>
            </a:r>
            <a:r>
              <a:rPr lang="es-ES" dirty="0">
                <a:solidFill>
                  <a:schemeClr val="tx1"/>
                </a:solidFill>
              </a:rPr>
              <a:t>. </a:t>
            </a:r>
            <a:r>
              <a:rPr lang="ca-ES" b="1" dirty="0">
                <a:solidFill>
                  <a:schemeClr val="tx1"/>
                </a:solidFill>
              </a:rPr>
              <a:t>Afecta a moltes </a:t>
            </a:r>
            <a:r>
              <a:rPr lang="ca-ES" dirty="0">
                <a:solidFill>
                  <a:schemeClr val="tx1"/>
                </a:solidFill>
              </a:rPr>
              <a:t>de les </a:t>
            </a:r>
            <a:r>
              <a:rPr lang="ca-ES" b="1" dirty="0">
                <a:solidFill>
                  <a:schemeClr val="tx1"/>
                </a:solidFill>
              </a:rPr>
              <a:t>persones</a:t>
            </a:r>
            <a:r>
              <a:rPr lang="ca-ES" dirty="0">
                <a:solidFill>
                  <a:schemeClr val="tx1"/>
                </a:solidFill>
              </a:rPr>
              <a:t> que es visiten en </a:t>
            </a:r>
            <a:r>
              <a:rPr lang="ca-ES" dirty="0" err="1">
                <a:solidFill>
                  <a:schemeClr val="tx1"/>
                </a:solidFill>
              </a:rPr>
              <a:t>AP</a:t>
            </a:r>
            <a:r>
              <a:rPr lang="ca-ES" dirty="0">
                <a:solidFill>
                  <a:schemeClr val="tx1"/>
                </a:solidFill>
              </a:rPr>
              <a:t>, tant amb o sense altres factors de risc. Les intervencions per ajudar a deixar de fumar, des del consell fins a més intensives (conductuals i farmacològiques) tenen </a:t>
            </a:r>
            <a:r>
              <a:rPr lang="ca-ES" b="1" dirty="0">
                <a:solidFill>
                  <a:schemeClr val="tx1"/>
                </a:solidFill>
              </a:rPr>
              <a:t>evidència</a:t>
            </a:r>
            <a:r>
              <a:rPr lang="ca-ES" dirty="0">
                <a:solidFill>
                  <a:schemeClr val="tx1"/>
                </a:solidFill>
              </a:rPr>
              <a:t> de la seva </a:t>
            </a:r>
            <a:r>
              <a:rPr lang="ca-ES" b="1" dirty="0">
                <a:solidFill>
                  <a:schemeClr val="tx1"/>
                </a:solidFill>
              </a:rPr>
              <a:t>eficàcia. </a:t>
            </a:r>
            <a:r>
              <a:rPr lang="ca-ES" dirty="0">
                <a:solidFill>
                  <a:schemeClr val="tx1"/>
                </a:solidFill>
              </a:rPr>
              <a:t>A més, és una de les intervencions amb </a:t>
            </a:r>
            <a:r>
              <a:rPr lang="ca-ES" b="1" dirty="0">
                <a:solidFill>
                  <a:schemeClr val="tx1"/>
                </a:solidFill>
              </a:rPr>
              <a:t>millor relació cost-efectivitat </a:t>
            </a:r>
            <a:r>
              <a:rPr lang="ca-ES" dirty="0">
                <a:solidFill>
                  <a:schemeClr val="tx1"/>
                </a:solidFill>
              </a:rPr>
              <a:t>de les que realitzem en el nostre medi. </a:t>
            </a:r>
            <a:r>
              <a:rPr lang="ca-ES" b="1" dirty="0">
                <a:solidFill>
                  <a:schemeClr val="tx1"/>
                </a:solidFill>
              </a:rPr>
              <a:t>Tant les polítiques sanitàries </a:t>
            </a:r>
            <a:r>
              <a:rPr lang="ca-ES" b="1" dirty="0" smtClean="0">
                <a:solidFill>
                  <a:schemeClr val="tx1"/>
                </a:solidFill>
              </a:rPr>
              <a:t>com </a:t>
            </a:r>
            <a:r>
              <a:rPr lang="ca-ES" b="1" dirty="0">
                <a:solidFill>
                  <a:schemeClr val="tx1"/>
                </a:solidFill>
              </a:rPr>
              <a:t>els professionals, </a:t>
            </a:r>
            <a:r>
              <a:rPr lang="ca-ES" dirty="0">
                <a:solidFill>
                  <a:schemeClr val="tx1"/>
                </a:solidFill>
              </a:rPr>
              <a:t>hem de </a:t>
            </a:r>
            <a:r>
              <a:rPr lang="ca-ES" b="1" dirty="0">
                <a:solidFill>
                  <a:schemeClr val="tx1"/>
                </a:solidFill>
              </a:rPr>
              <a:t>prioritzar</a:t>
            </a:r>
            <a:r>
              <a:rPr lang="ca-ES" dirty="0">
                <a:solidFill>
                  <a:schemeClr val="tx1"/>
                </a:solidFill>
              </a:rPr>
              <a:t>, en les consultes d’AP, les </a:t>
            </a:r>
            <a:r>
              <a:rPr lang="ca-ES" b="1" dirty="0">
                <a:solidFill>
                  <a:schemeClr val="tx1"/>
                </a:solidFill>
              </a:rPr>
              <a:t>intervencions amb major impacte en salut.</a:t>
            </a:r>
          </a:p>
          <a:p>
            <a:pPr marL="0" indent="0" defTabSz="914583">
              <a:buClr>
                <a:schemeClr val="accent1">
                  <a:lumMod val="75000"/>
                </a:schemeClr>
              </a:buClr>
              <a:buSzPct val="95000"/>
              <a:buFont typeface="+mj-lt"/>
              <a:buNone/>
              <a:defRPr/>
            </a:pPr>
            <a:endParaRPr lang="es-ES" dirty="0"/>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15</a:t>
            </a:fld>
            <a:endParaRPr lang="ca-ES" altLang="ca-ES"/>
          </a:p>
        </p:txBody>
      </p:sp>
    </p:spTree>
    <p:extLst>
      <p:ext uri="{BB962C8B-B14F-4D97-AF65-F5344CB8AC3E}">
        <p14:creationId xmlns:p14="http://schemas.microsoft.com/office/powerpoint/2010/main" val="1962640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16</a:t>
            </a:fld>
            <a:endParaRPr lang="ca-ES" altLang="ca-ES"/>
          </a:p>
        </p:txBody>
      </p:sp>
    </p:spTree>
    <p:extLst>
      <p:ext uri="{BB962C8B-B14F-4D97-AF65-F5344CB8AC3E}">
        <p14:creationId xmlns:p14="http://schemas.microsoft.com/office/powerpoint/2010/main" val="994614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dirty="0"/>
              <a:t>En aquesta diapositiva trobareu els</a:t>
            </a:r>
            <a:r>
              <a:rPr lang="ca-ES" baseline="0" dirty="0"/>
              <a:t> recursos del PAPSF disponibles actualment i els seus enllaços directes.</a:t>
            </a:r>
            <a:endParaRPr lang="ca-ES" dirty="0"/>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smtClean="0"/>
              <a:pPr/>
              <a:t>17</a:t>
            </a:fld>
            <a:endParaRPr lang="ca-ES" altLang="ca-ES"/>
          </a:p>
        </p:txBody>
      </p:sp>
    </p:spTree>
    <p:extLst>
      <p:ext uri="{BB962C8B-B14F-4D97-AF65-F5344CB8AC3E}">
        <p14:creationId xmlns:p14="http://schemas.microsoft.com/office/powerpoint/2010/main" val="3005150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18</a:t>
            </a:fld>
            <a:endParaRPr lang="ca-ES" altLang="ca-ES"/>
          </a:p>
        </p:txBody>
      </p:sp>
    </p:spTree>
    <p:extLst>
      <p:ext uri="{BB962C8B-B14F-4D97-AF65-F5344CB8AC3E}">
        <p14:creationId xmlns:p14="http://schemas.microsoft.com/office/powerpoint/2010/main" val="1367901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19</a:t>
            </a:fld>
            <a:endParaRPr lang="ca-ES" altLang="ca-ES"/>
          </a:p>
        </p:txBody>
      </p:sp>
    </p:spTree>
    <p:extLst>
      <p:ext uri="{BB962C8B-B14F-4D97-AF65-F5344CB8AC3E}">
        <p14:creationId xmlns:p14="http://schemas.microsoft.com/office/powerpoint/2010/main" val="1126216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lgn="just"/>
            <a:r>
              <a:rPr lang="ca-ES" dirty="0"/>
              <a:t>Presentació dels docents i dels discents, expectatives (opcional nivell d’experiència prèvia).  Presentació </a:t>
            </a:r>
            <a:r>
              <a:rPr lang="ca-ES" b="1" dirty="0"/>
              <a:t>Objectius</a:t>
            </a:r>
            <a:r>
              <a:rPr lang="ca-ES" dirty="0"/>
              <a:t> docents FORMACIÓ DE FORMADORS:  Formació de formadors (4 hores): Capacitar i dotar als referents de tabaquisme de la xarxa del PAPSF per tal que siguin capaços de portar a terme una activitat formativa per ensenyar a ajudar a deixar de fumar al seu EAP.</a:t>
            </a:r>
          </a:p>
          <a:p>
            <a:pPr marL="171484" indent="-171484" algn="just">
              <a:buFontTx/>
              <a:buChar char="-"/>
            </a:pPr>
            <a:endParaRPr lang="ca-ES" dirty="0"/>
          </a:p>
          <a:p>
            <a:pPr algn="just"/>
            <a:r>
              <a:rPr lang="ca-ES" dirty="0"/>
              <a:t>Presentació </a:t>
            </a:r>
            <a:r>
              <a:rPr lang="ca-ES" b="1" dirty="0"/>
              <a:t>Objectius</a:t>
            </a:r>
            <a:r>
              <a:rPr lang="ca-ES" dirty="0"/>
              <a:t> docents FORMACIÓ PERIFÈRICA  ALS EAP (2 hores): Capacitar i dotar de eines als professionals dels EAP per tal que pugin ajudar a deixar de fumar als els seus pacients. Als assistents </a:t>
            </a:r>
            <a:r>
              <a:rPr lang="ca-ES" b="1" dirty="0"/>
              <a:t>se’ls entregarà les noves guies (per a professionals i per a pacients) </a:t>
            </a:r>
            <a:r>
              <a:rPr lang="ca-ES" dirty="0"/>
              <a:t>per tal que es familiaritzin amb elles i els pugui servir en la seva</a:t>
            </a:r>
            <a:r>
              <a:rPr lang="ca-ES" b="1" dirty="0"/>
              <a:t> pràctica clínica </a:t>
            </a:r>
            <a:r>
              <a:rPr lang="ca-ES" dirty="0"/>
              <a:t>habitual com a referència per intervenir en tabaquisme.</a:t>
            </a:r>
          </a:p>
          <a:p>
            <a:pPr algn="just"/>
            <a:endParaRPr lang="ca-ES" dirty="0"/>
          </a:p>
          <a:p>
            <a:pPr algn="just" defTabSz="914583">
              <a:defRPr/>
            </a:pPr>
            <a:r>
              <a:rPr lang="ca-ES" dirty="0"/>
              <a:t>El curs està </a:t>
            </a:r>
            <a:r>
              <a:rPr lang="ca-ES" b="1" dirty="0"/>
              <a:t>estructurat en tres blocs:</a:t>
            </a:r>
          </a:p>
          <a:p>
            <a:pPr marL="228646" indent="-228646" algn="just">
              <a:buFont typeface="+mj-lt"/>
              <a:buAutoNum type="arabicPeriod"/>
            </a:pPr>
            <a:r>
              <a:rPr lang="ca-ES" dirty="0"/>
              <a:t>Per què intervenir? Epidemiologia. Morbimortalitat relacionada amb el consum del tabac, evidència de l’eficàcia i característiques i potencial de l’atenció primària. </a:t>
            </a:r>
          </a:p>
          <a:p>
            <a:pPr marL="228646" indent="-228646" algn="just">
              <a:buFont typeface="+mj-lt"/>
              <a:buAutoNum type="arabicPeriod"/>
            </a:pPr>
            <a:r>
              <a:rPr lang="ca-ES" dirty="0"/>
              <a:t>Recursos amb els que comptem des del PAPSF per ajudar a deixar de fumar </a:t>
            </a:r>
          </a:p>
          <a:p>
            <a:pPr marL="228646" indent="-228646" algn="just">
              <a:buAutoNum type="arabicPeriod" startAt="3"/>
            </a:pPr>
            <a:r>
              <a:rPr lang="ca-ES" dirty="0"/>
              <a:t>Què cal fer? Aplicar la intervenció per ajudar a deixar de fumar segons disposició: NO DECIDITS/</a:t>
            </a:r>
            <a:r>
              <a:rPr lang="ca-ES" dirty="0" err="1"/>
              <a:t>IDES</a:t>
            </a:r>
            <a:r>
              <a:rPr lang="ca-ES" dirty="0"/>
              <a:t>  o  DECIDITS/</a:t>
            </a:r>
            <a:r>
              <a:rPr lang="ca-ES" dirty="0" err="1"/>
              <a:t>IDES</a:t>
            </a:r>
            <a:r>
              <a:rPr lang="ca-ES" dirty="0"/>
              <a:t>  i els tractaments farmacològics de primera línia d’ajuda per deixar de fumar </a:t>
            </a:r>
          </a:p>
          <a:p>
            <a:endParaRPr lang="ca-ES" baseline="0" dirty="0"/>
          </a:p>
          <a:p>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2</a:t>
            </a:fld>
            <a:endParaRPr lang="ca-ES" altLang="ca-ES"/>
          </a:p>
        </p:txBody>
      </p:sp>
    </p:spTree>
    <p:extLst>
      <p:ext uri="{BB962C8B-B14F-4D97-AF65-F5344CB8AC3E}">
        <p14:creationId xmlns:p14="http://schemas.microsoft.com/office/powerpoint/2010/main" val="3721243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A la </a:t>
            </a:r>
            <a:r>
              <a:rPr lang="ca-ES" i="1"/>
              <a:t>Guia de pràctica clínica </a:t>
            </a:r>
            <a:r>
              <a:rPr lang="ca-ES"/>
              <a:t>del </a:t>
            </a:r>
            <a:r>
              <a:rPr lang="ca-ES" err="1"/>
              <a:t>Public</a:t>
            </a:r>
            <a:r>
              <a:rPr lang="ca-ES"/>
              <a:t> Health Service es  resumeix el tractament del tabaquisme amb l’acrònim de les 5A: </a:t>
            </a:r>
            <a:r>
              <a:rPr lang="ca-ES" i="1" err="1"/>
              <a:t>ask</a:t>
            </a:r>
            <a:r>
              <a:rPr lang="ca-ES" i="1"/>
              <a:t> </a:t>
            </a:r>
            <a:r>
              <a:rPr lang="ca-ES"/>
              <a:t>(preguntar pel  tabac) + </a:t>
            </a:r>
            <a:r>
              <a:rPr lang="ca-ES" i="1" err="1"/>
              <a:t>advise</a:t>
            </a:r>
            <a:r>
              <a:rPr lang="ca-ES" i="1"/>
              <a:t> </a:t>
            </a:r>
            <a:r>
              <a:rPr lang="ca-ES"/>
              <a:t>(aconsellar) + </a:t>
            </a:r>
            <a:r>
              <a:rPr lang="ca-ES" i="1" err="1"/>
              <a:t>assess</a:t>
            </a:r>
            <a:r>
              <a:rPr lang="ca-ES" i="1"/>
              <a:t> </a:t>
            </a:r>
            <a:r>
              <a:rPr lang="ca-ES"/>
              <a:t>(comprovar la disposició) + </a:t>
            </a:r>
            <a:r>
              <a:rPr lang="ca-ES" i="1" err="1"/>
              <a:t>assist</a:t>
            </a:r>
            <a:r>
              <a:rPr lang="ca-ES" i="1"/>
              <a:t> </a:t>
            </a:r>
            <a:r>
              <a:rPr lang="ca-ES"/>
              <a:t>(ajudar) + </a:t>
            </a:r>
            <a:r>
              <a:rPr lang="ca-ES" i="1" err="1"/>
              <a:t>arrange</a:t>
            </a:r>
            <a:r>
              <a:rPr lang="ca-ES" i="1"/>
              <a:t> </a:t>
            </a:r>
            <a:r>
              <a:rPr lang="ca-ES"/>
              <a:t>(acordar seguiment).  </a:t>
            </a:r>
          </a:p>
          <a:p>
            <a:r>
              <a:rPr lang="ca-ES"/>
              <a:t> </a:t>
            </a:r>
            <a:r>
              <a:rPr lang="ca-ES" i="1" err="1"/>
              <a:t>Ask</a:t>
            </a:r>
            <a:r>
              <a:rPr lang="ca-ES"/>
              <a:t>: preguntar pel  tabac i registrar-ho en un lloc visible de la </a:t>
            </a:r>
            <a:r>
              <a:rPr lang="ca-ES" err="1"/>
              <a:t>HCAP</a:t>
            </a:r>
            <a:r>
              <a:rPr lang="ca-ES"/>
              <a:t>, de fet com una patologia més.</a:t>
            </a:r>
          </a:p>
          <a:p>
            <a:pPr lvl="0"/>
            <a:r>
              <a:rPr lang="ca-ES" i="1" err="1"/>
              <a:t>Advise</a:t>
            </a:r>
            <a:r>
              <a:rPr lang="ca-ES"/>
              <a:t>: aconsellar deixar de fumar de forma clara (qualsevol quantitat de tabac ja és perjudicial); ferma (deixar de fumar és el millor negoci de vida) i personalitzada (el tabac l’està perjudicant perquè...).</a:t>
            </a:r>
          </a:p>
          <a:p>
            <a:r>
              <a:rPr lang="ca-ES"/>
              <a:t> </a:t>
            </a:r>
            <a:r>
              <a:rPr lang="ca-ES" i="1" err="1"/>
              <a:t>Assess</a:t>
            </a:r>
            <a:r>
              <a:rPr lang="ca-ES"/>
              <a:t>: comprovar la disposició de la persona per deixar el tabac.</a:t>
            </a:r>
          </a:p>
          <a:p>
            <a:r>
              <a:rPr lang="ca-ES"/>
              <a:t> </a:t>
            </a:r>
            <a:r>
              <a:rPr lang="ca-ES" i="1"/>
              <a:t>Assist</a:t>
            </a:r>
            <a:r>
              <a:rPr lang="ca-ES"/>
              <a:t>: ajudar a deixar de fumar a pacients motivats per fer-ho o bé motivar per afavorir intents posteriors.</a:t>
            </a:r>
          </a:p>
          <a:p>
            <a:r>
              <a:rPr lang="ca-ES"/>
              <a:t> </a:t>
            </a:r>
          </a:p>
          <a:p>
            <a:pPr lvl="0"/>
            <a:r>
              <a:rPr lang="ca-ES" i="1" err="1"/>
              <a:t>Arrange</a:t>
            </a:r>
            <a:r>
              <a:rPr lang="ca-ES"/>
              <a:t>: acordar  visites de seguiment.</a:t>
            </a: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20</a:t>
            </a:fld>
            <a:endParaRPr lang="ca-ES"/>
          </a:p>
        </p:txBody>
      </p:sp>
    </p:spTree>
    <p:extLst>
      <p:ext uri="{BB962C8B-B14F-4D97-AF65-F5344CB8AC3E}">
        <p14:creationId xmlns:p14="http://schemas.microsoft.com/office/powerpoint/2010/main" val="30154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defTabSz="914583" eaLnBrk="1" fontAlgn="auto" hangingPunct="1">
              <a:spcBef>
                <a:spcPts val="0"/>
              </a:spcBef>
              <a:spcAft>
                <a:spcPts val="0"/>
              </a:spcAft>
              <a:defRPr/>
            </a:pPr>
            <a:r>
              <a:rPr lang="ca-ES" dirty="0"/>
              <a:t>La definició de </a:t>
            </a:r>
            <a:r>
              <a:rPr lang="ca-ES" b="1" dirty="0"/>
              <a:t>«fumador diari» </a:t>
            </a:r>
            <a:r>
              <a:rPr lang="ca-ES" dirty="0"/>
              <a:t>varia entre les enquestes, però sovint es refereix a una persona que fuma qualsevol producte de tabac almenys un cop al dia durant un període determinat anterior a la data de l'enquesta (“es sol dir en l’últim mes”). </a:t>
            </a:r>
            <a:r>
              <a:rPr lang="ca-ES" noProof="0" dirty="0"/>
              <a:t>Un </a:t>
            </a:r>
            <a:r>
              <a:rPr lang="ca-ES" b="1" noProof="0" dirty="0"/>
              <a:t>«fumador ocasional» </a:t>
            </a:r>
            <a:r>
              <a:rPr lang="ca-ES" b="0" noProof="0" dirty="0"/>
              <a:t>é</a:t>
            </a:r>
            <a:r>
              <a:rPr lang="ca-ES" noProof="0" dirty="0"/>
              <a:t>s una persona que fuma </a:t>
            </a:r>
            <a:r>
              <a:rPr lang="ca-ES" dirty="0"/>
              <a:t>qualsevol producte de tabac </a:t>
            </a:r>
            <a:r>
              <a:rPr lang="ca-ES" noProof="0" dirty="0"/>
              <a:t>de manera no diària durant un període determinat anterior a la data de l’enquesta. </a:t>
            </a:r>
            <a:endParaRPr lang="ca-ES" dirty="0"/>
          </a:p>
          <a:p>
            <a:pPr algn="just" defTabSz="914583" eaLnBrk="1" fontAlgn="auto" hangingPunct="1">
              <a:spcBef>
                <a:spcPts val="0"/>
              </a:spcBef>
              <a:spcAft>
                <a:spcPts val="0"/>
              </a:spcAft>
              <a:defRPr/>
            </a:pPr>
            <a:endParaRPr lang="ca-ES" dirty="0"/>
          </a:p>
          <a:p>
            <a:pPr algn="just" defTabSz="914583" eaLnBrk="1" fontAlgn="auto" hangingPunct="1">
              <a:spcBef>
                <a:spcPts val="0"/>
              </a:spcBef>
              <a:spcAft>
                <a:spcPts val="0"/>
              </a:spcAft>
              <a:defRPr/>
            </a:pPr>
            <a:r>
              <a:rPr lang="ca-ES" dirty="0"/>
              <a:t>Recordar que en cas de tenir </a:t>
            </a:r>
            <a:r>
              <a:rPr lang="ca-ES" dirty="0" err="1"/>
              <a:t>l’ecap</a:t>
            </a:r>
            <a:r>
              <a:rPr lang="ca-ES" dirty="0"/>
              <a:t>, el registre s’ha de fer dins de la Intel·ligència Activa i penjar el diagnòstic (fumador diari o ocasional). Cal valorar dins l’equip quin diagnòstic incorporar. </a:t>
            </a:r>
            <a:r>
              <a:rPr lang="ca-ES" i="1" dirty="0"/>
              <a:t>Si cliquen sobre el pla de cures, fumes sí/no, el botó dret del ratolí, se’ns obre un espai per comentari i la variable quedat en un altre color. </a:t>
            </a:r>
          </a:p>
          <a:p>
            <a:pPr algn="just" defTabSz="914583" eaLnBrk="1" fontAlgn="auto" hangingPunct="1">
              <a:spcBef>
                <a:spcPts val="0"/>
              </a:spcBef>
              <a:spcAft>
                <a:spcPts val="0"/>
              </a:spcAft>
              <a:defRPr/>
            </a:pPr>
            <a:endParaRPr lang="ca-ES" dirty="0"/>
          </a:p>
          <a:p>
            <a:pPr algn="just" defTabSz="914583">
              <a:defRPr/>
            </a:pPr>
            <a:r>
              <a:rPr lang="ca-ES" dirty="0"/>
              <a:t>En el cas </a:t>
            </a:r>
            <a:r>
              <a:rPr lang="ca-ES" dirty="0" err="1"/>
              <a:t>d’exfumador</a:t>
            </a:r>
            <a:r>
              <a:rPr lang="ca-ES" dirty="0"/>
              <a:t> (a l’any que no fuma), s’haurà de posar</a:t>
            </a:r>
            <a:r>
              <a:rPr lang="ca-ES" b="1" dirty="0"/>
              <a:t> inactiu </a:t>
            </a:r>
            <a:r>
              <a:rPr lang="ca-ES" dirty="0"/>
              <a:t>el diagnòstic de fumador, en ser una addicció i per tant, es considera malaltia crònica amb possibilitat de recaigudes. Quan una persona porta</a:t>
            </a:r>
            <a:r>
              <a:rPr lang="ca-ES" baseline="0" dirty="0"/>
              <a:t> molts anys sense fumar (diagnòstic de fumador inactiu) i creiem que en el seu cas no és rellevant tenir-lo sempre a la pantalla principal, us recordem que en </a:t>
            </a:r>
            <a:r>
              <a:rPr lang="ca-ES" baseline="0" dirty="0" err="1"/>
              <a:t>e.cap</a:t>
            </a:r>
            <a:r>
              <a:rPr lang="ca-ES" baseline="0" dirty="0"/>
              <a:t> es pot “desmarcar la rellevància” del seu historial clínic. No obstant, hem de recordar que els efectes de fumar són a llarg termini i per tant, és important que mantinguem sempre la condició de fumador (inactiu) en el seu historial mèdic.</a:t>
            </a:r>
            <a:endParaRPr lang="ca-ES" dirty="0">
              <a:solidFill>
                <a:srgbClr val="FF0000"/>
              </a:solidFill>
            </a:endParaRP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21</a:t>
            </a:fld>
            <a:endParaRPr lang="ca-ES"/>
          </a:p>
        </p:txBody>
      </p:sp>
    </p:spTree>
    <p:extLst>
      <p:ext uri="{BB962C8B-B14F-4D97-AF65-F5344CB8AC3E}">
        <p14:creationId xmlns:p14="http://schemas.microsoft.com/office/powerpoint/2010/main" val="3177558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14583">
              <a:defRPr/>
            </a:pPr>
            <a:r>
              <a:rPr lang="ca-ES"/>
              <a:t>Als </a:t>
            </a:r>
            <a:r>
              <a:rPr lang="ca-ES" b="1"/>
              <a:t>12 mesos d’abstinència </a:t>
            </a:r>
            <a:r>
              <a:rPr lang="ca-ES"/>
              <a:t>tabàquica hem </a:t>
            </a:r>
            <a:r>
              <a:rPr lang="ca-ES" b="1"/>
              <a:t>d'inactivar el diagnòstic de fumador </a:t>
            </a:r>
            <a:r>
              <a:rPr lang="ca-ES"/>
              <a:t>(o qualsevol de les seves variants) tal com fem en altres malalties o addiccions amb possibilitat de recidives o recaigudes. Donat que la condició </a:t>
            </a:r>
            <a:r>
              <a:rPr lang="ca-ES" err="1"/>
              <a:t>d'exfumador</a:t>
            </a:r>
            <a:r>
              <a:rPr lang="ca-ES"/>
              <a:t> implica 12 mesos sense fumar, mentre no hagi passat un any sense fumar el CORRECTE és MANTENIR ACTIU EL DIAGNÒSTIC DE FUMADOR registrant a Intel·ligència Activa la temptativa que està fent per deixar de fumar. </a:t>
            </a:r>
          </a:p>
          <a:p>
            <a:pPr defTabSz="914583">
              <a:defRPr/>
            </a:pPr>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22</a:t>
            </a:fld>
            <a:endParaRPr lang="ca-ES" altLang="ca-ES"/>
          </a:p>
        </p:txBody>
      </p:sp>
    </p:spTree>
    <p:extLst>
      <p:ext uri="{BB962C8B-B14F-4D97-AF65-F5344CB8AC3E}">
        <p14:creationId xmlns:p14="http://schemas.microsoft.com/office/powerpoint/2010/main" val="413191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Deixar de fumar és un procés. La persona que fuma, normalment no decideix d’un dia per l’altre deixar-ho. Des de que comença a fumar fins el dia que ho deixa definitivament fa una evolució i passa per diferents etapes: des de la plena acceptació del fumar fins les primeres manifestacions de dissonància. La informació que rep, les petites o grans molèsties que sent, el nivell de coherència que viu entre el que creu que és correcte i el que fa, tot això treballa a favor de que en algun moment prengui la decisió de deixar de fumar. </a:t>
            </a:r>
          </a:p>
          <a:p>
            <a:r>
              <a:rPr lang="ca-ES"/>
              <a:t>A les consultes intentem oferir la millor atenció possible i és per això que, si la persona que atenem és fumadora, sempre hauríem de relacionar el motiu de consulta amb el tabaquisme recordant les avantatges que suposaria per millorar la salut deixar el tabac. </a:t>
            </a:r>
          </a:p>
          <a:p>
            <a:r>
              <a:rPr lang="ca-ES"/>
              <a:t>Aquesta pot semblar una intervenció molt senzilla però és molt potent ja que va augmentant els motius que mentalment té el fumador per deixar de fumar. Malauradament en moltes visites es perd aquesta oportunitat</a:t>
            </a:r>
          </a:p>
          <a:p>
            <a:r>
              <a:rPr lang="ca-ES"/>
              <a:t> </a:t>
            </a:r>
          </a:p>
          <a:p>
            <a:r>
              <a:rPr lang="ca-ES"/>
              <a:t>Qualsevol problema de salut millorarà o tindrà millor pronòstic si la persona malalta s’oxigena i deixa de rebre les 4000 substàncies nocives que té el tabac.</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23</a:t>
            </a:fld>
            <a:endParaRPr lang="ca-ES"/>
          </a:p>
        </p:txBody>
      </p:sp>
    </p:spTree>
    <p:extLst>
      <p:ext uri="{BB962C8B-B14F-4D97-AF65-F5344CB8AC3E}">
        <p14:creationId xmlns:p14="http://schemas.microsoft.com/office/powerpoint/2010/main" val="2859998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14583" eaLnBrk="1" fontAlgn="auto" hangingPunct="1">
              <a:spcBef>
                <a:spcPts val="0"/>
              </a:spcBef>
              <a:spcAft>
                <a:spcPts val="0"/>
              </a:spcAft>
              <a:defRPr/>
            </a:pPr>
            <a:r>
              <a:rPr lang="ca-ES"/>
              <a:t>Estem fent tractament del tabaquisme des de que preguntem per primera vegada al nostre pacient si fuma. Això implica que tot i que sabem que alguns pacients deixaran de fumar només pel nostre consell (un famós estudi parlava del voltant del 6%) en la majoria dels casos passaran mesos i potser anys abans no ho deixin. Per això quan intervenim en tabac diferenciem entre les persones decidides a deixar-ho en el proper mes i totes les altres, que anomenem no decidides. La intervenció és molt diferent.</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24</a:t>
            </a:fld>
            <a:endParaRPr lang="ca-ES"/>
          </a:p>
        </p:txBody>
      </p:sp>
    </p:spTree>
    <p:extLst>
      <p:ext uri="{BB962C8B-B14F-4D97-AF65-F5344CB8AC3E}">
        <p14:creationId xmlns:p14="http://schemas.microsoft.com/office/powerpoint/2010/main" val="965824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Totes aquelles persones que no estan decidides a deixar de fumar necessiten un estil d’entrevista clínica que els ajudi o faciliti reflexionar sobre el seu consum de tabac. Aquesta manera de fer a consulta s’anomena entrevista </a:t>
            </a:r>
            <a:r>
              <a:rPr lang="ca-ES" err="1"/>
              <a:t>motivacional</a:t>
            </a:r>
            <a:r>
              <a:rPr lang="ca-ES"/>
              <a:t> i requereix, com en qualsevol situació clínica, escoltar i respectar l’opinió del pacient per facilitar que ell mateix es convenci de que li cal deixar de fumar. Cal donar la responsabilitat del procés al pacient i ser molt tolerant i flexible amb la incertesa de la persona fumadora. </a:t>
            </a:r>
          </a:p>
          <a:p>
            <a:r>
              <a:rPr lang="ca-ES"/>
              <a:t>Que el pacient deixi de fumar no sol passar a la primera visita i qui treballa ajudant a fer canvis de conducta sap que l’entrevista </a:t>
            </a:r>
            <a:r>
              <a:rPr lang="ca-ES" err="1"/>
              <a:t>motivacional</a:t>
            </a:r>
            <a:r>
              <a:rPr lang="ca-ES"/>
              <a:t> és molt efectiva però que cal tenir molta paciència. Visita darrera visita el pacient amb l’ajuda del professional va reflexionant al voltant del tabaquisme, va valorant pros i contres del fumar i mica en mica es va inclinant cada cop més a deixar-ho. I sempre és el pacient qui ho decideix</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25</a:t>
            </a:fld>
            <a:endParaRPr lang="ca-ES"/>
          </a:p>
        </p:txBody>
      </p:sp>
    </p:spTree>
    <p:extLst>
      <p:ext uri="{BB962C8B-B14F-4D97-AF65-F5344CB8AC3E}">
        <p14:creationId xmlns:p14="http://schemas.microsoft.com/office/powerpoint/2010/main" val="3325005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Els anomenats pares de l’entrevista motivacional,  William R. Miller i Stephen </a:t>
            </a:r>
            <a:r>
              <a:rPr lang="ca-ES" err="1"/>
              <a:t>Rollnick</a:t>
            </a:r>
            <a:r>
              <a:rPr lang="ca-ES"/>
              <a:t>, potser no estarien molt d’acord amb la simplificació que hem fet del seu model d’entrevista. En tot cas recomanem moltíssim llegir i gaudir dels dos llibres  que tenen traduïts la castellà. </a:t>
            </a:r>
          </a:p>
          <a:p>
            <a:endParaRPr lang="ca-ES"/>
          </a:p>
          <a:p>
            <a:r>
              <a:rPr lang="ca-ES"/>
              <a:t>Però en tot cas i per facilitar incorporar l’estil d’entrevista a les nostres consultes proposem l’esquema que hi ha a la guia: demanar permís per parlar del tabac tot generant un clima d’interès i respecte, fer preguntes obertes (què en penses del tabac?) o treballar sobre la importància de deixar de fumar i/o la confiança d’aconseguir-ho, resumir el que hagi dit la persona que fuma i tancar la visita oferint-se per seguir parlant del tema.</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26</a:t>
            </a:fld>
            <a:endParaRPr lang="ca-ES"/>
          </a:p>
        </p:txBody>
      </p:sp>
    </p:spTree>
    <p:extLst>
      <p:ext uri="{BB962C8B-B14F-4D97-AF65-F5344CB8AC3E}">
        <p14:creationId xmlns:p14="http://schemas.microsoft.com/office/powerpoint/2010/main" val="440806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L’entrevista motivacional bàsicament el que vol és fer parlar a la persona fumadora per tal que ella mateixa vagi dient en veu alta el que pensa del tabac, el que treu de fumar però també els costos personals i econòmics que té, les dificultats que té per deixar-ho, les emocions i sentiments que experimenta, ... I per fer parlar al pacient només cal plantejar una pregunta ben oberta (de les que no es poden contestar amb un sí o un no) i callar per disposar-se a escoltar. Una pregunta clàssica és: què en pensa del tabac? o, m’agradaria saber, per què fuma?</a:t>
            </a:r>
          </a:p>
          <a:p>
            <a:r>
              <a:rPr lang="ca-ES"/>
              <a:t>Algunes vegades no trobem aquella pregunta oberta adequada i llavors també podem fer servir una escala i demanar a la persona que fumi que puntuï entre el 0 i el 10 la importància que té per a ell/ella deixar de fumar o la confiança d’aconseguir-ho. Un cop feta aquesta primera valoració se li demana per què ha puntuat d’una manera i no d’un altre i així s’obre la possibilitat que la persona s’esplaï sobre el tema.</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27</a:t>
            </a:fld>
            <a:endParaRPr lang="ca-ES"/>
          </a:p>
        </p:txBody>
      </p:sp>
    </p:spTree>
    <p:extLst>
      <p:ext uri="{BB962C8B-B14F-4D97-AF65-F5344CB8AC3E}">
        <p14:creationId xmlns:p14="http://schemas.microsoft.com/office/powerpoint/2010/main" val="3812005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L’entrevista no acaba fins que el professional no retorna de manera molt sintètica tot allò que la persona que fuma ha dit. El professional ha d’estar molt alerta a recollir totes les idees claus i totes aquelles pistes que la persona deixa anar durant el discurs i després ha de fer un esforç per retornar la informació de manera sintètica i endreçada. I confirmar que el resum és fidel al que ha volgut dir la persona que fuma. </a:t>
            </a:r>
          </a:p>
          <a:p>
            <a:r>
              <a:rPr lang="ca-ES"/>
              <a:t>Fer un bon resum és difícil. Però és el que s’emportarà la persona de la consulta i sobre lo que rumiarà un cop marxi del centre de salut. </a:t>
            </a:r>
          </a:p>
          <a:p>
            <a:endParaRPr lang="ca-ES"/>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28</a:t>
            </a:fld>
            <a:endParaRPr lang="ca-ES"/>
          </a:p>
        </p:txBody>
      </p:sp>
    </p:spTree>
    <p:extLst>
      <p:ext uri="{BB962C8B-B14F-4D97-AF65-F5344CB8AC3E}">
        <p14:creationId xmlns:p14="http://schemas.microsoft.com/office/powerpoint/2010/main" val="1269490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Les persones que estan decidides a deixar de fumar en el proper mes cal ajudar-les amb tractament conductual i, en molts casos, també tractament farmacològic. </a:t>
            </a:r>
          </a:p>
          <a:p>
            <a:r>
              <a:rPr lang="ca-ES"/>
              <a:t>Anys d’experiència ajudant a fumadors a deixar el tabac recomana fer: </a:t>
            </a:r>
          </a:p>
          <a:p>
            <a:pPr lvl="0"/>
            <a:r>
              <a:rPr lang="ca-ES"/>
              <a:t>una, o millor dues, visites abans del dia que es deixa de fumar </a:t>
            </a:r>
          </a:p>
          <a:p>
            <a:pPr lvl="0"/>
            <a:r>
              <a:rPr lang="ca-ES"/>
              <a:t>visites de seguiment durant la primera setmana sense tabac (setmana generalment de molta eufòria o satisfacció), durant la segona (quan s’intensifiquen els sentiments de tristesa per la pèrdua), al cap d’un mes per treballar les fantasies de control i als dos o tres mesos.</a:t>
            </a:r>
          </a:p>
          <a:p>
            <a:r>
              <a:rPr lang="ca-ES"/>
              <a:t> </a:t>
            </a:r>
          </a:p>
          <a:p>
            <a:r>
              <a:rPr lang="ca-ES"/>
              <a:t>No cal dir que les noves tecnologies faciliten molt que el seguiment no sigui presencial.</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29</a:t>
            </a:fld>
            <a:endParaRPr lang="ca-ES"/>
          </a:p>
        </p:txBody>
      </p:sp>
    </p:spTree>
    <p:extLst>
      <p:ext uri="{BB962C8B-B14F-4D97-AF65-F5344CB8AC3E}">
        <p14:creationId xmlns:p14="http://schemas.microsoft.com/office/powerpoint/2010/main" val="1402504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defTabSz="914583">
              <a:defRPr/>
            </a:pPr>
            <a:r>
              <a:rPr lang="ca-ES" dirty="0"/>
              <a:t>El consum de tabac és la </a:t>
            </a:r>
            <a:r>
              <a:rPr lang="ca-ES" b="1" dirty="0"/>
              <a:t>principal causa de pèrdua de salut i de mortalitat </a:t>
            </a:r>
            <a:r>
              <a:rPr lang="ca-ES" dirty="0"/>
              <a:t>prematura i evitable al</a:t>
            </a:r>
            <a:r>
              <a:rPr lang="ca-ES" baseline="0" dirty="0"/>
              <a:t> món</a:t>
            </a:r>
            <a:r>
              <a:rPr lang="ca-ES" dirty="0"/>
              <a:t>. </a:t>
            </a:r>
          </a:p>
          <a:p>
            <a:pPr algn="just" defTabSz="914583">
              <a:defRPr/>
            </a:pPr>
            <a:endParaRPr lang="ca-ES" dirty="0"/>
          </a:p>
          <a:p>
            <a:pPr algn="just">
              <a:defRPr/>
            </a:pPr>
            <a:r>
              <a:rPr lang="ca-ES" dirty="0"/>
              <a:t>Segons </a:t>
            </a:r>
            <a:r>
              <a:rPr lang="ca-ES" dirty="0" err="1"/>
              <a:t>l’Organizació</a:t>
            </a:r>
            <a:r>
              <a:rPr lang="ca-ES" dirty="0"/>
              <a:t> Mundial de la Salut, el tabac és </a:t>
            </a:r>
            <a:r>
              <a:rPr lang="ca-ES" b="1" dirty="0"/>
              <a:t>“l’únic producte de consum legal que mata quan s’utilitza exactament de acord a les indicacions del fabricant”.</a:t>
            </a:r>
            <a:r>
              <a:rPr lang="ca-ES" dirty="0"/>
              <a:t> El consum de tabac és un factor de risc i el fet de no fumar o haver passat a ser ex-fumador, és un </a:t>
            </a:r>
            <a:r>
              <a:rPr lang="ca-ES" b="1" dirty="0"/>
              <a:t>factor protector important que ha de ser identificat</a:t>
            </a:r>
            <a:r>
              <a:rPr lang="ca-ES" dirty="0"/>
              <a:t>, els beneficis de la cessació tabàquica són inqüestionables, tant en els que no tenen altres factors de risc com en les persones que ja tenen altres factors de risc (hipertensió, diabetis, hipercolesterolèmia, etc.). </a:t>
            </a:r>
          </a:p>
          <a:p>
            <a:pPr algn="just">
              <a:defRPr/>
            </a:pPr>
            <a:endParaRPr lang="ca-ES" dirty="0"/>
          </a:p>
          <a:p>
            <a:pPr marL="0" marR="0" indent="0" algn="l" defTabSz="914400" rtl="0" eaLnBrk="0" fontAlgn="base" latinLnBrk="0" hangingPunct="0">
              <a:lnSpc>
                <a:spcPct val="100000"/>
              </a:lnSpc>
              <a:spcBef>
                <a:spcPct val="30000"/>
              </a:spcBef>
              <a:spcAft>
                <a:spcPct val="0"/>
              </a:spcAft>
              <a:buClrTx/>
              <a:buSzTx/>
              <a:buFontTx/>
              <a:buNone/>
              <a:tabLst/>
              <a:defRPr/>
            </a:pPr>
            <a:r>
              <a:rPr lang="ca-ES" noProof="0" dirty="0"/>
              <a:t>El consum de tabac s’explica per la seva accessibilitat, el seu caràcter additiu, el fet de ser considerat com un fenomen social i pels</a:t>
            </a:r>
            <a:r>
              <a:rPr lang="ca-ES" baseline="0" noProof="0" dirty="0"/>
              <a:t> diversos interessos econòmics que el fomenten.</a:t>
            </a:r>
          </a:p>
          <a:p>
            <a:endParaRPr lang="ca-ES" dirty="0"/>
          </a:p>
          <a:p>
            <a:pPr algn="just" defTabSz="914583">
              <a:defRPr/>
            </a:pPr>
            <a:endParaRPr lang="ca-ES" b="0" i="0" noProof="0" dirty="0">
              <a:latin typeface="+mn-lt"/>
            </a:endParaRPr>
          </a:p>
          <a:p>
            <a:pPr defTabSz="914583">
              <a:defRPr/>
            </a:pPr>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3</a:t>
            </a:fld>
            <a:endParaRPr lang="ca-ES" altLang="ca-ES"/>
          </a:p>
        </p:txBody>
      </p:sp>
    </p:spTree>
    <p:extLst>
      <p:ext uri="{BB962C8B-B14F-4D97-AF65-F5344CB8AC3E}">
        <p14:creationId xmlns:p14="http://schemas.microsoft.com/office/powerpoint/2010/main" val="1349606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30</a:t>
            </a:fld>
            <a:endParaRPr lang="ca-ES" altLang="ca-ES"/>
          </a:p>
        </p:txBody>
      </p:sp>
    </p:spTree>
    <p:extLst>
      <p:ext uri="{BB962C8B-B14F-4D97-AF65-F5344CB8AC3E}">
        <p14:creationId xmlns:p14="http://schemas.microsoft.com/office/powerpoint/2010/main" val="1816635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noProof="0"/>
              <a:t>Les activitats proposades en el protocol de visites són un guia</a:t>
            </a:r>
            <a:r>
              <a:rPr lang="ca-ES" baseline="0" noProof="0"/>
              <a:t> que el professional hauria d’adaptar segons temps, experiència, necessitats tant del pacient com del professional.</a:t>
            </a:r>
            <a:endParaRPr lang="ca-ES" noProof="0"/>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31</a:t>
            </a:fld>
            <a:endParaRPr lang="ca-ES" altLang="ca-ES"/>
          </a:p>
        </p:txBody>
      </p:sp>
    </p:spTree>
    <p:extLst>
      <p:ext uri="{BB962C8B-B14F-4D97-AF65-F5344CB8AC3E}">
        <p14:creationId xmlns:p14="http://schemas.microsoft.com/office/powerpoint/2010/main" val="1118038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32</a:t>
            </a:fld>
            <a:endParaRPr lang="ca-ES" altLang="ca-ES"/>
          </a:p>
        </p:txBody>
      </p:sp>
    </p:spTree>
    <p:extLst>
      <p:ext uri="{BB962C8B-B14F-4D97-AF65-F5344CB8AC3E}">
        <p14:creationId xmlns:p14="http://schemas.microsoft.com/office/powerpoint/2010/main" val="10228423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33</a:t>
            </a:fld>
            <a:endParaRPr lang="ca-ES" altLang="ca-ES"/>
          </a:p>
        </p:txBody>
      </p:sp>
    </p:spTree>
    <p:extLst>
      <p:ext uri="{BB962C8B-B14F-4D97-AF65-F5344CB8AC3E}">
        <p14:creationId xmlns:p14="http://schemas.microsoft.com/office/powerpoint/2010/main" val="25036243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34</a:t>
            </a:fld>
            <a:endParaRPr lang="ca-ES" altLang="ca-ES"/>
          </a:p>
        </p:txBody>
      </p:sp>
    </p:spTree>
    <p:extLst>
      <p:ext uri="{BB962C8B-B14F-4D97-AF65-F5344CB8AC3E}">
        <p14:creationId xmlns:p14="http://schemas.microsoft.com/office/powerpoint/2010/main" val="30481453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35</a:t>
            </a:fld>
            <a:endParaRPr lang="ca-ES" altLang="ca-ES"/>
          </a:p>
        </p:txBody>
      </p:sp>
    </p:spTree>
    <p:extLst>
      <p:ext uri="{BB962C8B-B14F-4D97-AF65-F5344CB8AC3E}">
        <p14:creationId xmlns:p14="http://schemas.microsoft.com/office/powerpoint/2010/main" val="26859188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36</a:t>
            </a:fld>
            <a:endParaRPr lang="ca-ES" altLang="ca-ES"/>
          </a:p>
        </p:txBody>
      </p:sp>
    </p:spTree>
    <p:extLst>
      <p:ext uri="{BB962C8B-B14F-4D97-AF65-F5344CB8AC3E}">
        <p14:creationId xmlns:p14="http://schemas.microsoft.com/office/powerpoint/2010/main" val="39320427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37</a:t>
            </a:fld>
            <a:endParaRPr lang="ca-ES" altLang="ca-ES"/>
          </a:p>
        </p:txBody>
      </p:sp>
    </p:spTree>
    <p:extLst>
      <p:ext uri="{BB962C8B-B14F-4D97-AF65-F5344CB8AC3E}">
        <p14:creationId xmlns:p14="http://schemas.microsoft.com/office/powerpoint/2010/main" val="6613899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38</a:t>
            </a:fld>
            <a:endParaRPr lang="ca-ES" altLang="ca-ES"/>
          </a:p>
        </p:txBody>
      </p:sp>
    </p:spTree>
    <p:extLst>
      <p:ext uri="{BB962C8B-B14F-4D97-AF65-F5344CB8AC3E}">
        <p14:creationId xmlns:p14="http://schemas.microsoft.com/office/powerpoint/2010/main" val="9873177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39</a:t>
            </a:fld>
            <a:endParaRPr lang="ca-ES" altLang="ca-ES"/>
          </a:p>
        </p:txBody>
      </p:sp>
    </p:spTree>
    <p:extLst>
      <p:ext uri="{BB962C8B-B14F-4D97-AF65-F5344CB8AC3E}">
        <p14:creationId xmlns:p14="http://schemas.microsoft.com/office/powerpoint/2010/main" val="3319130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defTabSz="914583">
              <a:defRPr/>
            </a:pPr>
            <a:r>
              <a:rPr lang="ca-ES" dirty="0"/>
              <a:t>Fa més de 50 anys que es va demostrar que el consum de tabac provocava malalties importants. L’informe sobre el </a:t>
            </a:r>
            <a:r>
              <a:rPr lang="ca-ES" b="1" dirty="0"/>
              <a:t>Tabac i salut </a:t>
            </a:r>
            <a:r>
              <a:rPr lang="ca-ES" dirty="0"/>
              <a:t>emès al 1964 recopilava l’evidència al respecte. Fa tres anys, es va publicar l'informe número 32 del USDHHS </a:t>
            </a:r>
            <a:r>
              <a:rPr lang="es-ES" dirty="0" err="1">
                <a:hlinkClick r:id="rId3"/>
              </a:rPr>
              <a:t>The</a:t>
            </a:r>
            <a:r>
              <a:rPr lang="es-ES" dirty="0">
                <a:hlinkClick r:id="rId3"/>
              </a:rPr>
              <a:t> </a:t>
            </a:r>
            <a:r>
              <a:rPr lang="es-ES" dirty="0" err="1">
                <a:hlinkClick r:id="rId3"/>
              </a:rPr>
              <a:t>Health</a:t>
            </a:r>
            <a:r>
              <a:rPr lang="es-ES" dirty="0">
                <a:hlinkClick r:id="rId3"/>
              </a:rPr>
              <a:t> </a:t>
            </a:r>
            <a:r>
              <a:rPr lang="es-ES" dirty="0" err="1">
                <a:hlinkClick r:id="rId3"/>
              </a:rPr>
              <a:t>Consequences</a:t>
            </a:r>
            <a:r>
              <a:rPr lang="es-ES" dirty="0">
                <a:hlinkClick r:id="rId3"/>
              </a:rPr>
              <a:t> </a:t>
            </a:r>
            <a:r>
              <a:rPr lang="es-ES" dirty="0" err="1">
                <a:hlinkClick r:id="rId3"/>
              </a:rPr>
              <a:t>of</a:t>
            </a:r>
            <a:r>
              <a:rPr lang="es-ES" dirty="0">
                <a:hlinkClick r:id="rId3"/>
              </a:rPr>
              <a:t> Smoking—50 </a:t>
            </a:r>
            <a:r>
              <a:rPr lang="es-ES" dirty="0" err="1">
                <a:hlinkClick r:id="rId3"/>
              </a:rPr>
              <a:t>Years</a:t>
            </a:r>
            <a:r>
              <a:rPr lang="es-ES" dirty="0">
                <a:hlinkClick r:id="rId3"/>
              </a:rPr>
              <a:t> </a:t>
            </a:r>
            <a:r>
              <a:rPr lang="es-ES" dirty="0" err="1">
                <a:hlinkClick r:id="rId3"/>
              </a:rPr>
              <a:t>of</a:t>
            </a:r>
            <a:r>
              <a:rPr lang="es-ES" dirty="0">
                <a:hlinkClick r:id="rId3"/>
              </a:rPr>
              <a:t> </a:t>
            </a:r>
            <a:r>
              <a:rPr lang="es-ES" dirty="0" err="1">
                <a:hlinkClick r:id="rId3"/>
              </a:rPr>
              <a:t>Progress</a:t>
            </a:r>
            <a:r>
              <a:rPr lang="es-ES" dirty="0">
                <a:hlinkClick r:id="rId3"/>
              </a:rPr>
              <a:t>: A </a:t>
            </a:r>
            <a:r>
              <a:rPr lang="es-ES" dirty="0" err="1">
                <a:hlinkClick r:id="rId3"/>
              </a:rPr>
              <a:t>Report</a:t>
            </a:r>
            <a:r>
              <a:rPr lang="es-ES" dirty="0">
                <a:hlinkClick r:id="rId3"/>
              </a:rPr>
              <a:t> </a:t>
            </a:r>
            <a:r>
              <a:rPr lang="es-ES" dirty="0" err="1">
                <a:hlinkClick r:id="rId3"/>
              </a:rPr>
              <a:t>of</a:t>
            </a:r>
            <a:r>
              <a:rPr lang="es-ES" dirty="0">
                <a:hlinkClick r:id="rId3"/>
              </a:rPr>
              <a:t> </a:t>
            </a:r>
            <a:r>
              <a:rPr lang="es-ES" dirty="0" err="1">
                <a:hlinkClick r:id="rId3"/>
              </a:rPr>
              <a:t>the</a:t>
            </a:r>
            <a:r>
              <a:rPr lang="es-ES" dirty="0">
                <a:hlinkClick r:id="rId3"/>
              </a:rPr>
              <a:t> </a:t>
            </a:r>
            <a:r>
              <a:rPr lang="es-ES" dirty="0" err="1">
                <a:hlinkClick r:id="rId3"/>
              </a:rPr>
              <a:t>Surgeon</a:t>
            </a:r>
            <a:r>
              <a:rPr lang="es-ES" dirty="0">
                <a:hlinkClick r:id="rId3"/>
              </a:rPr>
              <a:t> General, 2014</a:t>
            </a:r>
            <a:r>
              <a:rPr lang="es-ES" dirty="0"/>
              <a:t> (</a:t>
            </a:r>
            <a:r>
              <a:rPr lang="ca-ES" u="sng" dirty="0">
                <a:hlinkClick r:id="rId4"/>
              </a:rPr>
              <a:t>Las </a:t>
            </a:r>
            <a:r>
              <a:rPr lang="ca-ES" u="sng" dirty="0" err="1">
                <a:hlinkClick r:id="rId4"/>
              </a:rPr>
              <a:t>consecuencias</a:t>
            </a:r>
            <a:r>
              <a:rPr lang="ca-ES" u="sng" dirty="0">
                <a:hlinkClick r:id="rId4"/>
              </a:rPr>
              <a:t> para la </a:t>
            </a:r>
            <a:r>
              <a:rPr lang="ca-ES" u="sng" dirty="0" err="1">
                <a:hlinkClick r:id="rId4"/>
              </a:rPr>
              <a:t>salud</a:t>
            </a:r>
            <a:r>
              <a:rPr lang="ca-ES" u="sng" dirty="0">
                <a:hlinkClick r:id="rId4"/>
              </a:rPr>
              <a:t> del </a:t>
            </a:r>
            <a:r>
              <a:rPr lang="ca-ES" u="sng" dirty="0" err="1">
                <a:hlinkClick r:id="rId4"/>
              </a:rPr>
              <a:t>tabaco</a:t>
            </a:r>
            <a:r>
              <a:rPr lang="ca-ES" u="sng" dirty="0">
                <a:hlinkClick r:id="rId4"/>
              </a:rPr>
              <a:t>. 50 </a:t>
            </a:r>
            <a:r>
              <a:rPr lang="ca-ES" u="sng" dirty="0" err="1">
                <a:hlinkClick r:id="rId4"/>
              </a:rPr>
              <a:t>años</a:t>
            </a:r>
            <a:r>
              <a:rPr lang="ca-ES" u="sng" dirty="0">
                <a:hlinkClick r:id="rId4"/>
              </a:rPr>
              <a:t> del Informe del </a:t>
            </a:r>
            <a:r>
              <a:rPr lang="ca-ES" u="sng" dirty="0" err="1">
                <a:hlinkClick r:id="rId4"/>
              </a:rPr>
              <a:t>Cirujano</a:t>
            </a:r>
            <a:r>
              <a:rPr lang="ca-ES" u="sng" dirty="0">
                <a:hlinkClick r:id="rId4"/>
              </a:rPr>
              <a:t> General</a:t>
            </a:r>
            <a:r>
              <a:rPr lang="ca-ES" u="sng" dirty="0"/>
              <a:t>)</a:t>
            </a:r>
            <a:r>
              <a:rPr lang="ca-ES" dirty="0"/>
              <a:t>.</a:t>
            </a:r>
            <a:r>
              <a:rPr lang="es-ES" dirty="0"/>
              <a:t> </a:t>
            </a:r>
            <a:r>
              <a:rPr lang="ca-ES" dirty="0"/>
              <a:t>A data d'avui se sap que </a:t>
            </a:r>
            <a:r>
              <a:rPr lang="ca-ES" b="1" dirty="0"/>
              <a:t>més de 30 malalties estan directament relacionades amb el consum de tabac </a:t>
            </a:r>
            <a:r>
              <a:rPr lang="ca-ES" dirty="0"/>
              <a:t>i unes </a:t>
            </a:r>
            <a:r>
              <a:rPr lang="ca-ES" b="1" dirty="0"/>
              <a:t>10 patologies es relacionen amb l'exposició al fum ambiental de tabac</a:t>
            </a:r>
            <a:r>
              <a:rPr lang="ca-ES" dirty="0"/>
              <a:t>. És un dels factors de RISC més importants de les Principals Malalties cardiovasculars i respiratòries cròniques, així com d'un nom important de càncers. A més, l'exposició passiva al fum ambiental del tabac incrementa el RISC de patir càncer de pulmó en les persones no fumadors i altres malalties del sistema respiratori, sobretot en els infants.</a:t>
            </a:r>
          </a:p>
          <a:p>
            <a:pPr algn="just" defTabSz="914583">
              <a:defRPr/>
            </a:pPr>
            <a:endParaRPr lang="ca-ES" dirty="0"/>
          </a:p>
          <a:p>
            <a:pPr algn="just" defTabSz="914583">
              <a:defRPr/>
            </a:pPr>
            <a:r>
              <a:rPr lang="ca-ES" dirty="0"/>
              <a:t>Crida l'atenció que encara 50 anys després de les primeres evidències s'hagin identificat </a:t>
            </a:r>
            <a:r>
              <a:rPr lang="ca-ES" b="1" dirty="0"/>
              <a:t>noves malalties causades pel tabaquisme</a:t>
            </a:r>
            <a:r>
              <a:rPr lang="ca-ES" dirty="0"/>
              <a:t> entre les que destaquen per la seva alta freqüència, la diabetis </a:t>
            </a:r>
            <a:r>
              <a:rPr lang="ca-ES" dirty="0" err="1"/>
              <a:t>mellitus</a:t>
            </a:r>
            <a:r>
              <a:rPr lang="ca-ES" dirty="0"/>
              <a:t> tipus II, l'artritis </a:t>
            </a:r>
            <a:r>
              <a:rPr lang="ca-ES" dirty="0" err="1"/>
              <a:t>reumatoide</a:t>
            </a:r>
            <a:r>
              <a:rPr lang="ca-ES" dirty="0"/>
              <a:t>, la tuberculosi o el càncer colorectal. També s’afegeix l’ictus a les causades per l’exposició al fum de tabac. En aquesta diapositiva es mostren dos imatges del </a:t>
            </a:r>
            <a:r>
              <a:rPr lang="ca-ES" b="1" dirty="0"/>
              <a:t>resum executiu de l'informe </a:t>
            </a:r>
            <a:r>
              <a:rPr lang="ca-ES" dirty="0"/>
              <a:t>en què es recopilen les patologies relacionades amb el tabaquisme actiu i passiu. </a:t>
            </a:r>
          </a:p>
          <a:p>
            <a:endParaRPr lang="ca-ES" noProof="0"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a:t>
            </a:fld>
            <a:endParaRPr lang="ca-ES" altLang="ca-ES"/>
          </a:p>
        </p:txBody>
      </p:sp>
    </p:spTree>
    <p:extLst>
      <p:ext uri="{BB962C8B-B14F-4D97-AF65-F5344CB8AC3E}">
        <p14:creationId xmlns:p14="http://schemas.microsoft.com/office/powerpoint/2010/main" val="23268343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40</a:t>
            </a:fld>
            <a:endParaRPr lang="ca-ES" altLang="ca-ES"/>
          </a:p>
        </p:txBody>
      </p:sp>
    </p:spTree>
    <p:extLst>
      <p:ext uri="{BB962C8B-B14F-4D97-AF65-F5344CB8AC3E}">
        <p14:creationId xmlns:p14="http://schemas.microsoft.com/office/powerpoint/2010/main" val="18893568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41</a:t>
            </a:fld>
            <a:endParaRPr lang="ca-ES"/>
          </a:p>
        </p:txBody>
      </p:sp>
    </p:spTree>
    <p:extLst>
      <p:ext uri="{BB962C8B-B14F-4D97-AF65-F5344CB8AC3E}">
        <p14:creationId xmlns:p14="http://schemas.microsoft.com/office/powerpoint/2010/main" val="6805855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42</a:t>
            </a:fld>
            <a:endParaRPr lang="ca-ES" altLang="ca-ES"/>
          </a:p>
        </p:txBody>
      </p:sp>
    </p:spTree>
    <p:extLst>
      <p:ext uri="{BB962C8B-B14F-4D97-AF65-F5344CB8AC3E}">
        <p14:creationId xmlns:p14="http://schemas.microsoft.com/office/powerpoint/2010/main" val="15251192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a:t>És difícil</a:t>
            </a:r>
            <a:r>
              <a:rPr lang="ca-ES" baseline="0"/>
              <a:t> tenir equivalències entre els diferents tipus de consum, tenint en compte la bibliografia i l’experiència clínica, us oferim una </a:t>
            </a:r>
            <a:r>
              <a:rPr lang="ca-ES" b="1" baseline="0"/>
              <a:t>equivalència orientativa </a:t>
            </a:r>
            <a:r>
              <a:rPr lang="ca-ES" baseline="0"/>
              <a:t>dels diferents tipus de tabac.</a:t>
            </a:r>
            <a:endParaRPr lang="ca-ES"/>
          </a:p>
          <a:p>
            <a:endParaRPr lang="ca-ES"/>
          </a:p>
          <a:p>
            <a:r>
              <a:rPr lang="ca-ES"/>
              <a:t>En</a:t>
            </a:r>
            <a:r>
              <a:rPr lang="ca-ES" baseline="0"/>
              <a:t> principi, es recomana tractament farmacològic en els cas de dependència alta o moderada, no obstant, no hem d’oblidar que la dependència té altres components (social, psíquic i emocional) i a més, la tolerància física pot variar segons la persona, el sexe o elements personals que poden dificultar deixar de fumar. </a:t>
            </a:r>
          </a:p>
          <a:p>
            <a:endParaRPr lang="ca-ES" baseline="0"/>
          </a:p>
          <a:p>
            <a:r>
              <a:rPr lang="ca-ES" baseline="0"/>
              <a:t>Per tant, el test de dependència és un element orientatiu, per conèixer una mica més les característiques del consum i el seu resultat no ens pot servir per banalitzar o agreujar les possibles dificultats.</a:t>
            </a:r>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43</a:t>
            </a:fld>
            <a:endParaRPr lang="ca-ES" altLang="ca-ES"/>
          </a:p>
        </p:txBody>
      </p:sp>
    </p:spTree>
    <p:extLst>
      <p:ext uri="{BB962C8B-B14F-4D97-AF65-F5344CB8AC3E}">
        <p14:creationId xmlns:p14="http://schemas.microsoft.com/office/powerpoint/2010/main" val="13647416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44</a:t>
            </a:fld>
            <a:endParaRPr lang="ca-ES" altLang="ca-ES"/>
          </a:p>
        </p:txBody>
      </p:sp>
    </p:spTree>
    <p:extLst>
      <p:ext uri="{BB962C8B-B14F-4D97-AF65-F5344CB8AC3E}">
        <p14:creationId xmlns:p14="http://schemas.microsoft.com/office/powerpoint/2010/main" val="28607730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45</a:t>
            </a:fld>
            <a:endParaRPr lang="ca-ES" altLang="ca-ES"/>
          </a:p>
        </p:txBody>
      </p:sp>
    </p:spTree>
    <p:extLst>
      <p:ext uri="{BB962C8B-B14F-4D97-AF65-F5344CB8AC3E}">
        <p14:creationId xmlns:p14="http://schemas.microsoft.com/office/powerpoint/2010/main" val="36966168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Sobre </a:t>
            </a:r>
            <a:r>
              <a:rPr lang="es-ES" dirty="0" err="1"/>
              <a:t>pell</a:t>
            </a:r>
            <a:r>
              <a:rPr lang="es-ES" dirty="0"/>
              <a:t> sana i </a:t>
            </a:r>
            <a:r>
              <a:rPr lang="es-ES" dirty="0" err="1"/>
              <a:t>sense</a:t>
            </a:r>
            <a:r>
              <a:rPr lang="es-ES" dirty="0"/>
              <a:t> </a:t>
            </a:r>
            <a:r>
              <a:rPr lang="es-ES" dirty="0" err="1"/>
              <a:t>pèl</a:t>
            </a:r>
            <a:r>
              <a:rPr lang="es-ES" dirty="0"/>
              <a:t> (en dones, no aplicar sobre el </a:t>
            </a:r>
            <a:r>
              <a:rPr lang="es-ES" dirty="0" err="1"/>
              <a:t>pit</a:t>
            </a:r>
            <a:r>
              <a:rPr lang="es-ES" dirty="0"/>
              <a:t>).</a:t>
            </a:r>
          </a:p>
          <a:p>
            <a:r>
              <a:rPr lang="es-ES" dirty="0" err="1"/>
              <a:t>Canviar</a:t>
            </a:r>
            <a:r>
              <a:rPr lang="es-ES" dirty="0"/>
              <a:t> la </a:t>
            </a:r>
            <a:r>
              <a:rPr lang="es-ES" dirty="0" err="1"/>
              <a:t>localització</a:t>
            </a:r>
            <a:r>
              <a:rPr lang="es-ES" dirty="0"/>
              <a:t> del </a:t>
            </a:r>
            <a:r>
              <a:rPr lang="es-ES" dirty="0" err="1"/>
              <a:t>pegat</a:t>
            </a:r>
            <a:r>
              <a:rPr lang="es-ES" dirty="0"/>
              <a:t> cada </a:t>
            </a:r>
            <a:r>
              <a:rPr lang="es-ES" dirty="0" err="1"/>
              <a:t>dia</a:t>
            </a:r>
            <a:r>
              <a:rPr lang="es-ES" dirty="0"/>
              <a:t> i no repetir-la en 6-7 </a:t>
            </a:r>
            <a:r>
              <a:rPr lang="es-ES" dirty="0" err="1"/>
              <a:t>dies</a:t>
            </a:r>
            <a:r>
              <a:rPr lang="es-ES" dirty="0"/>
              <a:t>.</a:t>
            </a:r>
          </a:p>
          <a:p>
            <a:r>
              <a:rPr lang="es-ES" dirty="0" err="1"/>
              <a:t>Començar</a:t>
            </a:r>
            <a:r>
              <a:rPr lang="es-ES" dirty="0"/>
              <a:t> el </a:t>
            </a:r>
            <a:r>
              <a:rPr lang="es-ES" dirty="0" err="1"/>
              <a:t>matí</a:t>
            </a:r>
            <a:r>
              <a:rPr lang="es-ES" dirty="0"/>
              <a:t> que es </a:t>
            </a:r>
            <a:r>
              <a:rPr lang="es-ES" dirty="0" err="1"/>
              <a:t>deixa</a:t>
            </a:r>
            <a:r>
              <a:rPr lang="es-ES" dirty="0"/>
              <a:t> de fumar i retirar-lo: – el de 16 </a:t>
            </a:r>
            <a:r>
              <a:rPr lang="es-ES" dirty="0" err="1"/>
              <a:t>hores</a:t>
            </a:r>
            <a:r>
              <a:rPr lang="es-ES" dirty="0"/>
              <a:t> a la </a:t>
            </a:r>
            <a:r>
              <a:rPr lang="es-ES" dirty="0" err="1"/>
              <a:t>nit</a:t>
            </a:r>
            <a:r>
              <a:rPr lang="es-ES" dirty="0"/>
              <a:t>.  – el de 24 h, a </a:t>
            </a:r>
            <a:r>
              <a:rPr lang="es-ES" dirty="0" err="1"/>
              <a:t>l’endemà</a:t>
            </a:r>
            <a:endParaRPr lang="es-ES" dirty="0"/>
          </a:p>
          <a:p>
            <a:endParaRPr lang="es-ES" dirty="0"/>
          </a:p>
          <a:p>
            <a:r>
              <a:rPr lang="es-ES" dirty="0"/>
              <a:t>No</a:t>
            </a:r>
            <a:r>
              <a:rPr lang="es-ES" baseline="0" dirty="0"/>
              <a:t> hi han </a:t>
            </a:r>
            <a:r>
              <a:rPr lang="es-ES" baseline="0" dirty="0" err="1"/>
              <a:t>diferències</a:t>
            </a:r>
            <a:r>
              <a:rPr lang="es-ES" baseline="0" dirty="0"/>
              <a:t> </a:t>
            </a:r>
            <a:r>
              <a:rPr lang="es-ES" baseline="0" dirty="0" err="1"/>
              <a:t>estadísticaments</a:t>
            </a:r>
            <a:r>
              <a:rPr lang="es-ES" baseline="0" dirty="0"/>
              <a:t> </a:t>
            </a:r>
            <a:r>
              <a:rPr lang="es-ES" baseline="0" dirty="0" err="1"/>
              <a:t>significatives</a:t>
            </a:r>
            <a:r>
              <a:rPr lang="es-ES" baseline="0" dirty="0"/>
              <a:t> en la </a:t>
            </a:r>
            <a:r>
              <a:rPr lang="es-ES" baseline="0" dirty="0" err="1"/>
              <a:t>deshabituació</a:t>
            </a:r>
            <a:r>
              <a:rPr lang="es-ES" baseline="0" dirty="0"/>
              <a:t> </a:t>
            </a:r>
            <a:r>
              <a:rPr lang="es-ES" baseline="0" dirty="0" err="1"/>
              <a:t>tabàquica</a:t>
            </a:r>
            <a:r>
              <a:rPr lang="es-ES" baseline="0" dirty="0"/>
              <a:t> </a:t>
            </a:r>
            <a:r>
              <a:rPr lang="es-ES" baseline="0" dirty="0" err="1"/>
              <a:t>comparat</a:t>
            </a:r>
            <a:r>
              <a:rPr lang="es-ES" baseline="0" dirty="0"/>
              <a:t> el </a:t>
            </a:r>
            <a:r>
              <a:rPr lang="es-ES" baseline="0" dirty="0" err="1"/>
              <a:t>pegat</a:t>
            </a:r>
            <a:r>
              <a:rPr lang="es-ES" baseline="0" dirty="0"/>
              <a:t> de 24h </a:t>
            </a:r>
            <a:r>
              <a:rPr lang="es-ES" baseline="0" dirty="0" err="1"/>
              <a:t>amb</a:t>
            </a:r>
            <a:r>
              <a:rPr lang="es-ES" baseline="0" dirty="0"/>
              <a:t> el </a:t>
            </a:r>
            <a:r>
              <a:rPr lang="es-ES" baseline="0"/>
              <a:t>de 16h</a:t>
            </a:r>
            <a:endParaRPr lang="es-ES" baseline="0" dirty="0"/>
          </a:p>
        </p:txBody>
      </p:sp>
      <p:sp>
        <p:nvSpPr>
          <p:cNvPr id="4" name="3 Marcador de número de diapositiva"/>
          <p:cNvSpPr>
            <a:spLocks noGrp="1"/>
          </p:cNvSpPr>
          <p:nvPr>
            <p:ph type="sldNum" sz="quarter" idx="10"/>
          </p:nvPr>
        </p:nvSpPr>
        <p:spPr/>
        <p:txBody>
          <a:bodyPr/>
          <a:lstStyle/>
          <a:p>
            <a:fld id="{74D72994-004D-404F-B5D8-872B6497BD36}" type="slidenum">
              <a:rPr lang="ca-ES" smtClean="0"/>
              <a:t>46</a:t>
            </a:fld>
            <a:endParaRPr lang="ca-ES"/>
          </a:p>
        </p:txBody>
      </p:sp>
    </p:spTree>
    <p:extLst>
      <p:ext uri="{BB962C8B-B14F-4D97-AF65-F5344CB8AC3E}">
        <p14:creationId xmlns:p14="http://schemas.microsoft.com/office/powerpoint/2010/main" val="9744605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14583" eaLnBrk="1" fontAlgn="auto" hangingPunct="1">
              <a:spcBef>
                <a:spcPts val="0"/>
              </a:spcBef>
              <a:spcAft>
                <a:spcPts val="0"/>
              </a:spcAft>
              <a:defRPr/>
            </a:pPr>
            <a:r>
              <a:rPr lang="ca-ES"/>
              <a:t>1.Normalment són lleus, auto limitats i poden desaparèixer amb la utilització correcta</a:t>
            </a:r>
          </a:p>
          <a:p>
            <a:pPr defTabSz="914583" eaLnBrk="1" fontAlgn="auto" hangingPunct="1">
              <a:spcBef>
                <a:spcPts val="0"/>
              </a:spcBef>
              <a:spcAft>
                <a:spcPts val="0"/>
              </a:spcAft>
              <a:defRPr/>
            </a:pPr>
            <a:r>
              <a:rPr lang="ca-ES"/>
              <a:t>2. Es pot canviar per pegats de 16h.</a:t>
            </a:r>
          </a:p>
          <a:p>
            <a:endParaRPr lang="ca-ES"/>
          </a:p>
        </p:txBody>
      </p:sp>
      <p:sp>
        <p:nvSpPr>
          <p:cNvPr id="4" name="3 Marcador de número de diapositiva"/>
          <p:cNvSpPr>
            <a:spLocks noGrp="1"/>
          </p:cNvSpPr>
          <p:nvPr>
            <p:ph type="sldNum" sz="quarter" idx="10"/>
          </p:nvPr>
        </p:nvSpPr>
        <p:spPr/>
        <p:txBody>
          <a:bodyPr/>
          <a:lstStyle/>
          <a:p>
            <a:fld id="{74D72994-004D-404F-B5D8-872B6497BD36}" type="slidenum">
              <a:rPr lang="ca-ES" smtClean="0"/>
              <a:t>47</a:t>
            </a:fld>
            <a:endParaRPr lang="ca-ES"/>
          </a:p>
        </p:txBody>
      </p:sp>
    </p:spTree>
    <p:extLst>
      <p:ext uri="{BB962C8B-B14F-4D97-AF65-F5344CB8AC3E}">
        <p14:creationId xmlns:p14="http://schemas.microsoft.com/office/powerpoint/2010/main" val="34761151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48</a:t>
            </a:fld>
            <a:endParaRPr lang="ca-ES" altLang="ca-ES"/>
          </a:p>
        </p:txBody>
      </p:sp>
    </p:spTree>
    <p:extLst>
      <p:ext uri="{BB962C8B-B14F-4D97-AF65-F5344CB8AC3E}">
        <p14:creationId xmlns:p14="http://schemas.microsoft.com/office/powerpoint/2010/main" val="28797475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noProof="0">
                <a:effectLst/>
              </a:rPr>
              <a:t>Després</a:t>
            </a:r>
            <a:r>
              <a:rPr lang="ca-ES">
                <a:effectLst/>
              </a:rPr>
              <a:t> de consumir una</a:t>
            </a:r>
            <a:r>
              <a:rPr lang="ca-ES" baseline="0">
                <a:effectLst/>
              </a:rPr>
              <a:t> cigarreta</a:t>
            </a:r>
            <a:r>
              <a:rPr lang="ca-ES">
                <a:effectLst/>
              </a:rPr>
              <a:t>, que conté 0,5-1 mg de nicotina, al</a:t>
            </a:r>
            <a:r>
              <a:rPr lang="ca-ES" baseline="0">
                <a:effectLst/>
              </a:rPr>
              <a:t> </a:t>
            </a:r>
            <a:r>
              <a:rPr lang="ca-ES" baseline="0" noProof="0">
                <a:effectLst/>
              </a:rPr>
              <a:t>voltant</a:t>
            </a:r>
            <a:r>
              <a:rPr lang="ca-ES">
                <a:effectLst/>
              </a:rPr>
              <a:t> del 25% d’aquesta substancia arriba al cerebro en els</a:t>
            </a:r>
            <a:r>
              <a:rPr lang="ca-ES" baseline="0">
                <a:effectLst/>
              </a:rPr>
              <a:t> primers segon</a:t>
            </a:r>
            <a:r>
              <a:rPr lang="ca-ES">
                <a:effectLst/>
              </a:rPr>
              <a:t>,  i es sotmet</a:t>
            </a:r>
            <a:r>
              <a:rPr lang="ca-ES" baseline="0">
                <a:effectLst/>
              </a:rPr>
              <a:t> al </a:t>
            </a:r>
            <a:r>
              <a:rPr lang="ca-ES">
                <a:effectLst/>
              </a:rPr>
              <a:t>metabolisme hepàtic y te una vida mitja de 2 h, aproximadament. La nicotina circulant,</a:t>
            </a:r>
            <a:r>
              <a:rPr lang="ca-ES" baseline="0">
                <a:effectLst/>
              </a:rPr>
              <a:t> exerceix la seva acció al activar els receptors de tipus</a:t>
            </a:r>
            <a:r>
              <a:rPr lang="ca-ES">
                <a:effectLst/>
              </a:rPr>
              <a:t> nicotínics ubicats en diverses àrees del sistema nerviós central y perifèric. En la actualitat se coneixen 16 variants de receptores nicotínics de acetilcolina, però les més nombroses estan formades por las subunitats alfa 4, beta 2, alfa 7. La nicotina en el sistema nerviós central exerceix la</a:t>
            </a:r>
            <a:r>
              <a:rPr lang="ca-ES" baseline="0">
                <a:effectLst/>
              </a:rPr>
              <a:t> seva </a:t>
            </a:r>
            <a:r>
              <a:rPr lang="ca-ES">
                <a:effectLst/>
              </a:rPr>
              <a:t>acció sobre receptores </a:t>
            </a:r>
            <a:r>
              <a:rPr lang="ca-ES" err="1">
                <a:effectLst/>
              </a:rPr>
              <a:t>acetilcolinèrgics</a:t>
            </a:r>
            <a:r>
              <a:rPr lang="ca-ES">
                <a:effectLst/>
              </a:rPr>
              <a:t> situats en les membranes de neurones del àrea </a:t>
            </a:r>
            <a:r>
              <a:rPr lang="ca-ES" err="1">
                <a:effectLst/>
              </a:rPr>
              <a:t>tegmental</a:t>
            </a:r>
            <a:r>
              <a:rPr lang="ca-ES">
                <a:effectLst/>
              </a:rPr>
              <a:t> ventral del mesencèfal (fig. 1)</a:t>
            </a:r>
            <a:r>
              <a:rPr lang="ca-ES" baseline="30000">
                <a:effectLst/>
              </a:rPr>
              <a:t>15</a:t>
            </a:r>
            <a:r>
              <a:rPr lang="ca-ES">
                <a:effectLst/>
              </a:rPr>
              <a:t>. </a:t>
            </a:r>
          </a:p>
          <a:p>
            <a:r>
              <a:rPr lang="ca-ES" b="1">
                <a:effectLst/>
              </a:rPr>
              <a:t>Fig. 1.</a:t>
            </a:r>
            <a:r>
              <a:rPr lang="ca-ES">
                <a:effectLst/>
              </a:rPr>
              <a:t>La interacció de la nicotina con receptores nicotínics de la acetilcolina situats en el sistema </a:t>
            </a:r>
            <a:r>
              <a:rPr lang="ca-ES" err="1">
                <a:effectLst/>
              </a:rPr>
              <a:t>mesocorticolímbic</a:t>
            </a:r>
            <a:r>
              <a:rPr lang="ca-ES">
                <a:effectLst/>
              </a:rPr>
              <a:t> és fonamental pel desenvolupament</a:t>
            </a:r>
            <a:r>
              <a:rPr lang="ca-ES" baseline="0">
                <a:effectLst/>
              </a:rPr>
              <a:t> </a:t>
            </a:r>
            <a:r>
              <a:rPr lang="ca-ES">
                <a:effectLst/>
              </a:rPr>
              <a:t>de la dependència. Tomada de </a:t>
            </a:r>
            <a:r>
              <a:rPr lang="ca-ES" err="1">
                <a:effectLst/>
              </a:rPr>
              <a:t>Hays</a:t>
            </a:r>
            <a:r>
              <a:rPr lang="ca-ES">
                <a:effectLst/>
              </a:rPr>
              <a:t> et al</a:t>
            </a:r>
            <a:r>
              <a:rPr lang="ca-ES" baseline="30000">
                <a:effectLst/>
              </a:rPr>
              <a:t>42</a:t>
            </a:r>
            <a:r>
              <a:rPr lang="es-ES">
                <a:effectLst/>
              </a:rPr>
              <a:t>.</a:t>
            </a:r>
          </a:p>
          <a:p>
            <a:r>
              <a:rPr lang="ca-ES" noProof="0">
                <a:effectLst/>
              </a:rPr>
              <a:t>L’estimulació d’aquests receptors per la nicotina condueix a un incremento de l’alliberació de dopamina en el sistema límbic i el </a:t>
            </a:r>
            <a:r>
              <a:rPr lang="ca-ES" noProof="0" err="1">
                <a:effectLst/>
              </a:rPr>
              <a:t>núcli</a:t>
            </a:r>
            <a:r>
              <a:rPr lang="ca-ES" noProof="0">
                <a:effectLst/>
              </a:rPr>
              <a:t> </a:t>
            </a:r>
            <a:r>
              <a:rPr lang="ca-ES" i="1" noProof="0" err="1">
                <a:effectLst/>
              </a:rPr>
              <a:t>accumbens</a:t>
            </a:r>
            <a:r>
              <a:rPr lang="ca-ES" noProof="0">
                <a:effectLst/>
              </a:rPr>
              <a:t> (fig. 2). Aquesta resposta es la causa de l’estat de recompensa y placer</a:t>
            </a:r>
            <a:r>
              <a:rPr lang="ca-ES" baseline="30000" noProof="0">
                <a:effectLst/>
              </a:rPr>
              <a:t>16</a:t>
            </a:r>
            <a:r>
              <a:rPr lang="ca-ES" noProof="0">
                <a:effectLst/>
              </a:rPr>
              <a:t>. Per</a:t>
            </a:r>
            <a:r>
              <a:rPr lang="ca-ES" baseline="0" noProof="0">
                <a:effectLst/>
              </a:rPr>
              <a:t> altra banda</a:t>
            </a:r>
            <a:r>
              <a:rPr lang="ca-ES" noProof="0">
                <a:effectLst/>
              </a:rPr>
              <a:t>, quant la nicotina estimula el </a:t>
            </a:r>
            <a:r>
              <a:rPr lang="ca-ES" i="1" noProof="0">
                <a:effectLst/>
              </a:rPr>
              <a:t>locus </a:t>
            </a:r>
            <a:r>
              <a:rPr lang="ca-ES" i="1" noProof="0" err="1">
                <a:effectLst/>
              </a:rPr>
              <a:t>ceruleus</a:t>
            </a:r>
            <a:r>
              <a:rPr lang="ca-ES" noProof="0">
                <a:effectLst/>
              </a:rPr>
              <a:t> podria millorar algunes funcions intel·lectuals i, al mateix temps, reduir les reacciones d'estrès, el que proporcionaria una impressió de seguretat y relaxació en situacions crítiques.</a:t>
            </a:r>
          </a:p>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49</a:t>
            </a:fld>
            <a:endParaRPr lang="ca-ES" altLang="ca-ES"/>
          </a:p>
        </p:txBody>
      </p:sp>
    </p:spTree>
    <p:extLst>
      <p:ext uri="{BB962C8B-B14F-4D97-AF65-F5344CB8AC3E}">
        <p14:creationId xmlns:p14="http://schemas.microsoft.com/office/powerpoint/2010/main" val="1113976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914583">
              <a:defRPr/>
            </a:pPr>
            <a:r>
              <a:rPr lang="ca-ES" dirty="0"/>
              <a:t>La Comissió Europea,  a través de la seva </a:t>
            </a:r>
            <a:r>
              <a:rPr lang="ca-ES" dirty="0">
                <a:hlinkClick r:id="rId3"/>
              </a:rPr>
              <a:t>Direcció General de Salut Pública </a:t>
            </a:r>
            <a:r>
              <a:rPr lang="ca-ES" dirty="0"/>
              <a:t>i  Consum, va publicar una interessant </a:t>
            </a:r>
            <a:r>
              <a:rPr lang="ca-ES" dirty="0">
                <a:hlinkClick r:id="rId4"/>
              </a:rPr>
              <a:t>infografia</a:t>
            </a:r>
            <a:r>
              <a:rPr lang="ca-ES" dirty="0"/>
              <a:t> sobre el consum de tabac a Europa. </a:t>
            </a:r>
            <a:r>
              <a:rPr lang="ca-ES" altLang="ca-ES" noProof="0" dirty="0"/>
              <a:t>Continua sent el nostre </a:t>
            </a:r>
            <a:r>
              <a:rPr lang="ca-ES" altLang="ca-ES" b="1" noProof="0" dirty="0"/>
              <a:t>principal problema de salut pública</a:t>
            </a:r>
            <a:r>
              <a:rPr lang="ca-ES" altLang="ca-ES" noProof="0" dirty="0"/>
              <a:t> i la primera causa de mort previsible en els països desenvolupats. El tabac provoca 16 (12 a Espanya)</a:t>
            </a:r>
            <a:r>
              <a:rPr lang="ca-ES" altLang="ca-ES" baseline="0" noProof="0" dirty="0"/>
              <a:t> </a:t>
            </a:r>
            <a:r>
              <a:rPr lang="ca-ES" altLang="ca-ES" noProof="0" dirty="0"/>
              <a:t>vegades més morts</a:t>
            </a:r>
            <a:r>
              <a:rPr lang="ca-ES" altLang="ca-ES" baseline="0" noProof="0" dirty="0"/>
              <a:t> que els accidents de trànsit</a:t>
            </a:r>
            <a:r>
              <a:rPr lang="ca-ES" altLang="ca-ES" noProof="0" dirty="0"/>
              <a:t>. Les polítiques</a:t>
            </a:r>
            <a:r>
              <a:rPr lang="ca-ES" altLang="ca-ES" baseline="0" noProof="0" dirty="0"/>
              <a:t> de Salut Pública, haurien de prioritzar les intervencions amb més impacte.</a:t>
            </a:r>
          </a:p>
          <a:p>
            <a:pPr algn="just" defTabSz="914583">
              <a:defRPr/>
            </a:pPr>
            <a:endParaRPr lang="ca-ES" altLang="ca-ES" baseline="0" noProof="0" dirty="0"/>
          </a:p>
          <a:p>
            <a:pPr algn="just" defTabSz="914583">
              <a:defRPr/>
            </a:pPr>
            <a:r>
              <a:rPr lang="ca-ES" dirty="0"/>
              <a:t>L’any </a:t>
            </a:r>
            <a:r>
              <a:rPr lang="ca-ES" b="1" dirty="0"/>
              <a:t>2014, a l’Estat espanyol </a:t>
            </a:r>
            <a:r>
              <a:rPr lang="ca-ES" dirty="0"/>
              <a:t>es van produir 395.830 defuncions: 52.000  d’aquestes morts atribuïbles al consum de tabac, front  a les 1932 per accidents no intencionats de vehicles a motor (trànsit), a les 3.911 morts per suïcidi i a les 700 morts per </a:t>
            </a:r>
            <a:r>
              <a:rPr lang="ca-ES" dirty="0" smtClean="0"/>
              <a:t>SIDA.</a:t>
            </a:r>
          </a:p>
          <a:p>
            <a:pPr algn="just" defTabSz="914583">
              <a:defRPr/>
            </a:pPr>
            <a:r>
              <a:rPr lang="ca-ES" altLang="ca-ES" b="1" noProof="0" dirty="0" smtClean="0"/>
              <a:t>A Catalunya (2014) </a:t>
            </a:r>
            <a:r>
              <a:rPr lang="ca-ES" altLang="ca-ES" noProof="0" dirty="0" smtClean="0"/>
              <a:t>al voltant de </a:t>
            </a:r>
            <a:r>
              <a:rPr lang="ca-ES" dirty="0" smtClean="0"/>
              <a:t>9.125 persones van morir per malalties directament atribuïbles al consum de tabac. </a:t>
            </a:r>
            <a:endParaRPr lang="ca-ES" dirty="0"/>
          </a:p>
          <a:p>
            <a:pPr defTabSz="914583">
              <a:defRPr/>
            </a:pPr>
            <a:endParaRPr lang="ca-ES" altLang="ca-ES" noProof="0" dirty="0"/>
          </a:p>
        </p:txBody>
      </p:sp>
      <p:sp>
        <p:nvSpPr>
          <p:cNvPr id="4" name="Marcador de pie de página 3"/>
          <p:cNvSpPr>
            <a:spLocks noGrp="1"/>
          </p:cNvSpPr>
          <p:nvPr>
            <p:ph type="ftr" sz="quarter" idx="4"/>
          </p:nvPr>
        </p:nvSpPr>
        <p:spPr/>
        <p:txBody>
          <a:bodyPr/>
          <a:lstStyle/>
          <a:p>
            <a:pPr>
              <a:defRPr/>
            </a:pPr>
            <a:endParaRPr lang="ca-ES"/>
          </a:p>
        </p:txBody>
      </p:sp>
      <p:sp>
        <p:nvSpPr>
          <p:cNvPr id="30725"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099" indent="-285807">
              <a:defRPr>
                <a:solidFill>
                  <a:schemeClr val="tx1"/>
                </a:solidFill>
                <a:latin typeface="Calibri" panose="020F0502020204030204" pitchFamily="34" charset="0"/>
                <a:cs typeface="Arial" panose="020B0604020202020204" pitchFamily="34" charset="0"/>
              </a:defRPr>
            </a:lvl2pPr>
            <a:lvl3pPr marL="1143229" indent="-228646">
              <a:defRPr>
                <a:solidFill>
                  <a:schemeClr val="tx1"/>
                </a:solidFill>
                <a:latin typeface="Calibri" panose="020F0502020204030204" pitchFamily="34" charset="0"/>
                <a:cs typeface="Arial" panose="020B0604020202020204" pitchFamily="34" charset="0"/>
              </a:defRPr>
            </a:lvl3pPr>
            <a:lvl4pPr marL="1600520" indent="-228646">
              <a:defRPr>
                <a:solidFill>
                  <a:schemeClr val="tx1"/>
                </a:solidFill>
                <a:latin typeface="Calibri" panose="020F0502020204030204" pitchFamily="34" charset="0"/>
                <a:cs typeface="Arial" panose="020B0604020202020204" pitchFamily="34" charset="0"/>
              </a:defRPr>
            </a:lvl4pPr>
            <a:lvl5pPr marL="2057811" indent="-228646">
              <a:defRPr>
                <a:solidFill>
                  <a:schemeClr val="tx1"/>
                </a:solidFill>
                <a:latin typeface="Calibri" panose="020F050202020403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B014585-2BC4-44C5-B34F-B3A45E9FF228}" type="slidenum">
              <a:rPr lang="ca-ES" altLang="ca-ES"/>
              <a:pPr/>
              <a:t>5</a:t>
            </a:fld>
            <a:endParaRPr lang="ca-ES" altLang="ca-E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50</a:t>
            </a:fld>
            <a:endParaRPr lang="ca-ES" altLang="ca-ES"/>
          </a:p>
        </p:txBody>
      </p:sp>
    </p:spTree>
    <p:extLst>
      <p:ext uri="{BB962C8B-B14F-4D97-AF65-F5344CB8AC3E}">
        <p14:creationId xmlns:p14="http://schemas.microsoft.com/office/powerpoint/2010/main" val="42004120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51</a:t>
            </a:fld>
            <a:endParaRPr lang="ca-ES" altLang="ca-ES"/>
          </a:p>
        </p:txBody>
      </p:sp>
    </p:spTree>
    <p:extLst>
      <p:ext uri="{BB962C8B-B14F-4D97-AF65-F5344CB8AC3E}">
        <p14:creationId xmlns:p14="http://schemas.microsoft.com/office/powerpoint/2010/main" val="39524619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52</a:t>
            </a:fld>
            <a:endParaRPr lang="ca-ES" altLang="ca-ES"/>
          </a:p>
        </p:txBody>
      </p:sp>
    </p:spTree>
    <p:extLst>
      <p:ext uri="{BB962C8B-B14F-4D97-AF65-F5344CB8AC3E}">
        <p14:creationId xmlns:p14="http://schemas.microsoft.com/office/powerpoint/2010/main" val="6868822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53</a:t>
            </a:fld>
            <a:endParaRPr lang="ca-ES" altLang="ca-ES"/>
          </a:p>
        </p:txBody>
      </p:sp>
    </p:spTree>
    <p:extLst>
      <p:ext uri="{BB962C8B-B14F-4D97-AF65-F5344CB8AC3E}">
        <p14:creationId xmlns:p14="http://schemas.microsoft.com/office/powerpoint/2010/main" val="5322729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err="1"/>
              <a:t>L’evidècia</a:t>
            </a:r>
            <a:r>
              <a:rPr lang="ca-ES"/>
              <a:t> científica ens diu fins</a:t>
            </a:r>
            <a:r>
              <a:rPr lang="ca-ES" baseline="0"/>
              <a:t> el moment que tots els tractaments que s’han comparat amb placebo tenen un efecte entre 1,9 fins a 3,1 en la guia Americana i entre 1,43 i 2,33 en la revisió </a:t>
            </a:r>
            <a:r>
              <a:rPr lang="ca-ES" baseline="0" err="1"/>
              <a:t>Cochrane</a:t>
            </a:r>
            <a:r>
              <a:rPr lang="ca-ES" baseline="0"/>
              <a:t>  vegades superior depenent del fàrmac amb una diferència estadísticament significativa al no contenir en OR el 1.</a:t>
            </a:r>
          </a:p>
          <a:p>
            <a:r>
              <a:rPr lang="ca-ES" baseline="0"/>
              <a:t>Així hem de tenir en compte la via </a:t>
            </a:r>
            <a:r>
              <a:rPr lang="ca-ES" baseline="0" err="1"/>
              <a:t>d’aministració</a:t>
            </a:r>
            <a:r>
              <a:rPr lang="ca-ES" baseline="0"/>
              <a:t>, els intents </a:t>
            </a:r>
            <a:r>
              <a:rPr lang="ca-ES" baseline="0" err="1"/>
              <a:t>prèvis</a:t>
            </a:r>
            <a:r>
              <a:rPr lang="ca-ES" baseline="0"/>
              <a:t>, la dependència nicotínica i les prioritats del pacient. </a:t>
            </a:r>
          </a:p>
          <a:p>
            <a:endParaRPr lang="ca-ES" baseline="0"/>
          </a:p>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54</a:t>
            </a:fld>
            <a:endParaRPr lang="ca-ES" altLang="ca-ES"/>
          </a:p>
        </p:txBody>
      </p:sp>
    </p:spTree>
    <p:extLst>
      <p:ext uri="{BB962C8B-B14F-4D97-AF65-F5344CB8AC3E}">
        <p14:creationId xmlns:p14="http://schemas.microsoft.com/office/powerpoint/2010/main" val="33424211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55</a:t>
            </a:fld>
            <a:endParaRPr lang="ca-ES" altLang="ca-ES"/>
          </a:p>
        </p:txBody>
      </p:sp>
    </p:spTree>
    <p:extLst>
      <p:ext uri="{BB962C8B-B14F-4D97-AF65-F5344CB8AC3E}">
        <p14:creationId xmlns:p14="http://schemas.microsoft.com/office/powerpoint/2010/main" val="388948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56</a:t>
            </a:fld>
            <a:endParaRPr lang="ca-ES" altLang="ca-ES"/>
          </a:p>
        </p:txBody>
      </p:sp>
    </p:spTree>
    <p:extLst>
      <p:ext uri="{BB962C8B-B14F-4D97-AF65-F5344CB8AC3E}">
        <p14:creationId xmlns:p14="http://schemas.microsoft.com/office/powerpoint/2010/main" val="2150400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just" defTabSz="914583" rtl="0" eaLnBrk="0" fontAlgn="base" latinLnBrk="0" hangingPunct="0">
              <a:lnSpc>
                <a:spcPct val="100000"/>
              </a:lnSpc>
              <a:spcBef>
                <a:spcPct val="30000"/>
              </a:spcBef>
              <a:spcAft>
                <a:spcPct val="0"/>
              </a:spcAft>
              <a:buClrTx/>
              <a:buSzTx/>
              <a:buFontTx/>
              <a:buNone/>
              <a:tabLst/>
              <a:defRPr/>
            </a:pPr>
            <a:r>
              <a:rPr lang="ca-ES" b="0" baseline="0" dirty="0" smtClean="0"/>
              <a:t>Segons l'Organització Mundial de la Salut (OMS) 2017: El tabac </a:t>
            </a:r>
            <a:r>
              <a:rPr lang="ca-ES" b="1" baseline="0" dirty="0" smtClean="0"/>
              <a:t>mata cada any a més de 7 milions de persones</a:t>
            </a:r>
            <a:r>
              <a:rPr lang="ca-ES" b="0" baseline="0" dirty="0" smtClean="0"/>
              <a:t>, de les quals més de 6 milions són consumidors del producte i al voltant de 890 000 són no fumadors exposats al fum ambiental de tabac. L'ús de tabac ha causat la mort de 1000 milions de persones al llarg del segle XX, moltes més que les morts que van causar la primera i la segona Guerres Mundials en conjunt. </a:t>
            </a:r>
          </a:p>
          <a:p>
            <a:pPr marL="0" marR="0" indent="0" algn="just" defTabSz="914583" rtl="0" eaLnBrk="0" fontAlgn="base" latinLnBrk="0" hangingPunct="0">
              <a:lnSpc>
                <a:spcPct val="100000"/>
              </a:lnSpc>
              <a:spcBef>
                <a:spcPct val="30000"/>
              </a:spcBef>
              <a:spcAft>
                <a:spcPct val="0"/>
              </a:spcAft>
              <a:buClrTx/>
              <a:buSzTx/>
              <a:buFontTx/>
              <a:buNone/>
              <a:tabLst/>
              <a:defRPr/>
            </a:pPr>
            <a:endParaRPr lang="ca-ES" altLang="ca-ES" b="0" baseline="0" noProof="0" dirty="0" smtClean="0"/>
          </a:p>
          <a:p>
            <a:pPr marL="0" marR="0" indent="0" algn="just" defTabSz="914583" rtl="0" eaLnBrk="0" fontAlgn="base" latinLnBrk="0" hangingPunct="0">
              <a:lnSpc>
                <a:spcPct val="100000"/>
              </a:lnSpc>
              <a:spcBef>
                <a:spcPct val="30000"/>
              </a:spcBef>
              <a:spcAft>
                <a:spcPct val="0"/>
              </a:spcAft>
              <a:buClrTx/>
              <a:buSzTx/>
              <a:buFontTx/>
              <a:buNone/>
              <a:tabLst/>
              <a:defRPr/>
            </a:pPr>
            <a:r>
              <a:rPr lang="ca-ES" baseline="0" noProof="0" dirty="0" smtClean="0"/>
              <a:t>Dels 56,4 milions de defuncions registrades al món en 2015, més de la meitat (54%) van ser conseqüència de les 10 causes que s'indiquen en aquest gràfic. Les principals causes de mortalitat al món són la cardiopatia isquèmica, l'accident cerebrovascular i les infeccions de vies respiratòries inferiors (a Europa la tercera és l’Alzheimer). </a:t>
            </a:r>
          </a:p>
          <a:p>
            <a:pPr marL="0" marR="0" indent="0" algn="just" defTabSz="914583" rtl="0" eaLnBrk="0" fontAlgn="base" latinLnBrk="0" hangingPunct="0">
              <a:lnSpc>
                <a:spcPct val="100000"/>
              </a:lnSpc>
              <a:spcBef>
                <a:spcPct val="30000"/>
              </a:spcBef>
              <a:spcAft>
                <a:spcPct val="0"/>
              </a:spcAft>
              <a:buClrTx/>
              <a:buSzTx/>
              <a:buFontTx/>
              <a:buNone/>
              <a:tabLst/>
              <a:defRPr/>
            </a:pPr>
            <a:endParaRPr lang="ca-ES" baseline="0" noProof="0" dirty="0" smtClean="0"/>
          </a:p>
          <a:p>
            <a:pPr marL="0" marR="0" indent="0" algn="just" defTabSz="914583" rtl="0" eaLnBrk="0" fontAlgn="base" latinLnBrk="0" hangingPunct="0">
              <a:lnSpc>
                <a:spcPct val="100000"/>
              </a:lnSpc>
              <a:spcBef>
                <a:spcPct val="30000"/>
              </a:spcBef>
              <a:spcAft>
                <a:spcPct val="0"/>
              </a:spcAft>
              <a:buClrTx/>
              <a:buSzTx/>
              <a:buFontTx/>
              <a:buNone/>
              <a:tabLst/>
              <a:defRPr/>
            </a:pPr>
            <a:r>
              <a:rPr lang="ca-ES" b="1" baseline="0" noProof="0" dirty="0" smtClean="0"/>
              <a:t>El tabac és un factor de risc per a 6 de les 10 causes principals de mort</a:t>
            </a:r>
            <a:r>
              <a:rPr lang="ca-ES" baseline="0" noProof="0" dirty="0" smtClean="0"/>
              <a:t>. Les </a:t>
            </a:r>
            <a:r>
              <a:rPr lang="ca-ES" baseline="0" noProof="0" dirty="0"/>
              <a:t>àrees amb color indiquen la fracció de defuncions atribuïbles al consum de tabac. </a:t>
            </a:r>
            <a:endParaRPr lang="ca-ES" baseline="0" noProof="0" dirty="0" smtClean="0"/>
          </a:p>
          <a:p>
            <a:pPr marL="0" marR="0" indent="0" algn="just" defTabSz="914583" rtl="0" eaLnBrk="0" fontAlgn="base" latinLnBrk="0" hangingPunct="0">
              <a:lnSpc>
                <a:spcPct val="100000"/>
              </a:lnSpc>
              <a:spcBef>
                <a:spcPct val="30000"/>
              </a:spcBef>
              <a:spcAft>
                <a:spcPct val="0"/>
              </a:spcAft>
              <a:buClrTx/>
              <a:buSzTx/>
              <a:buFontTx/>
              <a:buNone/>
              <a:tabLst/>
              <a:defRPr/>
            </a:pPr>
            <a:endParaRPr lang="ca-ES" b="1" baseline="0" noProof="0" dirty="0" smtClean="0"/>
          </a:p>
          <a:p>
            <a:pPr marL="0" marR="0" indent="0" algn="just" defTabSz="914583" rtl="0" eaLnBrk="0" fontAlgn="base" latinLnBrk="0" hangingPunct="0">
              <a:lnSpc>
                <a:spcPct val="100000"/>
              </a:lnSpc>
              <a:spcBef>
                <a:spcPct val="30000"/>
              </a:spcBef>
              <a:spcAft>
                <a:spcPct val="0"/>
              </a:spcAft>
              <a:buClrTx/>
              <a:buSzTx/>
              <a:buFontTx/>
              <a:buNone/>
              <a:tabLst/>
              <a:defRPr/>
            </a:pPr>
            <a:r>
              <a:rPr lang="ca-ES" b="1" baseline="0" noProof="0" dirty="0" smtClean="0"/>
              <a:t>La </a:t>
            </a:r>
            <a:r>
              <a:rPr lang="ca-ES" b="1" baseline="0" noProof="0" dirty="0"/>
              <a:t>mortalitat és</a:t>
            </a:r>
            <a:r>
              <a:rPr lang="ca-ES" b="1" dirty="0"/>
              <a:t> un dels indicadors més importants per avaluar l'eficàcia dels sistemes de salut dels països i per ajudar a les autoritats sanitàries a orientar les activitats futures en matèria de salut pública i per augmentar les despeses en les esferes amb major mortalitat.</a:t>
            </a:r>
          </a:p>
          <a:p>
            <a:pPr algn="just"/>
            <a:endParaRPr lang="ca-ES" dirty="0"/>
          </a:p>
          <a:p>
            <a:pPr defTabSz="914583">
              <a:defRPr/>
            </a:pPr>
            <a:endParaRPr lang="ca-ES" baseline="0" dirty="0"/>
          </a:p>
          <a:p>
            <a:endParaRPr lang="es-ES" dirty="0"/>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smtClean="0"/>
              <a:pPr/>
              <a:t>6</a:t>
            </a:fld>
            <a:endParaRPr lang="ca-ES" altLang="ca-ES"/>
          </a:p>
        </p:txBody>
      </p:sp>
    </p:spTree>
    <p:extLst>
      <p:ext uri="{BB962C8B-B14F-4D97-AF65-F5344CB8AC3E}">
        <p14:creationId xmlns:p14="http://schemas.microsoft.com/office/powerpoint/2010/main" val="2178990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ca-ES" dirty="0" smtClean="0"/>
              <a:t>No només és important la mortalitat,</a:t>
            </a:r>
            <a:r>
              <a:rPr lang="ca-ES" baseline="0" dirty="0" smtClean="0"/>
              <a:t> sinó també la pèrdua d’anys de vida o de qualitat de vida relacionada amb el tabaquisme. </a:t>
            </a:r>
          </a:p>
          <a:p>
            <a:pPr algn="just"/>
            <a:endParaRPr lang="ca-ES" baseline="0" dirty="0" smtClean="0"/>
          </a:p>
          <a:p>
            <a:pPr algn="just"/>
            <a:r>
              <a:rPr lang="ca-ES" dirty="0" smtClean="0"/>
              <a:t>L'Estudi </a:t>
            </a:r>
            <a:r>
              <a:rPr lang="ca-ES" dirty="0"/>
              <a:t>Mundial </a:t>
            </a:r>
            <a:r>
              <a:rPr lang="ca-ES" b="1" dirty="0"/>
              <a:t>de càrrega global de malalties, lesions i factors de risc </a:t>
            </a:r>
            <a:r>
              <a:rPr lang="ca-ES" dirty="0"/>
              <a:t>(</a:t>
            </a:r>
            <a:r>
              <a:rPr lang="ca-ES" dirty="0" err="1"/>
              <a:t>GBD</a:t>
            </a:r>
            <a:r>
              <a:rPr lang="ca-ES" dirty="0"/>
              <a:t> </a:t>
            </a:r>
            <a:r>
              <a:rPr lang="ca-ES" dirty="0" smtClean="0"/>
              <a:t>2016),</a:t>
            </a:r>
            <a:r>
              <a:rPr lang="ca-ES" baseline="0" dirty="0" smtClean="0"/>
              <a:t> </a:t>
            </a:r>
            <a:r>
              <a:rPr lang="ca-ES" dirty="0" smtClean="0"/>
              <a:t>segueix </a:t>
            </a:r>
            <a:r>
              <a:rPr lang="ca-ES" dirty="0"/>
              <a:t>sent l'única avaluació revisada per parells, exhaustiva i anual de la càrrega de factors de risc per edat, sexe, causa i ubicació </a:t>
            </a:r>
            <a:r>
              <a:rPr lang="ca-ES" noProof="0" dirty="0"/>
              <a:t>per a una llarga sèrie de temps que compleix amb les Directrius per a un informe precís i transparent de les estimacions de salut (</a:t>
            </a:r>
            <a:r>
              <a:rPr lang="ca-ES" noProof="0" dirty="0" err="1"/>
              <a:t>GATHER</a:t>
            </a:r>
            <a:r>
              <a:rPr lang="ca-ES" noProof="0" dirty="0"/>
              <a:t>). Proporciona una avaluació integral i comparable de 84 riscos metabòlics, ambientals, ocupacionals i de comportament.</a:t>
            </a:r>
          </a:p>
          <a:p>
            <a:pPr algn="just"/>
            <a:endParaRPr lang="ca-ES" baseline="0" noProof="0" dirty="0"/>
          </a:p>
          <a:p>
            <a:pPr marL="0" marR="0" indent="0" algn="just" defTabSz="914400" rtl="0" eaLnBrk="0" fontAlgn="base" latinLnBrk="0" hangingPunct="0">
              <a:lnSpc>
                <a:spcPct val="100000"/>
              </a:lnSpc>
              <a:spcBef>
                <a:spcPct val="30000"/>
              </a:spcBef>
              <a:spcAft>
                <a:spcPct val="0"/>
              </a:spcAft>
              <a:buClrTx/>
              <a:buSzTx/>
              <a:buFontTx/>
              <a:buNone/>
              <a:tabLst/>
              <a:defRPr/>
            </a:pPr>
            <a:r>
              <a:rPr lang="ca-ES" noProof="0" dirty="0"/>
              <a:t>En proporcionar estimacions en diferents ubicacions i al llarg del</a:t>
            </a:r>
            <a:r>
              <a:rPr lang="ca-ES" baseline="0" noProof="0" dirty="0"/>
              <a:t> temps, aquest estudi pot monitorar les tendències i informar sobre la importància d’abordar els riscos en cada comunitat. </a:t>
            </a:r>
            <a:r>
              <a:rPr lang="ca-ES" sz="1200" b="1" i="0" kern="1200" noProof="0" dirty="0">
                <a:solidFill>
                  <a:schemeClr val="tx1"/>
                </a:solidFill>
                <a:effectLst/>
                <a:latin typeface="+mn-lt"/>
                <a:ea typeface="+mn-ea"/>
                <a:cs typeface="+mn-cs"/>
              </a:rPr>
              <a:t>Tant al 2005 com al 2016, un dels principals factors de risc en termes de morts atribuïbles i anys de vida ajustats per discapacitat (</a:t>
            </a:r>
            <a:r>
              <a:rPr lang="ca-ES" sz="1200" b="1" i="0" kern="1200" noProof="0" dirty="0" err="1">
                <a:solidFill>
                  <a:schemeClr val="tx1"/>
                </a:solidFill>
                <a:effectLst/>
                <a:latin typeface="+mn-lt"/>
                <a:ea typeface="+mn-ea"/>
                <a:cs typeface="+mn-cs"/>
              </a:rPr>
              <a:t>AVAD</a:t>
            </a:r>
            <a:r>
              <a:rPr lang="ca-ES" sz="1200" b="1" i="0" kern="1200" noProof="0" dirty="0">
                <a:solidFill>
                  <a:schemeClr val="tx1"/>
                </a:solidFill>
                <a:effectLst/>
                <a:latin typeface="+mn-lt"/>
                <a:ea typeface="+mn-ea"/>
                <a:cs typeface="+mn-cs"/>
              </a:rPr>
              <a:t>), a nivell</a:t>
            </a:r>
            <a:r>
              <a:rPr lang="ca-ES" sz="1200" b="1" i="0" kern="1200" baseline="0" noProof="0" dirty="0">
                <a:solidFill>
                  <a:schemeClr val="tx1"/>
                </a:solidFill>
                <a:effectLst/>
                <a:latin typeface="+mn-lt"/>
                <a:ea typeface="+mn-ea"/>
                <a:cs typeface="+mn-cs"/>
              </a:rPr>
              <a:t> </a:t>
            </a:r>
            <a:r>
              <a:rPr lang="ca-ES" sz="1200" b="1" i="0" kern="1200" noProof="0" dirty="0">
                <a:solidFill>
                  <a:schemeClr val="tx1"/>
                </a:solidFill>
                <a:effectLst/>
                <a:latin typeface="+mn-lt"/>
                <a:ea typeface="+mn-ea"/>
                <a:cs typeface="+mn-cs"/>
              </a:rPr>
              <a:t>mundial, és el tabaquisme (segon factor de risc</a:t>
            </a:r>
            <a:r>
              <a:rPr lang="ca-ES" sz="1200" b="1" i="0" kern="1200" baseline="0" noProof="0" dirty="0">
                <a:solidFill>
                  <a:schemeClr val="tx1"/>
                </a:solidFill>
                <a:effectLst/>
                <a:latin typeface="+mn-lt"/>
                <a:ea typeface="+mn-ea"/>
                <a:cs typeface="+mn-cs"/>
              </a:rPr>
              <a:t> de morts en homes i sisè en dones)</a:t>
            </a:r>
            <a:r>
              <a:rPr lang="ca-ES" sz="1200" b="1" i="0" kern="1200" noProof="0" dirty="0">
                <a:solidFill>
                  <a:schemeClr val="tx1"/>
                </a:solidFill>
                <a:effectLst/>
                <a:latin typeface="+mn-lt"/>
                <a:ea typeface="+mn-ea"/>
                <a:cs typeface="+mn-cs"/>
              </a:rPr>
              <a:t>. </a:t>
            </a:r>
            <a:r>
              <a:rPr lang="ca-ES" sz="1200" b="0" i="0" kern="1200" dirty="0">
                <a:solidFill>
                  <a:schemeClr val="tx1"/>
                </a:solidFill>
                <a:effectLst/>
                <a:latin typeface="+mn-lt"/>
                <a:ea typeface="+mn-ea"/>
                <a:cs typeface="+mn-cs"/>
              </a:rPr>
              <a:t>El tabaquisme es manté entre els cinc principals factor</a:t>
            </a:r>
            <a:r>
              <a:rPr lang="ca-ES" sz="1200" b="0" i="0" kern="1200" baseline="0" dirty="0">
                <a:solidFill>
                  <a:schemeClr val="tx1"/>
                </a:solidFill>
                <a:effectLst/>
                <a:latin typeface="+mn-lt"/>
                <a:ea typeface="+mn-ea"/>
                <a:cs typeface="+mn-cs"/>
              </a:rPr>
              <a:t> de risc per als anys de vida saludable (AVISA)</a:t>
            </a:r>
            <a:r>
              <a:rPr lang="ca-ES" sz="1200" b="0" i="0" kern="1200" dirty="0">
                <a:solidFill>
                  <a:schemeClr val="tx1"/>
                </a:solidFill>
                <a:effectLst/>
                <a:latin typeface="+mn-lt"/>
                <a:ea typeface="+mn-ea"/>
                <a:cs typeface="+mn-cs"/>
              </a:rPr>
              <a:t>. </a:t>
            </a:r>
            <a:r>
              <a:rPr lang="ca-ES" noProof="0" dirty="0"/>
              <a:t>En 2016, han canviat el </a:t>
            </a:r>
            <a:r>
              <a:rPr lang="ca-ES" baseline="0" noProof="0" dirty="0"/>
              <a:t> mètode d’estimació per assegurar la coherència amb les estimacions de la prevalença del tabaquisme, amb es</a:t>
            </a:r>
            <a:r>
              <a:rPr lang="ca-ES" noProof="0" dirty="0"/>
              <a:t>timacions per al risc de fum segona mà</a:t>
            </a:r>
            <a:r>
              <a:rPr lang="ca-ES" baseline="0" noProof="0" dirty="0"/>
              <a:t> </a:t>
            </a:r>
            <a:r>
              <a:rPr lang="ca-ES" noProof="0" dirty="0"/>
              <a:t>i també per al risc del tabac sense fum.</a:t>
            </a:r>
          </a:p>
          <a:p>
            <a:pPr marL="0" marR="0" indent="0" algn="just" defTabSz="914400" rtl="0" eaLnBrk="0" fontAlgn="base" latinLnBrk="0" hangingPunct="0">
              <a:lnSpc>
                <a:spcPct val="100000"/>
              </a:lnSpc>
              <a:spcBef>
                <a:spcPct val="30000"/>
              </a:spcBef>
              <a:spcAft>
                <a:spcPct val="0"/>
              </a:spcAft>
              <a:buClrTx/>
              <a:buSzTx/>
              <a:buFontTx/>
              <a:buNone/>
              <a:tabLst/>
              <a:defRPr/>
            </a:pPr>
            <a:endParaRPr lang="ca-ES" baseline="0" noProof="0" dirty="0"/>
          </a:p>
          <a:p>
            <a:pPr marL="0" marR="0" indent="0" algn="just" defTabSz="914400" rtl="0" eaLnBrk="0" fontAlgn="base" latinLnBrk="0" hangingPunct="0">
              <a:lnSpc>
                <a:spcPct val="100000"/>
              </a:lnSpc>
              <a:spcBef>
                <a:spcPct val="30000"/>
              </a:spcBef>
              <a:spcAft>
                <a:spcPct val="0"/>
              </a:spcAft>
              <a:buClrTx/>
              <a:buSzTx/>
              <a:buFontTx/>
              <a:buNone/>
              <a:tabLst/>
              <a:defRPr/>
            </a:pPr>
            <a:r>
              <a:rPr lang="ca-ES" baseline="0" noProof="0" dirty="0"/>
              <a:t>En aquest gràfic us mostrem els </a:t>
            </a:r>
            <a:r>
              <a:rPr lang="ca-ES" sz="1200" b="0" i="0" kern="1200" dirty="0">
                <a:solidFill>
                  <a:schemeClr val="tx1"/>
                </a:solidFill>
                <a:effectLst/>
                <a:latin typeface="+mn-lt"/>
                <a:ea typeface="+mn-ea"/>
                <a:cs typeface="+mn-cs"/>
              </a:rPr>
              <a:t>10 principals factors de risc i el percentatge de canvi, 2005-2016</a:t>
            </a:r>
            <a:r>
              <a:rPr lang="es-ES" sz="1200" b="0" i="0" kern="1200" dirty="0">
                <a:solidFill>
                  <a:schemeClr val="tx1"/>
                </a:solidFill>
                <a:effectLst/>
                <a:latin typeface="+mn-lt"/>
                <a:ea typeface="+mn-ea"/>
                <a:cs typeface="+mn-cs"/>
              </a:rPr>
              <a:t>, </a:t>
            </a:r>
            <a:r>
              <a:rPr lang="ca-ES" baseline="0" noProof="0" dirty="0"/>
              <a:t>on es pot comprovar que, </a:t>
            </a:r>
            <a:r>
              <a:rPr lang="ca-ES" b="1" baseline="0" noProof="0" dirty="0"/>
              <a:t>encara que amb una disminució constant en les últimes dècades, el tabaquisme es classifica constantment </a:t>
            </a:r>
            <a:r>
              <a:rPr lang="ca-ES" sz="1200" b="1" i="0" kern="1200" dirty="0">
                <a:solidFill>
                  <a:schemeClr val="tx1"/>
                </a:solidFill>
                <a:effectLst/>
                <a:latin typeface="+mn-lt"/>
                <a:ea typeface="+mn-ea"/>
                <a:cs typeface="+mn-cs"/>
              </a:rPr>
              <a:t>entre els tres principals factors de risc per als homes. </a:t>
            </a:r>
            <a:r>
              <a:rPr lang="ca-ES" sz="1200" b="0" i="0" kern="1200" dirty="0">
                <a:solidFill>
                  <a:schemeClr val="tx1"/>
                </a:solidFill>
                <a:effectLst/>
                <a:latin typeface="+mn-lt"/>
                <a:ea typeface="+mn-ea"/>
                <a:cs typeface="+mn-cs"/>
              </a:rPr>
              <a:t>Mereixen una particular atenció</a:t>
            </a:r>
            <a:r>
              <a:rPr lang="ca-ES" sz="1200" b="0" i="0" kern="1200" baseline="0" dirty="0">
                <a:solidFill>
                  <a:schemeClr val="tx1"/>
                </a:solidFill>
                <a:effectLst/>
                <a:latin typeface="+mn-lt"/>
                <a:ea typeface="+mn-ea"/>
                <a:cs typeface="+mn-cs"/>
              </a:rPr>
              <a:t> </a:t>
            </a:r>
            <a:r>
              <a:rPr lang="ca-ES" baseline="0" noProof="0" dirty="0"/>
              <a:t>els riscos metabòlics (IMC elevat, glucosa en dejú elevada, dieta, Pressió sistòlica elevada), que </a:t>
            </a:r>
            <a:r>
              <a:rPr lang="ca-ES" sz="1200" b="0" i="0" kern="1200" noProof="0" dirty="0">
                <a:solidFill>
                  <a:schemeClr val="tx1"/>
                </a:solidFill>
                <a:effectLst/>
                <a:latin typeface="+mn-lt"/>
                <a:ea typeface="+mn-ea"/>
                <a:cs typeface="+mn-cs"/>
              </a:rPr>
              <a:t>si bé tenen un gran potencial per millorar la salut, la modificació del risc ha jugat un paper relativament petit en l'última dècada</a:t>
            </a:r>
            <a:r>
              <a:rPr lang="es-ES" sz="1200" b="0" i="0" kern="1200" dirty="0">
                <a:solidFill>
                  <a:schemeClr val="tx1"/>
                </a:solidFill>
                <a:effectLst/>
                <a:latin typeface="+mn-lt"/>
                <a:ea typeface="+mn-ea"/>
                <a:cs typeface="+mn-cs"/>
              </a:rPr>
              <a:t>.</a:t>
            </a:r>
          </a:p>
          <a:p>
            <a:pPr marL="0" marR="0" indent="0" algn="just" defTabSz="914400" rtl="0" eaLnBrk="0" fontAlgn="base" latinLnBrk="0" hangingPunct="0">
              <a:lnSpc>
                <a:spcPct val="100000"/>
              </a:lnSpc>
              <a:spcBef>
                <a:spcPct val="30000"/>
              </a:spcBef>
              <a:spcAft>
                <a:spcPct val="0"/>
              </a:spcAft>
              <a:buClrTx/>
              <a:buSzTx/>
              <a:buFontTx/>
              <a:buNone/>
              <a:tabLst/>
              <a:defRPr/>
            </a:pPr>
            <a:endParaRPr lang="ca-ES" sz="1200" b="0" i="0" kern="1200" noProof="0" dirty="0">
              <a:solidFill>
                <a:schemeClr val="tx1"/>
              </a:solidFill>
              <a:effectLst/>
              <a:latin typeface="+mn-lt"/>
              <a:ea typeface="+mn-ea"/>
              <a:cs typeface="+mn-cs"/>
            </a:endParaRPr>
          </a:p>
          <a:p>
            <a:pPr algn="just"/>
            <a:r>
              <a:rPr lang="ca-ES" b="1" noProof="0" dirty="0"/>
              <a:t>La comprensió dels nivells i tendències</a:t>
            </a:r>
            <a:r>
              <a:rPr lang="ca-ES" b="1" baseline="0" noProof="0" dirty="0"/>
              <a:t> dels principals riscos per a la salut humana és essencial per prioritzar l’acció de salut pública i avaluar l’èxit dels diferents programes i polítiques. </a:t>
            </a:r>
          </a:p>
          <a:p>
            <a:pPr algn="just"/>
            <a:endParaRPr lang="es-ES" b="1" dirty="0"/>
          </a:p>
          <a:p>
            <a:pPr algn="just"/>
            <a:endParaRPr lang="es-ES" b="1"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7</a:t>
            </a:fld>
            <a:endParaRPr lang="ca-ES" altLang="ca-ES"/>
          </a:p>
        </p:txBody>
      </p:sp>
    </p:spTree>
    <p:extLst>
      <p:ext uri="{BB962C8B-B14F-4D97-AF65-F5344CB8AC3E}">
        <p14:creationId xmlns:p14="http://schemas.microsoft.com/office/powerpoint/2010/main" val="3880988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914583">
              <a:defRPr/>
            </a:pPr>
            <a:r>
              <a:rPr lang="ca-ES" altLang="ca-ES" b="1" dirty="0">
                <a:latin typeface="+mj-lt"/>
              </a:rPr>
              <a:t>En els últims anys ha hagut una clara disminució </a:t>
            </a:r>
            <a:r>
              <a:rPr lang="ca-ES" altLang="ca-ES" dirty="0">
                <a:latin typeface="+mj-lt"/>
              </a:rPr>
              <a:t>del tabaquisme a Catalunya, amb 200.000 fumadors menys entre 2011 i 2014. La llei del 28/2005 i la, seva posterior reforma (</a:t>
            </a:r>
            <a:r>
              <a:rPr lang="ca-ES" dirty="0">
                <a:latin typeface="+mj-lt"/>
              </a:rPr>
              <a:t>Llei 42/2010, aprovada al desembre de 2010),</a:t>
            </a:r>
            <a:r>
              <a:rPr lang="ca-ES" altLang="ca-ES" dirty="0">
                <a:latin typeface="+mj-lt"/>
              </a:rPr>
              <a:t> han jugat un paper decisió en aquesta lluita.  També els professionals sanitaris tenim un paper cabdal, al voltant de </a:t>
            </a:r>
            <a:r>
              <a:rPr lang="ca-ES" altLang="ca-ES" dirty="0">
                <a:solidFill>
                  <a:srgbClr val="262626"/>
                </a:solidFill>
                <a:latin typeface="+mj-lt"/>
                <a:cs typeface="Arial" pitchFamily="34" charset="0"/>
              </a:rPr>
              <a:t>49.391 persones usuàries dels serveis sanitaris havien deixat de fumar l’any 2016 (</a:t>
            </a:r>
            <a:r>
              <a:rPr lang="ca-ES" altLang="ca-ES" dirty="0" err="1">
                <a:solidFill>
                  <a:srgbClr val="262626"/>
                </a:solidFill>
                <a:latin typeface="+mj-lt"/>
                <a:cs typeface="Arial" pitchFamily="34" charset="0"/>
              </a:rPr>
              <a:t>eCaP</a:t>
            </a:r>
            <a:r>
              <a:rPr lang="ca-ES" altLang="ca-ES" dirty="0">
                <a:solidFill>
                  <a:srgbClr val="262626"/>
                </a:solidFill>
                <a:latin typeface="+mj-lt"/>
                <a:cs typeface="Arial" pitchFamily="34" charset="0"/>
              </a:rPr>
              <a:t>).</a:t>
            </a:r>
          </a:p>
          <a:p>
            <a:pPr algn="just" defTabSz="914583">
              <a:defRPr/>
            </a:pPr>
            <a:endParaRPr lang="ca-ES" altLang="ca-ES" dirty="0">
              <a:latin typeface="+mj-lt"/>
            </a:endParaRPr>
          </a:p>
          <a:p>
            <a:pPr algn="just"/>
            <a:r>
              <a:rPr lang="ca-ES" dirty="0">
                <a:latin typeface="+mj-lt"/>
              </a:rPr>
              <a:t>El percentatge de població fumadora en el període 1990-2015 ha disminuït, especialment en els homes, i es manté el descens. En les dones, la prevalença se situa en un nivell similar al de 1994. La disminució en la prevalença del consum de tabac en el període 2010-2015 es dóna tant en els fumadors diaris com en els ocasionals</a:t>
            </a:r>
            <a:endParaRPr lang="ca-ES" altLang="ca-ES" dirty="0">
              <a:latin typeface="+mj-lt"/>
            </a:endParaRPr>
          </a:p>
          <a:p>
            <a:pPr algn="just"/>
            <a:endParaRPr lang="ca-ES" altLang="ca-ES" dirty="0">
              <a:latin typeface="+mj-lt"/>
            </a:endParaRPr>
          </a:p>
          <a:p>
            <a:pPr algn="just"/>
            <a:r>
              <a:rPr lang="ca-ES" altLang="ca-ES" b="1" dirty="0" smtClean="0">
                <a:latin typeface="+mj-lt"/>
              </a:rPr>
              <a:t>Aquesta</a:t>
            </a:r>
            <a:r>
              <a:rPr lang="ca-ES" altLang="ca-ES" b="1" baseline="0" dirty="0" smtClean="0">
                <a:latin typeface="+mj-lt"/>
              </a:rPr>
              <a:t> disminució és una bona noticia, n</a:t>
            </a:r>
            <a:r>
              <a:rPr lang="ca-ES" altLang="ca-ES" b="1" dirty="0" smtClean="0">
                <a:latin typeface="+mj-lt"/>
              </a:rPr>
              <a:t>o </a:t>
            </a:r>
            <a:r>
              <a:rPr lang="ca-ES" altLang="ca-ES" b="1" dirty="0">
                <a:latin typeface="+mj-lt"/>
              </a:rPr>
              <a:t>obstant, encara fumen &gt;</a:t>
            </a:r>
            <a:r>
              <a:rPr lang="ca-ES" altLang="ca-ES" b="1" dirty="0" smtClean="0">
                <a:latin typeface="+mj-lt"/>
              </a:rPr>
              <a:t>1,5 </a:t>
            </a:r>
            <a:r>
              <a:rPr lang="ca-ES" altLang="ca-ES" b="1" dirty="0">
                <a:latin typeface="+mj-lt"/>
              </a:rPr>
              <a:t>milions de persones a </a:t>
            </a:r>
            <a:r>
              <a:rPr lang="ca-ES" altLang="ca-ES" b="1" dirty="0" smtClean="0">
                <a:latin typeface="+mj-lt"/>
              </a:rPr>
              <a:t>Catalunya</a:t>
            </a:r>
            <a:r>
              <a:rPr lang="ca-ES" altLang="ca-ES" dirty="0" smtClean="0">
                <a:latin typeface="+mj-lt"/>
              </a:rPr>
              <a:t>. </a:t>
            </a:r>
            <a:r>
              <a:rPr lang="ca-ES" altLang="ca-ES" dirty="0">
                <a:latin typeface="+mj-lt"/>
              </a:rPr>
              <a:t>La prevalença del consum de tabac (diari i ocasional) en la població de 15 anys i més és del 24,7%  </a:t>
            </a:r>
            <a:r>
              <a:rPr lang="ca-ES" dirty="0">
                <a:latin typeface="+mj-lt"/>
              </a:rPr>
              <a:t>més elevada en els homes </a:t>
            </a:r>
            <a:r>
              <a:rPr lang="ca-ES" dirty="0" smtClean="0">
                <a:latin typeface="+mj-lt"/>
              </a:rPr>
              <a:t>(29,0</a:t>
            </a:r>
            <a:r>
              <a:rPr lang="ca-ES" dirty="0">
                <a:latin typeface="+mj-lt"/>
              </a:rPr>
              <a:t>%) que en les dones (20,6%). </a:t>
            </a:r>
            <a:r>
              <a:rPr lang="ca-ES" b="1" dirty="0">
                <a:latin typeface="+mj-lt"/>
              </a:rPr>
              <a:t>E</a:t>
            </a:r>
            <a:r>
              <a:rPr lang="ca-ES" altLang="ca-ES" b="1" dirty="0">
                <a:latin typeface="+mj-lt"/>
              </a:rPr>
              <a:t>l 22,9% fumen de manera diària </a:t>
            </a:r>
            <a:r>
              <a:rPr lang="ca-ES" dirty="0">
                <a:latin typeface="+mj-lt"/>
              </a:rPr>
              <a:t>(el 26,9% dels homes i el 19% de les dones)</a:t>
            </a:r>
            <a:r>
              <a:rPr lang="ca-ES" altLang="ca-ES" dirty="0">
                <a:latin typeface="+mj-lt"/>
              </a:rPr>
              <a:t>. </a:t>
            </a:r>
          </a:p>
          <a:p>
            <a:endParaRPr lang="ca-ES" altLang="ca-ES" dirty="0">
              <a:latin typeface="+mj-lt"/>
            </a:endParaRPr>
          </a:p>
        </p:txBody>
      </p:sp>
      <p:sp>
        <p:nvSpPr>
          <p:cNvPr id="2560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099" indent="-285807">
              <a:defRPr>
                <a:solidFill>
                  <a:schemeClr val="tx1"/>
                </a:solidFill>
                <a:latin typeface="Calibri" panose="020F0502020204030204" pitchFamily="34" charset="0"/>
                <a:cs typeface="Arial" panose="020B0604020202020204" pitchFamily="34" charset="0"/>
              </a:defRPr>
            </a:lvl2pPr>
            <a:lvl3pPr marL="1143229" indent="-228646">
              <a:defRPr>
                <a:solidFill>
                  <a:schemeClr val="tx1"/>
                </a:solidFill>
                <a:latin typeface="Calibri" panose="020F0502020204030204" pitchFamily="34" charset="0"/>
                <a:cs typeface="Arial" panose="020B0604020202020204" pitchFamily="34" charset="0"/>
              </a:defRPr>
            </a:lvl3pPr>
            <a:lvl4pPr marL="1600520" indent="-228646">
              <a:defRPr>
                <a:solidFill>
                  <a:schemeClr val="tx1"/>
                </a:solidFill>
                <a:latin typeface="Calibri" panose="020F0502020204030204" pitchFamily="34" charset="0"/>
                <a:cs typeface="Arial" panose="020B0604020202020204" pitchFamily="34" charset="0"/>
              </a:defRPr>
            </a:lvl4pPr>
            <a:lvl5pPr marL="2057811" indent="-228646">
              <a:defRPr>
                <a:solidFill>
                  <a:schemeClr val="tx1"/>
                </a:solidFill>
                <a:latin typeface="Calibri" panose="020F050202020403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36F30F5-E201-4386-95A8-799FFF53FEF5}" type="slidenum">
              <a:rPr lang="ca-ES" altLang="ca-ES"/>
              <a:pPr/>
              <a:t>8</a:t>
            </a:fld>
            <a:endParaRPr lang="ca-ES" altLang="ca-ES"/>
          </a:p>
        </p:txBody>
      </p:sp>
      <p:sp>
        <p:nvSpPr>
          <p:cNvPr id="5" name="Marcador de pie de página 4"/>
          <p:cNvSpPr>
            <a:spLocks noGrp="1"/>
          </p:cNvSpPr>
          <p:nvPr>
            <p:ph type="ftr" sz="quarter" idx="4"/>
          </p:nvPr>
        </p:nvSpPr>
        <p:spPr/>
        <p:txBody>
          <a:bodyPr/>
          <a:lstStyle/>
          <a:p>
            <a:pPr>
              <a:defRPr/>
            </a:pPr>
            <a:endParaRPr lang="ca-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ca-ES" dirty="0"/>
              <a:t>L’edat d’inici del consum de tabac més freqüent se situa en la franja del grup d’edat de 15 a 19 anys, tant en homes com en dones. Els homes tenen prevalences de consum de tabac més elevades que les dones en tots els grups d’edat. El grup d’edat amb la prevalença més elevada és el de 25 a 34 anys, seguit del grup de 45 a 54 anys.</a:t>
            </a:r>
            <a:endParaRPr lang="ca-ES" altLang="ca-ES" dirty="0"/>
          </a:p>
        </p:txBody>
      </p:sp>
      <p:sp>
        <p:nvSpPr>
          <p:cNvPr id="4" name="Marcador de pie de página 3"/>
          <p:cNvSpPr>
            <a:spLocks noGrp="1"/>
          </p:cNvSpPr>
          <p:nvPr>
            <p:ph type="ftr" sz="quarter" idx="4"/>
          </p:nvPr>
        </p:nvSpPr>
        <p:spPr/>
        <p:txBody>
          <a:bodyPr/>
          <a:lstStyle/>
          <a:p>
            <a:pPr>
              <a:defRPr/>
            </a:pPr>
            <a:endParaRPr lang="ca-ES"/>
          </a:p>
        </p:txBody>
      </p:sp>
      <p:sp>
        <p:nvSpPr>
          <p:cNvPr id="26629"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099" indent="-285807">
              <a:defRPr>
                <a:solidFill>
                  <a:schemeClr val="tx1"/>
                </a:solidFill>
                <a:latin typeface="Calibri" panose="020F0502020204030204" pitchFamily="34" charset="0"/>
                <a:cs typeface="Arial" panose="020B0604020202020204" pitchFamily="34" charset="0"/>
              </a:defRPr>
            </a:lvl2pPr>
            <a:lvl3pPr marL="1143229" indent="-228646">
              <a:defRPr>
                <a:solidFill>
                  <a:schemeClr val="tx1"/>
                </a:solidFill>
                <a:latin typeface="Calibri" panose="020F0502020204030204" pitchFamily="34" charset="0"/>
                <a:cs typeface="Arial" panose="020B0604020202020204" pitchFamily="34" charset="0"/>
              </a:defRPr>
            </a:lvl3pPr>
            <a:lvl4pPr marL="1600520" indent="-228646">
              <a:defRPr>
                <a:solidFill>
                  <a:schemeClr val="tx1"/>
                </a:solidFill>
                <a:latin typeface="Calibri" panose="020F0502020204030204" pitchFamily="34" charset="0"/>
                <a:cs typeface="Arial" panose="020B0604020202020204" pitchFamily="34" charset="0"/>
              </a:defRPr>
            </a:lvl4pPr>
            <a:lvl5pPr marL="2057811" indent="-228646">
              <a:defRPr>
                <a:solidFill>
                  <a:schemeClr val="tx1"/>
                </a:solidFill>
                <a:latin typeface="Calibri" panose="020F050202020403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7C2716C-F533-4B83-B0F7-67E9E8C11F53}" type="slidenum">
              <a:rPr lang="ca-ES" altLang="ca-ES"/>
              <a:pPr/>
              <a:t>9</a:t>
            </a:fld>
            <a:endParaRPr lang="ca-ES" altLang="ca-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a:xfrm>
            <a:off x="357188" y="404664"/>
            <a:ext cx="8570912" cy="506412"/>
          </a:xfrm>
        </p:spPr>
        <p:txBody>
          <a:bodyPr/>
          <a:lstStyle/>
          <a:p>
            <a:r>
              <a:rPr lang="ca-ES"/>
              <a:t>Feu clic aquí per editar l'estil</a:t>
            </a:r>
          </a:p>
        </p:txBody>
      </p:sp>
      <p:sp>
        <p:nvSpPr>
          <p:cNvPr id="3" name="Contenidor de contingut 2"/>
          <p:cNvSpPr>
            <a:spLocks noGrp="1"/>
          </p:cNvSpPr>
          <p:nvPr>
            <p:ph idx="1"/>
          </p:nvPr>
        </p:nvSpPr>
        <p:spPr>
          <a:xfrm>
            <a:off x="356400" y="1844824"/>
            <a:ext cx="8464072" cy="3674056"/>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5"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Tree>
    <p:extLst>
      <p:ext uri="{BB962C8B-B14F-4D97-AF65-F5344CB8AC3E}">
        <p14:creationId xmlns:p14="http://schemas.microsoft.com/office/powerpoint/2010/main" val="388412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
        <p:nvSpPr>
          <p:cNvPr id="5" name="Rectangle 5"/>
          <p:cNvSpPr>
            <a:spLocks noGrp="1" noChangeArrowheads="1"/>
          </p:cNvSpPr>
          <p:nvPr>
            <p:ph type="ftr" sz="quarter" idx="11"/>
          </p:nvPr>
        </p:nvSpPr>
        <p:spPr>
          <a:xfrm>
            <a:off x="0" y="0"/>
            <a:ext cx="0" cy="0"/>
          </a:xfrm>
          <a:prstGeom prst="rect">
            <a:avLst/>
          </a:prstGeom>
        </p:spPr>
        <p:txBody>
          <a:bodyPr/>
          <a:lstStyle>
            <a:lvl1pPr marL="2192338" indent="-2192338">
              <a:defRPr>
                <a:cs typeface="Arial" panose="020B0604020202020204" pitchFamily="34" charset="0"/>
              </a:defRPr>
            </a:lvl1pPr>
          </a:lstStyle>
          <a:p>
            <a:pPr>
              <a:defRPr/>
            </a:pPr>
            <a:endParaRPr lang="es-ES"/>
          </a:p>
        </p:txBody>
      </p:sp>
      <p:sp>
        <p:nvSpPr>
          <p:cNvPr id="6" name="Rectangle 6"/>
          <p:cNvSpPr>
            <a:spLocks noGrp="1" noChangeArrowheads="1"/>
          </p:cNvSpPr>
          <p:nvPr>
            <p:ph type="sldNum" sz="quarter" idx="12"/>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Tree>
    <p:extLst>
      <p:ext uri="{BB962C8B-B14F-4D97-AF65-F5344CB8AC3E}">
        <p14:creationId xmlns:p14="http://schemas.microsoft.com/office/powerpoint/2010/main" val="1270810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
        <p:nvSpPr>
          <p:cNvPr id="5" name="Rectangle 5"/>
          <p:cNvSpPr>
            <a:spLocks noGrp="1" noChangeArrowheads="1"/>
          </p:cNvSpPr>
          <p:nvPr>
            <p:ph type="ftr" sz="quarter" idx="11"/>
          </p:nvPr>
        </p:nvSpPr>
        <p:spPr>
          <a:xfrm>
            <a:off x="0" y="0"/>
            <a:ext cx="0" cy="0"/>
          </a:xfrm>
          <a:prstGeom prst="rect">
            <a:avLst/>
          </a:prstGeom>
        </p:spPr>
        <p:txBody>
          <a:bodyPr/>
          <a:lstStyle>
            <a:lvl1pPr marL="2192338" indent="-2192338">
              <a:defRPr>
                <a:cs typeface="Arial" panose="020B0604020202020204" pitchFamily="34" charset="0"/>
              </a:defRPr>
            </a:lvl1pPr>
          </a:lstStyle>
          <a:p>
            <a:pPr>
              <a:defRPr/>
            </a:pPr>
            <a:endParaRPr lang="es-ES"/>
          </a:p>
        </p:txBody>
      </p:sp>
      <p:sp>
        <p:nvSpPr>
          <p:cNvPr id="6" name="Rectangle 6"/>
          <p:cNvSpPr>
            <a:spLocks noGrp="1" noChangeArrowheads="1"/>
          </p:cNvSpPr>
          <p:nvPr>
            <p:ph type="sldNum" sz="quarter" idx="12"/>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Tree>
    <p:extLst>
      <p:ext uri="{BB962C8B-B14F-4D97-AF65-F5344CB8AC3E}">
        <p14:creationId xmlns:p14="http://schemas.microsoft.com/office/powerpoint/2010/main" val="2318845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54588" y="5809152"/>
            <a:ext cx="1213821" cy="365125"/>
          </a:xfrm>
          <a:prstGeom prst="rect">
            <a:avLst/>
          </a:prstGeom>
        </p:spPr>
        <p:txBody>
          <a:bodyPr/>
          <a:lstStyle/>
          <a:p>
            <a:fld id="{7A847CFC-816F-41D0-AAC0-9BF4FEBC753E}" type="datetimeFigureOut">
              <a:rPr lang="es-ES" smtClean="0"/>
              <a:t>19/01/2018</a:t>
            </a:fld>
            <a:endParaRPr lang="es-ES"/>
          </a:p>
        </p:txBody>
      </p:sp>
      <p:sp>
        <p:nvSpPr>
          <p:cNvPr id="3" name="Footer Placeholder 2"/>
          <p:cNvSpPr>
            <a:spLocks noGrp="1"/>
          </p:cNvSpPr>
          <p:nvPr>
            <p:ph type="ftr" sz="quarter" idx="11"/>
          </p:nvPr>
        </p:nvSpPr>
        <p:spPr>
          <a:xfrm>
            <a:off x="914401" y="5809152"/>
            <a:ext cx="5540188" cy="365125"/>
          </a:xfrm>
          <a:prstGeom prst="rect">
            <a:avLst/>
          </a:prstGeom>
        </p:spPr>
        <p:txBody>
          <a:bodyPr/>
          <a:lstStyle/>
          <a:p>
            <a:endParaRPr lang="es-ES"/>
          </a:p>
        </p:txBody>
      </p:sp>
      <p:sp>
        <p:nvSpPr>
          <p:cNvPr id="4" name="Slide Number Placeholder 3"/>
          <p:cNvSpPr>
            <a:spLocks noGrp="1"/>
          </p:cNvSpPr>
          <p:nvPr>
            <p:ph type="sldNum" sz="quarter" idx="12"/>
          </p:nvPr>
        </p:nvSpPr>
        <p:spPr>
          <a:xfrm>
            <a:off x="7670202" y="5809152"/>
            <a:ext cx="554023" cy="365125"/>
          </a:xfrm>
          <a:prstGeom prst="rect">
            <a:avLst/>
          </a:prstGeom>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2556210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ítol i objectes sense logo">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l="3430" r="9135"/>
          <a:stretch>
            <a:fillRect/>
          </a:stretch>
        </p:blipFill>
        <p:spPr bwMode="auto">
          <a:xfrm>
            <a:off x="262176" y="115888"/>
            <a:ext cx="8869362" cy="64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6 Rectángulo"/>
          <p:cNvSpPr/>
          <p:nvPr userDrawn="1"/>
        </p:nvSpPr>
        <p:spPr>
          <a:xfrm>
            <a:off x="0" y="0"/>
            <a:ext cx="460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 name="17 Rectángulo"/>
          <p:cNvSpPr/>
          <p:nvPr userDrawn="1"/>
        </p:nvSpPr>
        <p:spPr>
          <a:xfrm>
            <a:off x="95250" y="0"/>
            <a:ext cx="46038"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18 Rectángulo"/>
          <p:cNvSpPr/>
          <p:nvPr userDrawn="1"/>
        </p:nvSpPr>
        <p:spPr>
          <a:xfrm>
            <a:off x="192088" y="0"/>
            <a:ext cx="4445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pic>
        <p:nvPicPr>
          <p:cNvPr id="9" name="9 Image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7988" y="6226175"/>
            <a:ext cx="14398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ol 1"/>
          <p:cNvSpPr>
            <a:spLocks noGrp="1"/>
          </p:cNvSpPr>
          <p:nvPr>
            <p:ph type="title"/>
          </p:nvPr>
        </p:nvSpPr>
        <p:spPr>
          <a:xfrm>
            <a:off x="357188" y="404664"/>
            <a:ext cx="8570912" cy="506412"/>
          </a:xfrm>
        </p:spPr>
        <p:txBody>
          <a:bodyPr/>
          <a:lstStyle/>
          <a:p>
            <a:r>
              <a:rPr lang="ca-ES"/>
              <a:t>Feu clic aquí per editar l'estil</a:t>
            </a:r>
          </a:p>
        </p:txBody>
      </p:sp>
      <p:sp>
        <p:nvSpPr>
          <p:cNvPr id="3" name="Contenidor de contingut 2"/>
          <p:cNvSpPr>
            <a:spLocks noGrp="1"/>
          </p:cNvSpPr>
          <p:nvPr>
            <p:ph idx="1"/>
          </p:nvPr>
        </p:nvSpPr>
        <p:spPr>
          <a:xfrm>
            <a:off x="356400" y="1844824"/>
            <a:ext cx="8464072" cy="4106103"/>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8"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Tree>
    <p:extLst>
      <p:ext uri="{BB962C8B-B14F-4D97-AF65-F5344CB8AC3E}">
        <p14:creationId xmlns:p14="http://schemas.microsoft.com/office/powerpoint/2010/main" val="2398159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ol i objectes sense nivells">
    <p:spTree>
      <p:nvGrpSpPr>
        <p:cNvPr id="1" name=""/>
        <p:cNvGrpSpPr/>
        <p:nvPr/>
      </p:nvGrpSpPr>
      <p:grpSpPr>
        <a:xfrm>
          <a:off x="0" y="0"/>
          <a:ext cx="0" cy="0"/>
          <a:chOff x="0" y="0"/>
          <a:chExt cx="0" cy="0"/>
        </a:xfrm>
      </p:grpSpPr>
      <p:sp>
        <p:nvSpPr>
          <p:cNvPr id="2" name="Títol 1"/>
          <p:cNvSpPr>
            <a:spLocks noGrp="1"/>
          </p:cNvSpPr>
          <p:nvPr>
            <p:ph type="title"/>
          </p:nvPr>
        </p:nvSpPr>
        <p:spPr>
          <a:xfrm>
            <a:off x="357188" y="404664"/>
            <a:ext cx="8570912" cy="506412"/>
          </a:xfrm>
        </p:spPr>
        <p:txBody>
          <a:bodyPr/>
          <a:lstStyle/>
          <a:p>
            <a:r>
              <a:rPr lang="ca-ES"/>
              <a:t>Feu clic aquí per editar l'estil</a:t>
            </a:r>
          </a:p>
        </p:txBody>
      </p:sp>
      <p:sp>
        <p:nvSpPr>
          <p:cNvPr id="3" name="Contenidor de contingut 2"/>
          <p:cNvSpPr>
            <a:spLocks noGrp="1"/>
          </p:cNvSpPr>
          <p:nvPr>
            <p:ph idx="1"/>
          </p:nvPr>
        </p:nvSpPr>
        <p:spPr>
          <a:xfrm>
            <a:off x="356400" y="1844824"/>
            <a:ext cx="8464072" cy="3530039"/>
          </a:xfrm>
        </p:spPr>
        <p:txBody>
          <a:bodyPr/>
          <a:lstStyle>
            <a:lvl1pPr marL="0" indent="0">
              <a:buNone/>
              <a:defRPr/>
            </a:lvl1pPr>
          </a:lstStyle>
          <a:p>
            <a:pPr lvl="0"/>
            <a:r>
              <a:rPr lang="ca-ES"/>
              <a:t>Feu clic aquí per editar estils</a:t>
            </a:r>
          </a:p>
        </p:txBody>
      </p:sp>
      <p:sp>
        <p:nvSpPr>
          <p:cNvPr id="7"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Tree>
    <p:extLst>
      <p:ext uri="{BB962C8B-B14F-4D97-AF65-F5344CB8AC3E}">
        <p14:creationId xmlns:p14="http://schemas.microsoft.com/office/powerpoint/2010/main" val="39250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s columnes">
    <p:spTree>
      <p:nvGrpSpPr>
        <p:cNvPr id="1" name=""/>
        <p:cNvGrpSpPr/>
        <p:nvPr/>
      </p:nvGrpSpPr>
      <p:grpSpPr>
        <a:xfrm>
          <a:off x="0" y="0"/>
          <a:ext cx="0" cy="0"/>
          <a:chOff x="0" y="0"/>
          <a:chExt cx="0" cy="0"/>
        </a:xfrm>
      </p:grpSpPr>
      <p:sp>
        <p:nvSpPr>
          <p:cNvPr id="3" name="Contenidor de contingut 2"/>
          <p:cNvSpPr>
            <a:spLocks noGrp="1"/>
          </p:cNvSpPr>
          <p:nvPr>
            <p:ph sz="half" idx="1"/>
          </p:nvPr>
        </p:nvSpPr>
        <p:spPr>
          <a:xfrm>
            <a:off x="356400" y="1844824"/>
            <a:ext cx="4038600" cy="3674055"/>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Contenidor de contingut 3"/>
          <p:cNvSpPr>
            <a:spLocks noGrp="1"/>
          </p:cNvSpPr>
          <p:nvPr>
            <p:ph sz="half" idx="2"/>
          </p:nvPr>
        </p:nvSpPr>
        <p:spPr>
          <a:xfrm>
            <a:off x="4648200" y="1844824"/>
            <a:ext cx="4038600" cy="3674055"/>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9"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
        <p:nvSpPr>
          <p:cNvPr id="5" name="4 Título"/>
          <p:cNvSpPr>
            <a:spLocks noGrp="1"/>
          </p:cNvSpPr>
          <p:nvPr>
            <p:ph type="title"/>
          </p:nvPr>
        </p:nvSpPr>
        <p:spPr>
          <a:xfrm>
            <a:off x="357188" y="404664"/>
            <a:ext cx="8570912" cy="506412"/>
          </a:xfrm>
        </p:spPr>
        <p:txBody>
          <a:bodyPr/>
          <a:lstStyle/>
          <a:p>
            <a:r>
              <a:rPr lang="es-ES"/>
              <a:t>Haga clic para modificar el estilo de título del patrón</a:t>
            </a:r>
          </a:p>
        </p:txBody>
      </p:sp>
    </p:spTree>
    <p:extLst>
      <p:ext uri="{BB962C8B-B14F-4D97-AF65-F5344CB8AC3E}">
        <p14:creationId xmlns:p14="http://schemas.microsoft.com/office/powerpoint/2010/main" val="3054059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ol i comia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3">
            <a:lum bright="70000" contrast="-70000"/>
            <a:extLst>
              <a:ext uri="{28A0092B-C50C-407E-A947-70E740481C1C}">
                <a14:useLocalDpi xmlns:a14="http://schemas.microsoft.com/office/drawing/2010/main" val="0"/>
              </a:ext>
            </a:extLst>
          </a:blip>
          <a:srcRect l="3430" r="913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9 Imagen"/>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07988" y="6226175"/>
            <a:ext cx="14398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962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Tree>
    <p:extLst>
      <p:ext uri="{BB962C8B-B14F-4D97-AF65-F5344CB8AC3E}">
        <p14:creationId xmlns:p14="http://schemas.microsoft.com/office/powerpoint/2010/main" val="406684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4000"/>
            </a:lvl1pPr>
          </a:lstStyle>
          <a:p>
            <a:r>
              <a:rPr lang="es-ES"/>
              <a:t>Haga clic para modificar el estilo de título del patrón</a:t>
            </a:r>
            <a:endParaRPr lang="en-US"/>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Tree>
    <p:extLst>
      <p:ext uri="{BB962C8B-B14F-4D97-AF65-F5344CB8AC3E}">
        <p14:creationId xmlns:p14="http://schemas.microsoft.com/office/powerpoint/2010/main" val="237214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154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
        <p:nvSpPr>
          <p:cNvPr id="5" name="Rectangle 5"/>
          <p:cNvSpPr>
            <a:spLocks noGrp="1" noChangeArrowheads="1"/>
          </p:cNvSpPr>
          <p:nvPr>
            <p:ph type="ftr" sz="quarter" idx="11"/>
          </p:nvPr>
        </p:nvSpPr>
        <p:spPr>
          <a:xfrm>
            <a:off x="0" y="0"/>
            <a:ext cx="0" cy="0"/>
          </a:xfrm>
          <a:prstGeom prst="rect">
            <a:avLst/>
          </a:prstGeom>
        </p:spPr>
        <p:txBody>
          <a:bodyPr/>
          <a:lstStyle>
            <a:lvl1pPr marL="2192338" indent="-2192338">
              <a:defRPr>
                <a:cs typeface="Arial" panose="020B0604020202020204" pitchFamily="34" charset="0"/>
              </a:defRPr>
            </a:lvl1pPr>
          </a:lstStyle>
          <a:p>
            <a:pPr>
              <a:defRPr/>
            </a:pPr>
            <a:endParaRPr lang="es-ES"/>
          </a:p>
        </p:txBody>
      </p:sp>
      <p:sp>
        <p:nvSpPr>
          <p:cNvPr id="6" name="Rectangle 6"/>
          <p:cNvSpPr>
            <a:spLocks noGrp="1" noChangeArrowheads="1"/>
          </p:cNvSpPr>
          <p:nvPr>
            <p:ph type="sldNum" sz="quarter" idx="12"/>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Tree>
    <p:extLst>
      <p:ext uri="{BB962C8B-B14F-4D97-AF65-F5344CB8AC3E}">
        <p14:creationId xmlns:p14="http://schemas.microsoft.com/office/powerpoint/2010/main" val="2921298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Contenidor de títol 1"/>
          <p:cNvSpPr>
            <a:spLocks noGrp="1"/>
          </p:cNvSpPr>
          <p:nvPr>
            <p:ph type="title"/>
          </p:nvPr>
        </p:nvSpPr>
        <p:spPr bwMode="auto">
          <a:xfrm>
            <a:off x="357188" y="57308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a-ES" altLang="es-ES"/>
              <a:t>Feu clic aquí per editar l'estil</a:t>
            </a:r>
          </a:p>
        </p:txBody>
      </p:sp>
      <p:sp>
        <p:nvSpPr>
          <p:cNvPr id="1027" name="Contenidor de text 2"/>
          <p:cNvSpPr>
            <a:spLocks noGrp="1"/>
          </p:cNvSpPr>
          <p:nvPr>
            <p:ph type="body" idx="1"/>
          </p:nvPr>
        </p:nvSpPr>
        <p:spPr bwMode="auto">
          <a:xfrm>
            <a:off x="357188" y="2058988"/>
            <a:ext cx="8383587"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a-ES" altLang="es-ES"/>
              <a:t>Feu clic aquí per editar estils</a:t>
            </a:r>
          </a:p>
          <a:p>
            <a:pPr lvl="1"/>
            <a:r>
              <a:rPr lang="ca-ES" altLang="es-ES"/>
              <a:t>Segon nivell</a:t>
            </a:r>
          </a:p>
          <a:p>
            <a:pPr lvl="2"/>
            <a:r>
              <a:rPr lang="ca-ES" altLang="es-ES"/>
              <a:t>Tercer nivell</a:t>
            </a:r>
          </a:p>
          <a:p>
            <a:pPr lvl="3"/>
            <a:r>
              <a:rPr lang="ca-ES" altLang="es-ES"/>
              <a:t>Quart nivell</a:t>
            </a:r>
          </a:p>
          <a:p>
            <a:pPr lvl="4"/>
            <a:r>
              <a:rPr lang="ca-ES" altLang="es-ES"/>
              <a:t>Cinquè nivell</a:t>
            </a:r>
          </a:p>
        </p:txBody>
      </p:sp>
      <p:sp>
        <p:nvSpPr>
          <p:cNvPr id="8" name="7 Rectángulo"/>
          <p:cNvSpPr/>
          <p:nvPr userDrawn="1"/>
        </p:nvSpPr>
        <p:spPr>
          <a:xfrm>
            <a:off x="0" y="0"/>
            <a:ext cx="460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9" name="8 Rectángulo"/>
          <p:cNvSpPr/>
          <p:nvPr userDrawn="1"/>
        </p:nvSpPr>
        <p:spPr>
          <a:xfrm>
            <a:off x="95250" y="0"/>
            <a:ext cx="46038"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1" name="10 Rectángulo"/>
          <p:cNvSpPr/>
          <p:nvPr userDrawn="1"/>
        </p:nvSpPr>
        <p:spPr>
          <a:xfrm>
            <a:off x="192088" y="0"/>
            <a:ext cx="4445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pic>
        <p:nvPicPr>
          <p:cNvPr id="1031" name="Picture 2"/>
          <p:cNvPicPr>
            <a:picLocks noChangeAspect="1" noChangeArrowheads="1"/>
          </p:cNvPicPr>
          <p:nvPr userDrawn="1"/>
        </p:nvPicPr>
        <p:blipFill>
          <a:blip r:embed="rId14">
            <a:lum bright="70000" contrast="-70000"/>
            <a:extLst>
              <a:ext uri="{28A0092B-C50C-407E-A947-70E740481C1C}">
                <a14:useLocalDpi xmlns:a14="http://schemas.microsoft.com/office/drawing/2010/main" val="0"/>
              </a:ext>
            </a:extLst>
          </a:blip>
          <a:srcRect l="3430" r="9135"/>
          <a:stretch>
            <a:fillRect/>
          </a:stretch>
        </p:blipFill>
        <p:spPr bwMode="auto">
          <a:xfrm>
            <a:off x="274638" y="115888"/>
            <a:ext cx="8869362" cy="64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9 Imagen"/>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07988" y="6226175"/>
            <a:ext cx="14398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6" r:id="rId1"/>
    <p:sldLayoutId id="2147484017" r:id="rId2"/>
    <p:sldLayoutId id="2147484014" r:id="rId3"/>
    <p:sldLayoutId id="2147484015" r:id="rId4"/>
    <p:sldLayoutId id="2147484018" r:id="rId5"/>
    <p:sldLayoutId id="2147484022" r:id="rId6"/>
    <p:sldLayoutId id="2147484021" r:id="rId7"/>
    <p:sldLayoutId id="2147484020" r:id="rId8"/>
    <p:sldLayoutId id="2147484023" r:id="rId9"/>
    <p:sldLayoutId id="2147484024" r:id="rId10"/>
    <p:sldLayoutId id="2147484025" r:id="rId11"/>
    <p:sldLayoutId id="2147484026" r:id="rId12"/>
  </p:sldLayoutIdLst>
  <p:hf hdr="0" ftr="0" dt="0"/>
  <p:txStyles>
    <p:title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p:titleStyle>
    <p:bodyStyle>
      <a:lvl1pPr marL="285750" indent="-285750" algn="l" rtl="0" eaLnBrk="0" fontAlgn="base" hangingPunct="0">
        <a:spcBef>
          <a:spcPct val="20000"/>
        </a:spcBef>
        <a:spcAft>
          <a:spcPct val="0"/>
        </a:spcAft>
        <a:buClr>
          <a:schemeClr val="tx2"/>
        </a:buClr>
        <a:buFont typeface="Wingdings 2" panose="05020102010507070707" pitchFamily="18" charset="2"/>
        <a:buChar char=""/>
        <a:defRPr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16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hyperlink" Target="http://canalsalut.gencat.cat/web/.content/home_canal_salut/ciutadania/la_salut_de_la_a_a_la_z/t/tabac/documents/arxius/Mites_tabac_cargolar.pdf" TargetMode="External"/><Relationship Id="rId18" Type="http://schemas.openxmlformats.org/officeDocument/2006/relationships/image" Target="../media/image28.jpeg"/><Relationship Id="rId3" Type="http://schemas.openxmlformats.org/officeDocument/2006/relationships/notesSlide" Target="../notesSlides/notesSlide10.xml"/><Relationship Id="rId7" Type="http://schemas.openxmlformats.org/officeDocument/2006/relationships/image" Target="../media/image24.jpeg"/><Relationship Id="rId12" Type="http://schemas.openxmlformats.org/officeDocument/2006/relationships/hyperlink" Target="https://www.fda.gov/TobaccoProducts/Labeling/ProductsIngredientsComponents/default.htm" TargetMode="External"/><Relationship Id="rId17" Type="http://schemas.openxmlformats.org/officeDocument/2006/relationships/hyperlink" Target="http://salutpublica.gencat.cat/web/.content/minisite/aspcat/promocio_salut/tabac/mites_tabac.pdf" TargetMode="External"/><Relationship Id="rId2" Type="http://schemas.openxmlformats.org/officeDocument/2006/relationships/slideLayout" Target="../slideLayouts/slideLayout1.xml"/><Relationship Id="rId16" Type="http://schemas.openxmlformats.org/officeDocument/2006/relationships/hyperlink" Target="http://canalsalut.gencat.cat/ca/detalls/article/Cigarretes-electroniques-00004" TargetMode="External"/><Relationship Id="rId20" Type="http://schemas.openxmlformats.org/officeDocument/2006/relationships/image" Target="../media/image30.png"/><Relationship Id="rId1" Type="http://schemas.openxmlformats.org/officeDocument/2006/relationships/vmlDrawing" Target="../drawings/vmlDrawing1.vml"/><Relationship Id="rId6" Type="http://schemas.openxmlformats.org/officeDocument/2006/relationships/image" Target="../media/image23.jpeg"/><Relationship Id="rId11" Type="http://schemas.openxmlformats.org/officeDocument/2006/relationships/hyperlink" Target="http://salutweb.gencat.cat/ca/el_departament/estadistiques_sanitaries/enquestes/esca/resultats_enquesta_salut_catalunya/" TargetMode="External"/><Relationship Id="rId5" Type="http://schemas.openxmlformats.org/officeDocument/2006/relationships/image" Target="../media/image22.png"/><Relationship Id="rId15" Type="http://schemas.openxmlformats.org/officeDocument/2006/relationships/hyperlink" Target="http://www.papsf.cat/_Adm3/upload/docs/PapsfDoc4042.pdf" TargetMode="External"/><Relationship Id="rId10" Type="http://schemas.openxmlformats.org/officeDocument/2006/relationships/image" Target="../media/image27.jpeg"/><Relationship Id="rId19" Type="http://schemas.openxmlformats.org/officeDocument/2006/relationships/image" Target="../media/image29.jpeg"/><Relationship Id="rId4" Type="http://schemas.openxmlformats.org/officeDocument/2006/relationships/oleObject" Target="../embeddings/oleObject1.bin"/><Relationship Id="rId9" Type="http://schemas.openxmlformats.org/officeDocument/2006/relationships/image" Target="../media/image26.jpeg"/><Relationship Id="rId14" Type="http://schemas.openxmlformats.org/officeDocument/2006/relationships/hyperlink" Target="http://salutweb.gencat.cat/ca/inici/nota-premsa/?id=29530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s://www.ncbi.nlm.nih.gov/pmc/articles/PMC5217840/table/t2-0150014/" TargetMode="External"/><Relationship Id="rId4" Type="http://schemas.openxmlformats.org/officeDocument/2006/relationships/hyperlink" Target="https://www.ncbi.nlm.nih.gov/pmc/articles/PMC5217840/"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4.jpeg"/><Relationship Id="rId4" Type="http://schemas.openxmlformats.org/officeDocument/2006/relationships/diagramLayout" Target="../diagrams/layout1.xml"/><Relationship Id="rId9" Type="http://schemas.openxmlformats.org/officeDocument/2006/relationships/image" Target="../media/image33.jpeg"/></Relationships>
</file>

<file path=ppt/slides/_rels/slide13.xml.rels><?xml version="1.0" encoding="UTF-8" standalone="yes"?>
<Relationships xmlns="http://schemas.openxmlformats.org/package/2006/relationships"><Relationship Id="rId8" Type="http://schemas.openxmlformats.org/officeDocument/2006/relationships/hyperlink" Target="https://www.ncbi.nlm.nih.gov/pmc/articles/PMC1745657/" TargetMode="Externa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image" Target="../media/image35.jpeg"/><Relationship Id="rId5" Type="http://schemas.openxmlformats.org/officeDocument/2006/relationships/diagramQuickStyle" Target="../diagrams/quickStyle2.xml"/><Relationship Id="rId10" Type="http://schemas.openxmlformats.org/officeDocument/2006/relationships/hyperlink" Target="http://www.cnpt.es/doc_pdf/Consenso-interdisciplinar-SEDET.pdf" TargetMode="External"/><Relationship Id="rId4" Type="http://schemas.openxmlformats.org/officeDocument/2006/relationships/diagramLayout" Target="../diagrams/layout2.xml"/><Relationship Id="rId9" Type="http://schemas.openxmlformats.org/officeDocument/2006/relationships/hyperlink" Target="https://www.ncbi.nlm.nih.gov/books/NBK47499/"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hyperlink" Target="http://projectes.camfic.cat/CAMFiC/Seccions/GrupsTreball/Docs/Grapat/PESCE.pdf"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hyperlink" Target="http://www.papsf.cat/_Adm3/upload/docs/PapsfDoc2099.pdf" TargetMode="External"/><Relationship Id="rId5" Type="http://schemas.openxmlformats.org/officeDocument/2006/relationships/image" Target="../media/image37.png"/><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hyperlink" Target="http://www.papsf.cat/_Adm3/upload/docs/PapsfDoc3850.pdf" TargetMode="External"/><Relationship Id="rId3" Type="http://schemas.openxmlformats.org/officeDocument/2006/relationships/hyperlink" Target="http://www.papsf.cat/" TargetMode="External"/><Relationship Id="rId7" Type="http://schemas.openxmlformats.org/officeDocument/2006/relationships/image" Target="../media/image38.jpeg"/><Relationship Id="rId12" Type="http://schemas.openxmlformats.org/officeDocument/2006/relationships/hyperlink" Target="http://www.qtabac.cat/consulta/" TargetMode="External"/><Relationship Id="rId17" Type="http://schemas.openxmlformats.org/officeDocument/2006/relationships/hyperlink" Target="http://www.papsf.cat/Noticies_Detall.aspx?nNoticiaId=359" TargetMode="External"/><Relationship Id="rId2" Type="http://schemas.openxmlformats.org/officeDocument/2006/relationships/notesSlide" Target="../notesSlides/notesSlide17.xml"/><Relationship Id="rId16"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hyperlink" Target="http://www.setmanasensefum.cat/index.aspx" TargetMode="External"/><Relationship Id="rId11" Type="http://schemas.openxmlformats.org/officeDocument/2006/relationships/hyperlink" Target="http://www.papsf.cat/Projectes/TIG_TabaquismeCat.aspx" TargetMode="External"/><Relationship Id="rId5" Type="http://schemas.openxmlformats.org/officeDocument/2006/relationships/hyperlink" Target="http://www.papsf.cat/Noticies_Detall.aspx?nNoticiaId=84" TargetMode="External"/><Relationship Id="rId15" Type="http://schemas.openxmlformats.org/officeDocument/2006/relationships/hyperlink" Target="http://www.papsf.cat/_Adm3/upload/docs/PapsfDoc3849.pdf" TargetMode="External"/><Relationship Id="rId10" Type="http://schemas.openxmlformats.org/officeDocument/2006/relationships/image" Target="../media/image41.jpeg"/><Relationship Id="rId4" Type="http://schemas.openxmlformats.org/officeDocument/2006/relationships/hyperlink" Target="http://www.papsf.cat/DeixarFumar.aspx" TargetMode="External"/><Relationship Id="rId9" Type="http://schemas.openxmlformats.org/officeDocument/2006/relationships/image" Target="../media/image40.jpeg"/><Relationship Id="rId1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hyperlink" Target="http://www.who.int/fctc/reporting/who_fctc_indicator_compendium_1st_edition_es.pdf?ua=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www.cdc.gov/tobacco/data_statistics/sgr/50th-anniversary/pdfs/executive-summary-spanish.pdf" TargetMode="External"/><Relationship Id="rId5" Type="http://schemas.openxmlformats.org/officeDocument/2006/relationships/hyperlink" Target="http://www.surgeongeneral.gov/library/reports/50-years-of-progress/index.html" TargetMode="External"/><Relationship Id="rId4" Type="http://schemas.openxmlformats.org/officeDocument/2006/relationships/image" Target="../media/image15.jpeg"/></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hyperlink" Target="https://www.youtube.com/watch?v=_iTJ9_V-8yo"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46.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65.png"/><Relationship Id="rId2" Type="http://schemas.openxmlformats.org/officeDocument/2006/relationships/notesSlide" Target="../notesSlides/notesSlide46.xml"/><Relationship Id="rId1" Type="http://schemas.openxmlformats.org/officeDocument/2006/relationships/slideLayout" Target="../slideLayouts/slideLayout8.xml"/><Relationship Id="rId6" Type="http://schemas.openxmlformats.org/officeDocument/2006/relationships/image" Target="../media/image66.png"/><Relationship Id="rId5" Type="http://schemas.openxmlformats.org/officeDocument/2006/relationships/image" Target="../media/image69.png"/><Relationship Id="rId4" Type="http://schemas.openxmlformats.org/officeDocument/2006/relationships/image" Target="../media/image68.png"/></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7.xml"/><Relationship Id="rId1" Type="http://schemas.openxmlformats.org/officeDocument/2006/relationships/slideLayout" Target="../slideLayouts/slideLayout9.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4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8.xml"/><Relationship Id="rId1" Type="http://schemas.openxmlformats.org/officeDocument/2006/relationships/slideLayout" Target="../slideLayouts/slideLayout5.xml"/><Relationship Id="rId5" Type="http://schemas.openxmlformats.org/officeDocument/2006/relationships/image" Target="../media/image72.png"/><Relationship Id="rId4" Type="http://schemas.openxmlformats.org/officeDocument/2006/relationships/image" Target="../media/image71.png"/></Relationships>
</file>

<file path=ppt/slides/_rels/slide4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9.xml"/><Relationship Id="rId1" Type="http://schemas.openxmlformats.org/officeDocument/2006/relationships/slideLayout" Target="../slideLayouts/slideLayout10.xml"/><Relationship Id="rId4" Type="http://schemas.openxmlformats.org/officeDocument/2006/relationships/image" Target="../media/image76.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www.msssi.gob.es/estadEstudios/estadisticas/estadisticas/estMinisterio/mortalidad/docs/PatronesMortalidadEspana2014.1.pdf" TargetMode="External"/><Relationship Id="rId4" Type="http://schemas.openxmlformats.org/officeDocument/2006/relationships/hyperlink" Target="file:///C:\Users\gortega\Downloads\tobacco_infograph.pdf"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0.xml"/><Relationship Id="rId1" Type="http://schemas.openxmlformats.org/officeDocument/2006/relationships/slideLayout" Target="../slideLayouts/slideLayout8.xml"/><Relationship Id="rId5" Type="http://schemas.openxmlformats.org/officeDocument/2006/relationships/image" Target="../media/image79.png"/><Relationship Id="rId4" Type="http://schemas.openxmlformats.org/officeDocument/2006/relationships/image" Target="../media/image78.png"/></Relationships>
</file>

<file path=ppt/slides/_rels/slide5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1.xml"/><Relationship Id="rId1" Type="http://schemas.openxmlformats.org/officeDocument/2006/relationships/slideLayout" Target="../slideLayouts/slideLayout8.xml"/><Relationship Id="rId4" Type="http://schemas.openxmlformats.org/officeDocument/2006/relationships/image" Target="../media/image81.png"/></Relationships>
</file>

<file path=ppt/slides/_rels/slide5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2.xml"/><Relationship Id="rId1" Type="http://schemas.openxmlformats.org/officeDocument/2006/relationships/slideLayout" Target="../slideLayouts/slideLayout8.xml"/><Relationship Id="rId4" Type="http://schemas.openxmlformats.org/officeDocument/2006/relationships/image" Target="../media/image83.png"/></Relationships>
</file>

<file path=ppt/slides/_rels/slide5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3.xml"/><Relationship Id="rId1" Type="http://schemas.openxmlformats.org/officeDocument/2006/relationships/slideLayout" Target="../slideLayouts/slideLayout8.xml"/><Relationship Id="rId4" Type="http://schemas.openxmlformats.org/officeDocument/2006/relationships/image" Target="../media/image85.png"/></Relationships>
</file>

<file path=ppt/slides/_rels/slide5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4.xml"/><Relationship Id="rId1" Type="http://schemas.openxmlformats.org/officeDocument/2006/relationships/slideLayout" Target="../slideLayouts/slideLayout11.xml"/><Relationship Id="rId4" Type="http://schemas.openxmlformats.org/officeDocument/2006/relationships/image" Target="../media/image87.png"/></Relationships>
</file>

<file path=ppt/slides/_rels/slide55.xml.rels><?xml version="1.0" encoding="UTF-8" standalone="yes"?>
<Relationships xmlns="http://schemas.openxmlformats.org/package/2006/relationships"><Relationship Id="rId3" Type="http://schemas.openxmlformats.org/officeDocument/2006/relationships/hyperlink" Target="http://www.papsf.cat/Noticies_Detall.aspx?nNoticiaId=408"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hyperlink" Target="mailto:aula@camfic.org&#160;" TargetMode="External"/><Relationship Id="rId4" Type="http://schemas.openxmlformats.org/officeDocument/2006/relationships/hyperlink" Target="http://www.papsf.cat/Noticies_Detall.aspx?nNoticiaId=404"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image" Target="../media/image89.jpeg"/><Relationship Id="rId4" Type="http://schemas.openxmlformats.org/officeDocument/2006/relationships/hyperlink" Target="http://www.flickr.com/photos/wwworks/4759535950/"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www.who.int/gho/mortality_burden_disease/causes_death/top_10/en/" TargetMode="External"/><Relationship Id="rId5" Type="http://schemas.openxmlformats.org/officeDocument/2006/relationships/hyperlink" Target="http://apps.who.int/iris/bitstream/10665/43897/1/9789243596280_spa.pdf" TargetMode="External"/><Relationship Id="rId4" Type="http://schemas.openxmlformats.org/officeDocument/2006/relationships/hyperlink" Target="http://www.who.int/tobacco/publications/surveillance/fact_sheet_mortality_report.pdf?ua=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healthdata.org/spain?language=149"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hyperlink" Target="http://www.thelancet.com/journals/lancet/article/PIIS0140-6736(17)32366-8/fulltex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alutweb.gencat.cat/ca/el_departament/estadistiques_sanitaries/enquestes/esca/resultats_enquesta_salut_catalunya/" TargetMode="Externa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hyperlink" Target="http://www.nonsmokingchallenge.com/" TargetMode="External"/><Relationship Id="rId4" Type="http://schemas.openxmlformats.org/officeDocument/2006/relationships/hyperlink" Target="http://salutweb.gencat.cat/ca/el_departament/estadistiques_sanitaries/enquestes/esca/resultats_enquesta_salut_cataluny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ol 1"/>
          <p:cNvSpPr>
            <a:spLocks noGrp="1"/>
          </p:cNvSpPr>
          <p:nvPr>
            <p:ph type="ctrTitle" idx="4294967295"/>
          </p:nvPr>
        </p:nvSpPr>
        <p:spPr>
          <a:xfrm>
            <a:off x="190173" y="1361806"/>
            <a:ext cx="8530726" cy="1252538"/>
          </a:xfrm>
        </p:spPr>
        <p:txBody>
          <a:bodyPr>
            <a:noAutofit/>
          </a:bodyPr>
          <a:lstStyle/>
          <a:p>
            <a:pPr algn="ctr">
              <a:defRPr/>
            </a:pPr>
            <a:r>
              <a:rPr lang="ca-ES" sz="4600">
                <a:latin typeface="Arial" charset="0"/>
                <a:cs typeface="Arial" charset="0"/>
              </a:rPr>
              <a:t>INTERVENCIÓ PER AJUDAR A DEIXAR DE FUMAR</a:t>
            </a:r>
            <a:endParaRPr lang="ca-ES" sz="4600">
              <a:solidFill>
                <a:schemeClr val="accent4">
                  <a:lumMod val="50000"/>
                </a:schemeClr>
              </a:solidFill>
            </a:endParaRPr>
          </a:p>
        </p:txBody>
      </p:sp>
      <p:pic>
        <p:nvPicPr>
          <p:cNvPr id="4" name="Picture 3"/>
          <p:cNvPicPr>
            <a:picLocks noChangeAspect="1" noChangeArrowheads="1"/>
          </p:cNvPicPr>
          <p:nvPr/>
        </p:nvPicPr>
        <p:blipFill>
          <a:blip r:embed="rId3"/>
          <a:srcRect/>
          <a:stretch>
            <a:fillRect/>
          </a:stretch>
        </p:blipFill>
        <p:spPr bwMode="auto">
          <a:xfrm>
            <a:off x="4970393" y="2681147"/>
            <a:ext cx="2422566" cy="37470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9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7248" y="649343"/>
            <a:ext cx="1733429" cy="59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CuadroTexto 1"/>
          <p:cNvSpPr txBox="1">
            <a:spLocks noChangeArrowheads="1"/>
          </p:cNvSpPr>
          <p:nvPr/>
        </p:nvSpPr>
        <p:spPr bwMode="auto">
          <a:xfrm>
            <a:off x="250825" y="5949950"/>
            <a:ext cx="1728788" cy="792163"/>
          </a:xfrm>
          <a:prstGeom prst="rect">
            <a:avLst/>
          </a:prstGeom>
          <a:solidFill>
            <a:schemeClr val="bg1"/>
          </a:solidFill>
          <a:ln w="9525">
            <a:noFill/>
            <a:miter lim="800000"/>
            <a:headEnd/>
            <a:tailEnd/>
          </a:ln>
          <a:extLst/>
        </p:spPr>
        <p:txBody>
          <a:bodyPr>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endParaRPr lang="ca-ES" altLang="ca-ES">
              <a:latin typeface="Calibri" panose="020F0502020204030204" pitchFamily="34" charset="0"/>
            </a:endParaRPr>
          </a:p>
        </p:txBody>
      </p:sp>
      <p:pic>
        <p:nvPicPr>
          <p:cNvPr id="9223" name="Picture 7"/>
          <p:cNvPicPr>
            <a:picLocks noChangeAspect="1" noChangeArrowheads="1"/>
          </p:cNvPicPr>
          <p:nvPr/>
        </p:nvPicPr>
        <p:blipFill>
          <a:blip r:embed="rId5"/>
          <a:srcRect/>
          <a:stretch>
            <a:fillRect/>
          </a:stretch>
        </p:blipFill>
        <p:spPr bwMode="auto">
          <a:xfrm>
            <a:off x="1470481" y="2674112"/>
            <a:ext cx="2486767" cy="37611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3425461" y="6479338"/>
            <a:ext cx="5987442" cy="369332"/>
          </a:xfrm>
          <a:prstGeom prst="rect">
            <a:avLst/>
          </a:prstGeom>
          <a:noFill/>
        </p:spPr>
        <p:txBody>
          <a:bodyPr wrap="square" rtlCol="0">
            <a:spAutoFit/>
          </a:bodyPr>
          <a:lstStyle/>
          <a:p>
            <a:r>
              <a:rPr lang="ca-ES">
                <a:solidFill>
                  <a:srgbClr val="0070C0"/>
                </a:solidFill>
              </a:rPr>
              <a:t>Autores: Roser Casals, Silvia Granollers i Guadalupe Ortega</a:t>
            </a:r>
          </a:p>
        </p:txBody>
      </p:sp>
      <p:pic>
        <p:nvPicPr>
          <p:cNvPr id="3" name="2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6049" y="80987"/>
            <a:ext cx="1234631" cy="445839"/>
          </a:xfrm>
          <a:prstGeom prst="rect">
            <a:avLst/>
          </a:prstGeom>
        </p:spPr>
      </p:pic>
      <p:pic>
        <p:nvPicPr>
          <p:cNvPr id="5" name="4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9440" y="126108"/>
            <a:ext cx="1771459" cy="267145"/>
          </a:xfrm>
          <a:prstGeom prst="rect">
            <a:avLst/>
          </a:prstGeom>
        </p:spPr>
      </p:pic>
      <p:pic>
        <p:nvPicPr>
          <p:cNvPr id="6" name="5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0825" y="146550"/>
            <a:ext cx="2821559" cy="29801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Gràfic 3"/>
          <p:cNvGraphicFramePr>
            <a:graphicFrameLocks/>
          </p:cNvGraphicFramePr>
          <p:nvPr>
            <p:extLst>
              <p:ext uri="{D42A27DB-BD31-4B8C-83A1-F6EECF244321}">
                <p14:modId xmlns:p14="http://schemas.microsoft.com/office/powerpoint/2010/main" val="2776570571"/>
              </p:ext>
            </p:extLst>
          </p:nvPr>
        </p:nvGraphicFramePr>
        <p:xfrm>
          <a:off x="91500" y="521774"/>
          <a:ext cx="8966200" cy="4856527"/>
        </p:xfrm>
        <a:graphic>
          <a:graphicData uri="http://schemas.openxmlformats.org/presentationml/2006/ole">
            <mc:AlternateContent xmlns:mc="http://schemas.openxmlformats.org/markup-compatibility/2006">
              <mc:Choice xmlns:v="urn:schemas-microsoft-com:vml" Requires="v">
                <p:oleObj spid="_x0000_s1042" name="Chart" r:id="rId4" imgW="8967993" imgH="5108891" progId="Excel.Chart.8">
                  <p:embed/>
                </p:oleObj>
              </mc:Choice>
              <mc:Fallback>
                <p:oleObj name="Chart" r:id="rId4" imgW="8967993" imgH="5108891" progId="Excel.Chart.8">
                  <p:embed/>
                  <p:pic>
                    <p:nvPicPr>
                      <p:cNvPr id="12290" name="Gràfic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00" y="521774"/>
                        <a:ext cx="8966200" cy="4856527"/>
                      </a:xfrm>
                      <a:prstGeom prst="rect">
                        <a:avLst/>
                      </a:prstGeom>
                      <a:noFill/>
                      <a:ln>
                        <a:noFill/>
                      </a:ln>
                      <a:extLst/>
                    </p:spPr>
                  </p:pic>
                </p:oleObj>
              </mc:Fallback>
            </mc:AlternateContent>
          </a:graphicData>
        </a:graphic>
      </p:graphicFrame>
      <p:sp>
        <p:nvSpPr>
          <p:cNvPr id="12291" name="Marcador de texto 3"/>
          <p:cNvSpPr>
            <a:spLocks noGrp="1"/>
          </p:cNvSpPr>
          <p:nvPr>
            <p:ph type="body" sz="quarter" idx="13"/>
          </p:nvPr>
        </p:nvSpPr>
        <p:spPr>
          <a:xfrm>
            <a:off x="357188" y="1244553"/>
            <a:ext cx="8570913" cy="428625"/>
          </a:xfrm>
        </p:spPr>
        <p:txBody>
          <a:bodyPr>
            <a:normAutofit/>
          </a:bodyPr>
          <a:lstStyle/>
          <a:p>
            <a:r>
              <a:rPr lang="ca-ES" altLang="ca-ES" sz="1800">
                <a:solidFill>
                  <a:schemeClr val="tx1"/>
                </a:solidFill>
              </a:rPr>
              <a:t>Tipus de producte de tabac en fumadors diaris </a:t>
            </a:r>
          </a:p>
        </p:txBody>
      </p:sp>
      <p:pic>
        <p:nvPicPr>
          <p:cNvPr id="12292" name="Picture 4" descr="Cigars, Cigarillos, Little Filtered Cigars"/>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44062" y="4430245"/>
            <a:ext cx="900000" cy="6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0" descr="Smokeless Tobacco Product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29644" y="4281383"/>
            <a:ext cx="612000" cy="68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2" descr="8 different electronic nicotine delivery systems"/>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436" r="41249"/>
          <a:stretch>
            <a:fillRect/>
          </a:stretch>
        </p:blipFill>
        <p:spPr bwMode="auto">
          <a:xfrm>
            <a:off x="6301022" y="4469053"/>
            <a:ext cx="720000" cy="626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6" descr="Image of a Hookah"/>
          <p:cNvPicPr>
            <a:picLocks noChangeAspect="1" noChangeArrowheads="1"/>
          </p:cNvPicPr>
          <p:nvPr/>
        </p:nvPicPr>
        <p:blipFill>
          <a:blip r:embed="rId9">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6932910" y="4445135"/>
            <a:ext cx="466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6" descr="Resultado de imagen para pipa fumar"/>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8460" y="4435800"/>
            <a:ext cx="864000" cy="573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CuadroTexto 1"/>
          <p:cNvSpPr txBox="1">
            <a:spLocks noChangeArrowheads="1"/>
          </p:cNvSpPr>
          <p:nvPr/>
        </p:nvSpPr>
        <p:spPr bwMode="auto">
          <a:xfrm>
            <a:off x="3384646" y="1935026"/>
            <a:ext cx="575935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None/>
            </a:pPr>
            <a:r>
              <a:rPr lang="ca-ES" altLang="ca-ES" sz="2000" dirty="0">
                <a:solidFill>
                  <a:srgbClr val="C00000"/>
                </a:solidFill>
                <a:latin typeface="Calibri" panose="020F0502020204030204" pitchFamily="34" charset="0"/>
              </a:rPr>
              <a:t>2006: homes 4,6% i dones 1,7%</a:t>
            </a:r>
          </a:p>
          <a:p>
            <a:pPr>
              <a:spcBef>
                <a:spcPct val="0"/>
              </a:spcBef>
              <a:buClrTx/>
              <a:buFontTx/>
              <a:buNone/>
            </a:pPr>
            <a:r>
              <a:rPr lang="ca-ES" altLang="ca-ES" sz="2200" b="1" dirty="0">
                <a:solidFill>
                  <a:srgbClr val="C00000"/>
                </a:solidFill>
                <a:latin typeface="Calibri" panose="020F0502020204030204" pitchFamily="34" charset="0"/>
              </a:rPr>
              <a:t>Augment del consum de </a:t>
            </a:r>
            <a:r>
              <a:rPr lang="ca-ES" altLang="ca-ES" sz="2200" b="1" dirty="0" err="1">
                <a:solidFill>
                  <a:srgbClr val="C00000"/>
                </a:solidFill>
                <a:latin typeface="Calibri" panose="020F0502020204030204" pitchFamily="34" charset="0"/>
              </a:rPr>
              <a:t>cig</a:t>
            </a:r>
            <a:r>
              <a:rPr lang="ca-ES" altLang="ca-ES" sz="2200" b="1" dirty="0">
                <a:solidFill>
                  <a:srgbClr val="C00000"/>
                </a:solidFill>
                <a:latin typeface="Calibri" panose="020F0502020204030204" pitchFamily="34" charset="0"/>
              </a:rPr>
              <a:t>. fets a mà, especialment en &lt;34 anys</a:t>
            </a:r>
            <a:endParaRPr lang="ca-ES" altLang="ca-ES" sz="2200" b="1" dirty="0">
              <a:latin typeface="Calibri" panose="020F0502020204030204" pitchFamily="34" charset="0"/>
            </a:endParaRPr>
          </a:p>
        </p:txBody>
      </p:sp>
      <p:sp>
        <p:nvSpPr>
          <p:cNvPr id="12298" name="Rectangle 5"/>
          <p:cNvSpPr>
            <a:spLocks noChangeArrowheads="1"/>
          </p:cNvSpPr>
          <p:nvPr/>
        </p:nvSpPr>
        <p:spPr bwMode="auto">
          <a:xfrm>
            <a:off x="2128753" y="5146810"/>
            <a:ext cx="65485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600" dirty="0">
                <a:latin typeface="Calibri" panose="020F0502020204030204" pitchFamily="34" charset="0"/>
              </a:rPr>
              <a:t>Fonts:  </a:t>
            </a:r>
            <a:endParaRPr lang="ca-ES" altLang="ca-ES" sz="1600" dirty="0" smtClean="0">
              <a:latin typeface="Calibri" panose="020F0502020204030204" pitchFamily="34" charset="0"/>
            </a:endParaRPr>
          </a:p>
          <a:p>
            <a:pPr>
              <a:spcBef>
                <a:spcPct val="0"/>
              </a:spcBef>
              <a:buClrTx/>
              <a:buFontTx/>
              <a:buNone/>
            </a:pPr>
            <a:r>
              <a:rPr lang="ca-ES" altLang="ca-ES" sz="1600" b="1" dirty="0" smtClean="0">
                <a:latin typeface="Calibri" panose="020F0502020204030204" pitchFamily="34" charset="0"/>
                <a:hlinkClick r:id="rId11"/>
              </a:rPr>
              <a:t>Enquesta </a:t>
            </a:r>
            <a:r>
              <a:rPr lang="ca-ES" altLang="ca-ES" sz="1600" b="1" dirty="0">
                <a:latin typeface="Calibri" panose="020F0502020204030204" pitchFamily="34" charset="0"/>
                <a:hlinkClick r:id="rId11"/>
              </a:rPr>
              <a:t>de Salut de </a:t>
            </a:r>
            <a:r>
              <a:rPr lang="ca-ES" altLang="ca-ES" sz="1600" b="1" dirty="0" smtClean="0">
                <a:latin typeface="Calibri" panose="020F0502020204030204" pitchFamily="34" charset="0"/>
                <a:hlinkClick r:id="rId11"/>
              </a:rPr>
              <a:t>Catalunya 2016</a:t>
            </a:r>
            <a:endParaRPr lang="ca-ES" altLang="ca-ES" sz="1600" b="1" dirty="0">
              <a:latin typeface="Calibri" panose="020F0502020204030204" pitchFamily="34" charset="0"/>
            </a:endParaRPr>
          </a:p>
          <a:p>
            <a:pPr>
              <a:spcBef>
                <a:spcPct val="0"/>
              </a:spcBef>
              <a:buClrTx/>
              <a:buNone/>
            </a:pPr>
            <a:r>
              <a:rPr lang="ca-ES" sz="1600" b="1" dirty="0" err="1">
                <a:latin typeface="Calibri" panose="020F0502020204030204" pitchFamily="34" charset="0"/>
                <a:hlinkClick r:id="rId12"/>
              </a:rPr>
              <a:t>Tobacco</a:t>
            </a:r>
            <a:r>
              <a:rPr lang="ca-ES" sz="1600" b="1" dirty="0">
                <a:latin typeface="Calibri" panose="020F0502020204030204" pitchFamily="34" charset="0"/>
                <a:hlinkClick r:id="rId12"/>
              </a:rPr>
              <a:t> </a:t>
            </a:r>
            <a:r>
              <a:rPr lang="ca-ES" sz="1600" b="1" dirty="0" err="1">
                <a:latin typeface="Calibri" panose="020F0502020204030204" pitchFamily="34" charset="0"/>
                <a:hlinkClick r:id="rId12"/>
              </a:rPr>
              <a:t>products</a:t>
            </a:r>
            <a:r>
              <a:rPr lang="ca-ES" sz="1600" b="1" dirty="0">
                <a:latin typeface="Calibri" panose="020F0502020204030204" pitchFamily="34" charset="0"/>
                <a:hlinkClick r:id="rId12"/>
              </a:rPr>
              <a:t>. </a:t>
            </a:r>
            <a:r>
              <a:rPr lang="ca-ES" sz="1600" b="1" dirty="0" err="1">
                <a:latin typeface="Calibri" panose="020F0502020204030204" pitchFamily="34" charset="0"/>
                <a:hlinkClick r:id="rId12"/>
              </a:rPr>
              <a:t>U.S</a:t>
            </a:r>
            <a:r>
              <a:rPr lang="ca-ES" sz="1600" b="1" dirty="0">
                <a:latin typeface="Calibri" panose="020F0502020204030204" pitchFamily="34" charset="0"/>
                <a:hlinkClick r:id="rId12"/>
              </a:rPr>
              <a:t>. </a:t>
            </a:r>
            <a:r>
              <a:rPr lang="ca-ES" sz="1600" b="1" dirty="0" err="1">
                <a:latin typeface="Calibri" panose="020F0502020204030204" pitchFamily="34" charset="0"/>
                <a:hlinkClick r:id="rId12"/>
              </a:rPr>
              <a:t>Department</a:t>
            </a:r>
            <a:r>
              <a:rPr lang="ca-ES" sz="1600" b="1" dirty="0">
                <a:latin typeface="Calibri" panose="020F0502020204030204" pitchFamily="34" charset="0"/>
                <a:hlinkClick r:id="rId12"/>
              </a:rPr>
              <a:t> of Health </a:t>
            </a:r>
            <a:r>
              <a:rPr lang="ca-ES" sz="1600" b="1" dirty="0" err="1">
                <a:latin typeface="Calibri" panose="020F0502020204030204" pitchFamily="34" charset="0"/>
                <a:hlinkClick r:id="rId12"/>
              </a:rPr>
              <a:t>and</a:t>
            </a:r>
            <a:r>
              <a:rPr lang="ca-ES" sz="1600" b="1" dirty="0">
                <a:latin typeface="Calibri" panose="020F0502020204030204" pitchFamily="34" charset="0"/>
                <a:hlinkClick r:id="rId12"/>
              </a:rPr>
              <a:t> </a:t>
            </a:r>
            <a:r>
              <a:rPr lang="ca-ES" sz="1600" b="1" dirty="0" err="1">
                <a:latin typeface="Calibri" panose="020F0502020204030204" pitchFamily="34" charset="0"/>
                <a:hlinkClick r:id="rId12"/>
              </a:rPr>
              <a:t>Human</a:t>
            </a:r>
            <a:r>
              <a:rPr lang="ca-ES" sz="1600" b="1" dirty="0">
                <a:latin typeface="Calibri" panose="020F0502020204030204" pitchFamily="34" charset="0"/>
                <a:hlinkClick r:id="rId12"/>
              </a:rPr>
              <a:t> </a:t>
            </a:r>
            <a:r>
              <a:rPr lang="ca-ES" sz="1600" b="1" dirty="0" smtClean="0">
                <a:latin typeface="Calibri" panose="020F0502020204030204" pitchFamily="34" charset="0"/>
                <a:hlinkClick r:id="rId12"/>
              </a:rPr>
              <a:t>Services</a:t>
            </a:r>
            <a:endParaRPr lang="ca-ES" sz="1600" b="1" dirty="0" smtClean="0">
              <a:latin typeface="Calibri" panose="020F0502020204030204" pitchFamily="34" charset="0"/>
            </a:endParaRPr>
          </a:p>
          <a:p>
            <a:pPr>
              <a:spcBef>
                <a:spcPct val="0"/>
              </a:spcBef>
              <a:buClrTx/>
              <a:buNone/>
            </a:pPr>
            <a:r>
              <a:rPr lang="ca-ES" sz="1600" b="1" dirty="0" smtClean="0">
                <a:solidFill>
                  <a:schemeClr val="tx1">
                    <a:lumMod val="50000"/>
                    <a:lumOff val="50000"/>
                  </a:schemeClr>
                </a:solidFill>
                <a:latin typeface="Calibri" panose="020F0502020204030204" pitchFamily="34" charset="0"/>
              </a:rPr>
              <a:t>Cig fetes a mà: </a:t>
            </a:r>
            <a:r>
              <a:rPr lang="ca-ES" sz="1600" b="1" dirty="0" smtClean="0">
                <a:hlinkClick r:id="rId13"/>
              </a:rPr>
              <a:t>Mites</a:t>
            </a:r>
            <a:r>
              <a:rPr lang="ca-ES" sz="1600" b="1" dirty="0" smtClean="0"/>
              <a:t> </a:t>
            </a:r>
            <a:r>
              <a:rPr lang="ca-ES" sz="1600" b="1" dirty="0" smtClean="0">
                <a:solidFill>
                  <a:schemeClr val="tx1">
                    <a:lumMod val="50000"/>
                    <a:lumOff val="50000"/>
                  </a:schemeClr>
                </a:solidFill>
              </a:rPr>
              <a:t> i  </a:t>
            </a:r>
            <a:r>
              <a:rPr lang="ca-ES" sz="1600" b="1" dirty="0">
                <a:hlinkClick r:id="rId14"/>
              </a:rPr>
              <a:t>Unitat </a:t>
            </a:r>
            <a:r>
              <a:rPr lang="ca-ES" sz="1600" b="1" dirty="0" smtClean="0">
                <a:hlinkClick r:id="rId14"/>
              </a:rPr>
              <a:t>didàctica</a:t>
            </a:r>
            <a:endParaRPr lang="ca-ES" sz="1600" b="1" dirty="0"/>
          </a:p>
          <a:p>
            <a:pPr>
              <a:spcBef>
                <a:spcPct val="0"/>
              </a:spcBef>
              <a:buClrTx/>
              <a:buNone/>
            </a:pPr>
            <a:r>
              <a:rPr lang="ca-ES" sz="1600" dirty="0" err="1" smtClean="0">
                <a:hlinkClick r:id="rId15"/>
              </a:rPr>
              <a:t>Iqos</a:t>
            </a:r>
            <a:r>
              <a:rPr lang="ca-ES" sz="1600" dirty="0" smtClean="0">
                <a:hlinkClick r:id="rId15"/>
              </a:rPr>
              <a:t> </a:t>
            </a:r>
            <a:r>
              <a:rPr lang="ca-ES" sz="1600" dirty="0">
                <a:hlinkClick r:id="rId15"/>
              </a:rPr>
              <a:t>(informació</a:t>
            </a:r>
            <a:r>
              <a:rPr lang="ca-ES" sz="1600" dirty="0" smtClean="0">
                <a:hlinkClick r:id="rId15"/>
              </a:rPr>
              <a:t>)</a:t>
            </a:r>
            <a:r>
              <a:rPr lang="ca-ES" altLang="ca-ES" sz="1600" b="1" dirty="0" smtClean="0">
                <a:solidFill>
                  <a:srgbClr val="009999"/>
                </a:solidFill>
                <a:latin typeface="Calibri" panose="020F0502020204030204" pitchFamily="34" charset="0"/>
              </a:rPr>
              <a:t>    </a:t>
            </a:r>
            <a:r>
              <a:rPr lang="ca-ES" altLang="ca-ES" sz="1600" b="1" dirty="0" smtClean="0">
                <a:solidFill>
                  <a:srgbClr val="009999"/>
                </a:solidFill>
                <a:latin typeface="Calibri" panose="020F0502020204030204" pitchFamily="34" charset="0"/>
                <a:hlinkClick r:id="rId16"/>
              </a:rPr>
              <a:t>Cigarretes </a:t>
            </a:r>
            <a:r>
              <a:rPr lang="ca-ES" altLang="ca-ES" sz="1600" b="1" dirty="0" err="1" smtClean="0">
                <a:solidFill>
                  <a:srgbClr val="009999"/>
                </a:solidFill>
                <a:latin typeface="Calibri" panose="020F0502020204030204" pitchFamily="34" charset="0"/>
                <a:hlinkClick r:id="rId16"/>
              </a:rPr>
              <a:t>electrònicques</a:t>
            </a:r>
            <a:r>
              <a:rPr lang="ca-ES" altLang="ca-ES" sz="1600" b="1" dirty="0" smtClean="0">
                <a:solidFill>
                  <a:srgbClr val="009999"/>
                </a:solidFill>
                <a:latin typeface="Calibri" panose="020F0502020204030204" pitchFamily="34" charset="0"/>
              </a:rPr>
              <a:t>      </a:t>
            </a:r>
            <a:r>
              <a:rPr lang="ca-ES" altLang="ca-ES" sz="1600" b="1" dirty="0" smtClean="0">
                <a:solidFill>
                  <a:srgbClr val="009999"/>
                </a:solidFill>
                <a:latin typeface="Calibri" panose="020F0502020204030204" pitchFamily="34" charset="0"/>
                <a:hlinkClick r:id="rId17"/>
              </a:rPr>
              <a:t>Mites Pipes d’aigua</a:t>
            </a:r>
            <a:endParaRPr lang="ca-ES" altLang="ca-ES" sz="1600" b="1" dirty="0">
              <a:solidFill>
                <a:srgbClr val="009999"/>
              </a:solidFill>
              <a:latin typeface="Calibri" panose="020F0502020204030204" pitchFamily="34" charset="0"/>
            </a:endParaRPr>
          </a:p>
        </p:txBody>
      </p:sp>
      <p:pic>
        <p:nvPicPr>
          <p:cNvPr id="12301" name="Picture 20" descr="Resultado de imagen para cigarrets fets a mà"/>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40621" y="4540885"/>
            <a:ext cx="792000" cy="52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22" descr="Resultado de imagen para cigarretes amb filtre"/>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605672" y="4499301"/>
            <a:ext cx="756000" cy="534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Flecha curvada hacia abajo"/>
          <p:cNvSpPr/>
          <p:nvPr/>
        </p:nvSpPr>
        <p:spPr>
          <a:xfrm rot="18084522">
            <a:off x="2357993" y="2332677"/>
            <a:ext cx="1242680" cy="406057"/>
          </a:xfrm>
          <a:prstGeom prst="curved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solidFill>
                <a:schemeClr val="tx1"/>
              </a:solidFill>
            </a:endParaRPr>
          </a:p>
        </p:txBody>
      </p:sp>
      <p:sp>
        <p:nvSpPr>
          <p:cNvPr id="16" name="Título 1"/>
          <p:cNvSpPr>
            <a:spLocks noGrp="1"/>
          </p:cNvSpPr>
          <p:nvPr>
            <p:ph type="title"/>
          </p:nvPr>
        </p:nvSpPr>
        <p:spPr>
          <a:xfrm>
            <a:off x="357188" y="497413"/>
            <a:ext cx="8570912" cy="506412"/>
          </a:xfrm>
        </p:spPr>
        <p:txBody>
          <a:bodyPr/>
          <a:lstStyle/>
          <a:p>
            <a:r>
              <a:rPr lang="ca-ES" altLang="ca-ES" sz="4000"/>
              <a:t>PER QUÈ INTERVENIR? </a:t>
            </a:r>
            <a:r>
              <a:rPr lang="ca-ES" altLang="ca-ES"/>
              <a:t/>
            </a:r>
            <a:br>
              <a:rPr lang="ca-ES" altLang="ca-ES"/>
            </a:br>
            <a:r>
              <a:rPr lang="ca-ES" altLang="ca-ES" sz="3200"/>
              <a:t>ALTA PREVALENÇA</a:t>
            </a:r>
            <a:r>
              <a:rPr lang="ca-ES" altLang="ca-ES"/>
              <a:t/>
            </a:r>
            <a:br>
              <a:rPr lang="ca-ES" altLang="ca-ES"/>
            </a:br>
            <a:endParaRPr lang="ca-ES" altLang="ca-ES"/>
          </a:p>
        </p:txBody>
      </p:sp>
      <p:pic>
        <p:nvPicPr>
          <p:cNvPr id="29704" name="Picture 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764949" y="1302609"/>
            <a:ext cx="165735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6"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13 Grupo"/>
          <p:cNvGrpSpPr/>
          <p:nvPr/>
        </p:nvGrpSpPr>
        <p:grpSpPr>
          <a:xfrm>
            <a:off x="983650" y="306099"/>
            <a:ext cx="7838087" cy="5726211"/>
            <a:chOff x="1637008" y="18002"/>
            <a:chExt cx="6989954" cy="5227341"/>
          </a:xfrm>
        </p:grpSpPr>
        <p:grpSp>
          <p:nvGrpSpPr>
            <p:cNvPr id="12" name="11 Grupo"/>
            <p:cNvGrpSpPr/>
            <p:nvPr/>
          </p:nvGrpSpPr>
          <p:grpSpPr>
            <a:xfrm>
              <a:off x="1637008" y="18002"/>
              <a:ext cx="6911998" cy="5227341"/>
              <a:chOff x="1637008" y="18002"/>
              <a:chExt cx="6911998" cy="5227341"/>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2681"/>
              <a:stretch/>
            </p:blipFill>
            <p:spPr bwMode="auto">
              <a:xfrm>
                <a:off x="1637008" y="18002"/>
                <a:ext cx="6911998" cy="5227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28 CuadroTexto"/>
              <p:cNvSpPr txBox="1"/>
              <p:nvPr/>
            </p:nvSpPr>
            <p:spPr>
              <a:xfrm>
                <a:off x="1726110" y="3526202"/>
                <a:ext cx="1846654" cy="197182"/>
              </a:xfrm>
              <a:prstGeom prst="rect">
                <a:avLst/>
              </a:prstGeom>
              <a:solidFill>
                <a:schemeClr val="bg1">
                  <a:lumMod val="95000"/>
                </a:schemeClr>
              </a:solidFill>
            </p:spPr>
            <p:txBody>
              <a:bodyPr wrap="square" lIns="0" tIns="0" rIns="0" bIns="0" rtlCol="0">
                <a:spAutoFit/>
              </a:bodyPr>
              <a:lstStyle/>
              <a:p>
                <a:pPr>
                  <a:tabLst>
                    <a:tab pos="1882775" algn="l"/>
                  </a:tabLst>
                </a:pPr>
                <a:r>
                  <a:rPr lang="ca-ES" sz="1100"/>
                  <a:t>Dieta sana i activitat física amb </a:t>
                </a:r>
                <a:r>
                  <a:rPr lang="ca-ES" sz="1100" err="1"/>
                  <a:t>RCV</a:t>
                </a:r>
                <a:endParaRPr lang="ca-ES" sz="1100"/>
              </a:p>
            </p:txBody>
          </p:sp>
        </p:grpSp>
        <p:grpSp>
          <p:nvGrpSpPr>
            <p:cNvPr id="13" name="12 Grupo"/>
            <p:cNvGrpSpPr/>
            <p:nvPr/>
          </p:nvGrpSpPr>
          <p:grpSpPr>
            <a:xfrm>
              <a:off x="7391547" y="554461"/>
              <a:ext cx="1235415" cy="426243"/>
              <a:chOff x="7391547" y="554461"/>
              <a:chExt cx="1235415" cy="426243"/>
            </a:xfrm>
          </p:grpSpPr>
          <p:sp>
            <p:nvSpPr>
              <p:cNvPr id="7" name="6 CuadroTexto"/>
              <p:cNvSpPr txBox="1"/>
              <p:nvPr/>
            </p:nvSpPr>
            <p:spPr>
              <a:xfrm>
                <a:off x="7936962" y="592639"/>
                <a:ext cx="690000" cy="276999"/>
              </a:xfrm>
              <a:prstGeom prst="rect">
                <a:avLst/>
              </a:prstGeom>
              <a:noFill/>
            </p:spPr>
            <p:txBody>
              <a:bodyPr wrap="square" rtlCol="0">
                <a:spAutoFit/>
              </a:bodyPr>
              <a:lstStyle/>
              <a:p>
                <a:r>
                  <a:rPr lang="ca-ES" sz="1200" dirty="0"/>
                  <a:t>Cost-ef.</a:t>
                </a:r>
              </a:p>
            </p:txBody>
          </p:sp>
          <p:cxnSp>
            <p:nvCxnSpPr>
              <p:cNvPr id="9" name="8 Conector recto de flecha"/>
              <p:cNvCxnSpPr/>
              <p:nvPr/>
            </p:nvCxnSpPr>
            <p:spPr>
              <a:xfrm>
                <a:off x="7936962" y="737364"/>
                <a:ext cx="0" cy="2433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7391547" y="554461"/>
                <a:ext cx="719029" cy="238818"/>
              </a:xfrm>
              <a:prstGeom prst="rect">
                <a:avLst/>
              </a:prstGeom>
              <a:noFill/>
            </p:spPr>
            <p:txBody>
              <a:bodyPr wrap="square" rtlCol="0">
                <a:spAutoFit/>
              </a:bodyPr>
              <a:lstStyle/>
              <a:p>
                <a:r>
                  <a:rPr lang="ca-ES" sz="1100" dirty="0" smtClean="0"/>
                  <a:t>Previsible</a:t>
                </a:r>
                <a:endParaRPr lang="ca-ES" sz="1100" dirty="0"/>
              </a:p>
            </p:txBody>
          </p:sp>
          <p:cxnSp>
            <p:nvCxnSpPr>
              <p:cNvPr id="16" name="15 Conector recto de flecha"/>
              <p:cNvCxnSpPr/>
              <p:nvPr/>
            </p:nvCxnSpPr>
            <p:spPr>
              <a:xfrm>
                <a:off x="8110576" y="791978"/>
                <a:ext cx="0" cy="180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5" name="4 CuadroTexto"/>
          <p:cNvSpPr txBox="1"/>
          <p:nvPr/>
        </p:nvSpPr>
        <p:spPr>
          <a:xfrm>
            <a:off x="339934" y="816908"/>
            <a:ext cx="7179982" cy="523220"/>
          </a:xfrm>
          <a:prstGeom prst="rect">
            <a:avLst/>
          </a:prstGeom>
          <a:solidFill>
            <a:schemeClr val="accent1">
              <a:lumMod val="60000"/>
              <a:lumOff val="40000"/>
            </a:schemeClr>
          </a:solidFill>
        </p:spPr>
        <p:txBody>
          <a:bodyPr wrap="square" rtlCol="0">
            <a:spAutoFit/>
          </a:bodyPr>
          <a:lstStyle/>
          <a:p>
            <a:r>
              <a:rPr lang="ca-ES" sz="1400" b="1">
                <a:solidFill>
                  <a:schemeClr val="tx1">
                    <a:lumMod val="75000"/>
                    <a:lumOff val="25000"/>
                  </a:schemeClr>
                </a:solidFill>
              </a:rPr>
              <a:t>Actualització  gener 2017:  La Comissió Nacional de Prioritats de Prevenció (</a:t>
            </a:r>
            <a:r>
              <a:rPr lang="ca-ES" sz="1400" b="1" err="1">
                <a:solidFill>
                  <a:schemeClr val="tx1">
                    <a:lumMod val="75000"/>
                    <a:lumOff val="25000"/>
                  </a:schemeClr>
                </a:solidFill>
              </a:rPr>
              <a:t>NCPP</a:t>
            </a:r>
            <a:r>
              <a:rPr lang="ca-ES" sz="1400" b="1">
                <a:solidFill>
                  <a:schemeClr val="tx1">
                    <a:lumMod val="75000"/>
                    <a:lumOff val="25000"/>
                  </a:schemeClr>
                </a:solidFill>
              </a:rPr>
              <a:t>) </a:t>
            </a:r>
            <a:r>
              <a:rPr lang="ca-ES" sz="1400" b="1" err="1">
                <a:solidFill>
                  <a:schemeClr val="tx1">
                    <a:lumMod val="75000"/>
                    <a:lumOff val="25000"/>
                  </a:schemeClr>
                </a:solidFill>
              </a:rPr>
              <a:t>d’EEUU</a:t>
            </a:r>
            <a:r>
              <a:rPr lang="ca-ES" sz="1400" b="1">
                <a:solidFill>
                  <a:schemeClr val="tx1">
                    <a:lumMod val="75000"/>
                    <a:lumOff val="25000"/>
                  </a:schemeClr>
                </a:solidFill>
              </a:rPr>
              <a:t>.</a:t>
            </a:r>
          </a:p>
          <a:p>
            <a:r>
              <a:rPr lang="ca-ES" sz="1400" b="1">
                <a:solidFill>
                  <a:schemeClr val="tx1">
                    <a:lumMod val="75000"/>
                    <a:lumOff val="25000"/>
                  </a:schemeClr>
                </a:solidFill>
              </a:rPr>
              <a:t>Serveis preventius més prioritaris per implementar per la seva eficàcia.  </a:t>
            </a:r>
          </a:p>
        </p:txBody>
      </p:sp>
      <p:sp>
        <p:nvSpPr>
          <p:cNvPr id="21" name="Título 1"/>
          <p:cNvSpPr txBox="1">
            <a:spLocks/>
          </p:cNvSpPr>
          <p:nvPr/>
        </p:nvSpPr>
        <p:spPr bwMode="auto">
          <a:xfrm>
            <a:off x="339934" y="306099"/>
            <a:ext cx="8786812" cy="506412"/>
          </a:xfrm>
          <a:prstGeom prst="rect">
            <a:avLst/>
          </a:prstGeom>
          <a:solidFill>
            <a:schemeClr val="bg1"/>
          </a:solidFill>
          <a:ln>
            <a:noFill/>
          </a:ln>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endParaRPr lang="ca-ES" altLang="ca-ES" sz="2200"/>
          </a:p>
        </p:txBody>
      </p:sp>
      <p:sp>
        <p:nvSpPr>
          <p:cNvPr id="17" name="16 CuadroTexto"/>
          <p:cNvSpPr txBox="1"/>
          <p:nvPr/>
        </p:nvSpPr>
        <p:spPr>
          <a:xfrm>
            <a:off x="2243650" y="6128579"/>
            <a:ext cx="6655318" cy="738664"/>
          </a:xfrm>
          <a:prstGeom prst="rect">
            <a:avLst/>
          </a:prstGeom>
          <a:solidFill>
            <a:schemeClr val="bg1"/>
          </a:solidFill>
        </p:spPr>
        <p:txBody>
          <a:bodyPr wrap="square" rtlCol="0">
            <a:spAutoFit/>
          </a:bodyPr>
          <a:lstStyle/>
          <a:p>
            <a:pPr algn="just"/>
            <a:r>
              <a:rPr lang="ca-ES" sz="1400" b="1" dirty="0">
                <a:solidFill>
                  <a:srgbClr val="00B0F0"/>
                </a:solidFill>
                <a:latin typeface="+mj-lt"/>
              </a:rPr>
              <a:t>Font: </a:t>
            </a:r>
          </a:p>
          <a:p>
            <a:pPr algn="just"/>
            <a:r>
              <a:rPr lang="en-US" sz="1400" b="1" dirty="0">
                <a:solidFill>
                  <a:srgbClr val="00B0F0"/>
                </a:solidFill>
                <a:latin typeface="+mj-lt"/>
                <a:hlinkClick r:id="rId4"/>
              </a:rPr>
              <a:t>Updated Priorities Among Effective Clinical Preventive Services</a:t>
            </a:r>
            <a:r>
              <a:rPr lang="en-US" sz="1400" b="1" dirty="0">
                <a:solidFill>
                  <a:srgbClr val="00B0F0"/>
                </a:solidFill>
                <a:latin typeface="+mj-lt"/>
              </a:rPr>
              <a:t> </a:t>
            </a:r>
          </a:p>
          <a:p>
            <a:pPr algn="just"/>
            <a:r>
              <a:rPr lang="en-US" sz="1400" dirty="0">
                <a:latin typeface="+mj-lt"/>
                <a:hlinkClick r:id="rId5"/>
              </a:rPr>
              <a:t>Priorities for Improving Utilization of Clinical Preventive Services</a:t>
            </a:r>
            <a:endParaRPr lang="ca-ES" sz="1400" dirty="0">
              <a:latin typeface="+mj-lt"/>
            </a:endParaRPr>
          </a:p>
        </p:txBody>
      </p:sp>
      <p:grpSp>
        <p:nvGrpSpPr>
          <p:cNvPr id="23" name="22 Grupo"/>
          <p:cNvGrpSpPr/>
          <p:nvPr/>
        </p:nvGrpSpPr>
        <p:grpSpPr>
          <a:xfrm>
            <a:off x="693074" y="1510042"/>
            <a:ext cx="2562336" cy="679805"/>
            <a:chOff x="693074" y="1510042"/>
            <a:chExt cx="2562336" cy="679805"/>
          </a:xfrm>
        </p:grpSpPr>
        <p:sp>
          <p:nvSpPr>
            <p:cNvPr id="19" name="18 CuadroTexto"/>
            <p:cNvSpPr txBox="1"/>
            <p:nvPr/>
          </p:nvSpPr>
          <p:spPr>
            <a:xfrm>
              <a:off x="1069508" y="1510042"/>
              <a:ext cx="1836000" cy="144000"/>
            </a:xfrm>
            <a:prstGeom prst="rect">
              <a:avLst/>
            </a:prstGeom>
            <a:solidFill>
              <a:schemeClr val="bg1">
                <a:lumMod val="95000"/>
              </a:schemeClr>
            </a:solidFill>
          </p:spPr>
          <p:txBody>
            <a:bodyPr wrap="square" lIns="0" tIns="0" rIns="0" bIns="0" rtlCol="0">
              <a:spAutoFit/>
            </a:bodyPr>
            <a:lstStyle/>
            <a:p>
              <a:r>
                <a:rPr lang="ca-ES" sz="1200"/>
                <a:t>Immunització infància</a:t>
              </a:r>
            </a:p>
          </p:txBody>
        </p:sp>
        <p:sp>
          <p:nvSpPr>
            <p:cNvPr id="25" name="24 CuadroTexto"/>
            <p:cNvSpPr txBox="1"/>
            <p:nvPr/>
          </p:nvSpPr>
          <p:spPr>
            <a:xfrm>
              <a:off x="1085429" y="1703386"/>
              <a:ext cx="2052000" cy="184666"/>
            </a:xfrm>
            <a:prstGeom prst="rect">
              <a:avLst/>
            </a:prstGeom>
            <a:solidFill>
              <a:schemeClr val="bg1">
                <a:lumMod val="95000"/>
              </a:schemeClr>
            </a:solidFill>
          </p:spPr>
          <p:txBody>
            <a:bodyPr wrap="square" lIns="0" tIns="0" rIns="0" bIns="0" rtlCol="0">
              <a:spAutoFit/>
            </a:bodyPr>
            <a:lstStyle/>
            <a:p>
              <a:r>
                <a:rPr lang="ca-ES" sz="1200"/>
                <a:t>Prevenir inici tabac joves</a:t>
              </a:r>
            </a:p>
          </p:txBody>
        </p:sp>
        <p:sp>
          <p:nvSpPr>
            <p:cNvPr id="20" name="19 Rectángulo"/>
            <p:cNvSpPr/>
            <p:nvPr/>
          </p:nvSpPr>
          <p:spPr>
            <a:xfrm>
              <a:off x="693074" y="1896126"/>
              <a:ext cx="2562336" cy="293721"/>
            </a:xfrm>
            <a:prstGeom prst="rect">
              <a:avLst/>
            </a:prstGeom>
            <a:solidFill>
              <a:schemeClr val="bg1">
                <a:lumMod val="95000"/>
              </a:schemeClr>
            </a:solidFill>
          </p:spPr>
          <p:txBody>
            <a:bodyPr wrap="square" lIns="0" tIns="0" rIns="0" bIns="108000">
              <a:spAutoFit/>
            </a:bodyPr>
            <a:lstStyle/>
            <a:p>
              <a:r>
                <a:rPr lang="ca-ES" sz="1200"/>
                <a:t>Cribratge consum tabac/intervenció breu</a:t>
              </a:r>
            </a:p>
          </p:txBody>
        </p:sp>
      </p:grpSp>
      <p:sp>
        <p:nvSpPr>
          <p:cNvPr id="27" name="26 Rectángulo"/>
          <p:cNvSpPr/>
          <p:nvPr/>
        </p:nvSpPr>
        <p:spPr>
          <a:xfrm>
            <a:off x="615653" y="1531881"/>
            <a:ext cx="7981243" cy="576000"/>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6" name="5 Elipse"/>
          <p:cNvSpPr/>
          <p:nvPr/>
        </p:nvSpPr>
        <p:spPr>
          <a:xfrm>
            <a:off x="7261791" y="41958"/>
            <a:ext cx="1620000" cy="79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a-ES" sz="1400" b="1">
                <a:solidFill>
                  <a:schemeClr val="tx1">
                    <a:lumMod val="75000"/>
                    <a:lumOff val="25000"/>
                  </a:schemeClr>
                </a:solidFill>
              </a:rPr>
              <a:t>Impacte potencial de 28  Serveis clínics </a:t>
            </a:r>
          </a:p>
        </p:txBody>
      </p:sp>
      <p:sp>
        <p:nvSpPr>
          <p:cNvPr id="2" name="1 CuadroTexto"/>
          <p:cNvSpPr txBox="1"/>
          <p:nvPr/>
        </p:nvSpPr>
        <p:spPr>
          <a:xfrm>
            <a:off x="385791" y="4584699"/>
            <a:ext cx="8496000" cy="1446550"/>
          </a:xfrm>
          <a:prstGeom prst="rect">
            <a:avLst/>
          </a:prstGeom>
          <a:solidFill>
            <a:schemeClr val="accent1">
              <a:lumMod val="60000"/>
              <a:lumOff val="40000"/>
            </a:schemeClr>
          </a:solidFill>
        </p:spPr>
        <p:txBody>
          <a:bodyPr wrap="square" rtlCol="0">
            <a:spAutoFit/>
          </a:bodyPr>
          <a:lstStyle/>
          <a:p>
            <a:pPr algn="ctr"/>
            <a:r>
              <a:rPr lang="ca-ES" sz="2000" b="1" dirty="0" smtClean="0"/>
              <a:t>Prevenir l’inici i intervenció breu = cost-efectivitat que immunització infància </a:t>
            </a:r>
          </a:p>
          <a:p>
            <a:pPr algn="ctr"/>
            <a:r>
              <a:rPr lang="ca-ES" sz="2000" b="1" dirty="0" smtClean="0"/>
              <a:t>Important una atenció basada en l’evidència</a:t>
            </a:r>
          </a:p>
          <a:p>
            <a:endParaRPr lang="ca-ES" sz="2000" b="1" dirty="0" smtClean="0"/>
          </a:p>
          <a:p>
            <a:r>
              <a:rPr lang="ca-ES" sz="2800" b="1" dirty="0" smtClean="0"/>
              <a:t>NO TENIM TEMPS????  O   ES PRIORITZA  MALAMENT??</a:t>
            </a:r>
            <a:endParaRPr lang="ca-ES" sz="2800" b="1" dirty="0"/>
          </a:p>
        </p:txBody>
      </p:sp>
    </p:spTree>
    <p:extLst>
      <p:ext uri="{BB962C8B-B14F-4D97-AF65-F5344CB8AC3E}">
        <p14:creationId xmlns:p14="http://schemas.microsoft.com/office/powerpoint/2010/main" val="1750548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2050835435"/>
              </p:ext>
            </p:extLst>
          </p:nvPr>
        </p:nvGraphicFramePr>
        <p:xfrm>
          <a:off x="357187" y="1900448"/>
          <a:ext cx="4968552" cy="2944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459" name="Picture 4" descr="Resultado de imagen para atencion primaria dibujo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2225" y="1682750"/>
            <a:ext cx="1584325"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descr="Resultado de imagen para atencion primaria dibujos"/>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63991" y="2284942"/>
            <a:ext cx="1535113"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descr="Resultado de imagen para atencion primaria dibujos"/>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50594" y="3462040"/>
            <a:ext cx="3348037"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CuadroTexto 5"/>
          <p:cNvSpPr txBox="1">
            <a:spLocks noChangeArrowheads="1"/>
          </p:cNvSpPr>
          <p:nvPr/>
        </p:nvSpPr>
        <p:spPr bwMode="auto">
          <a:xfrm>
            <a:off x="1678675" y="5090532"/>
            <a:ext cx="689212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spcAft>
                <a:spcPct val="50000"/>
              </a:spcAft>
              <a:buClrTx/>
              <a:buFontTx/>
              <a:buNone/>
            </a:pPr>
            <a:r>
              <a:rPr lang="ca-ES" altLang="ca-ES" sz="2400" b="1" dirty="0" smtClean="0">
                <a:solidFill>
                  <a:srgbClr val="C00000"/>
                </a:solidFill>
                <a:latin typeface="Calibri" panose="020F0502020204030204" pitchFamily="34" charset="0"/>
              </a:rPr>
              <a:t>Freqüentació abans i desprès de patir malalties: </a:t>
            </a:r>
          </a:p>
          <a:p>
            <a:pPr algn="ctr">
              <a:spcBef>
                <a:spcPct val="0"/>
              </a:spcBef>
              <a:spcAft>
                <a:spcPct val="50000"/>
              </a:spcAft>
              <a:buClrTx/>
              <a:buFontTx/>
              <a:buNone/>
            </a:pPr>
            <a:r>
              <a:rPr lang="ca-ES" altLang="ca-ES" sz="2400" b="1" dirty="0" smtClean="0">
                <a:solidFill>
                  <a:srgbClr val="C00000"/>
                </a:solidFill>
                <a:latin typeface="Calibri" panose="020F0502020204030204" pitchFamily="34" charset="0"/>
              </a:rPr>
              <a:t>70</a:t>
            </a:r>
            <a:r>
              <a:rPr lang="ca-ES" altLang="ca-ES" sz="2400" b="1" dirty="0">
                <a:solidFill>
                  <a:srgbClr val="C00000"/>
                </a:solidFill>
                <a:latin typeface="Calibri" panose="020F0502020204030204" pitchFamily="34" charset="0"/>
              </a:rPr>
              <a:t>% es visita 1 vegada/any</a:t>
            </a:r>
          </a:p>
          <a:p>
            <a:pPr algn="ctr">
              <a:spcBef>
                <a:spcPct val="0"/>
              </a:spcBef>
              <a:spcAft>
                <a:spcPct val="50000"/>
              </a:spcAft>
              <a:buClrTx/>
              <a:buNone/>
            </a:pPr>
            <a:r>
              <a:rPr lang="ca-ES" altLang="ca-ES" sz="2800" b="1" dirty="0">
                <a:solidFill>
                  <a:srgbClr val="C00000"/>
                </a:solidFill>
                <a:latin typeface="Calibri" panose="020F0502020204030204" pitchFamily="34" charset="0"/>
              </a:rPr>
              <a:t>Oportunitat única per intervenir!!</a:t>
            </a:r>
          </a:p>
        </p:txBody>
      </p:sp>
      <p:sp>
        <p:nvSpPr>
          <p:cNvPr id="19465" name="Marcador de texto 6"/>
          <p:cNvSpPr txBox="1">
            <a:spLocks/>
          </p:cNvSpPr>
          <p:nvPr/>
        </p:nvSpPr>
        <p:spPr bwMode="auto">
          <a:xfrm>
            <a:off x="357187" y="1371809"/>
            <a:ext cx="5916309"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buFontTx/>
              <a:buNone/>
            </a:pPr>
            <a:r>
              <a:rPr lang="ca-ES" altLang="ca-ES" sz="2000" b="1"/>
              <a:t>CARACTERÍSTIQUES INTRÍNSEQUES DE L’AP </a:t>
            </a:r>
          </a:p>
        </p:txBody>
      </p:sp>
      <p:sp>
        <p:nvSpPr>
          <p:cNvPr id="9" name="Título 1"/>
          <p:cNvSpPr txBox="1">
            <a:spLocks/>
          </p:cNvSpPr>
          <p:nvPr/>
        </p:nvSpPr>
        <p:spPr bwMode="auto">
          <a:xfrm>
            <a:off x="357188" y="375609"/>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a:t>
            </a:r>
          </a:p>
          <a:p>
            <a:r>
              <a:rPr lang="ca-ES" altLang="ca-ES" sz="2200"/>
              <a:t>POTENCIAL DE L’ATENCIÓ PRIMÀRIA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112507682"/>
              </p:ext>
            </p:extLst>
          </p:nvPr>
        </p:nvGraphicFramePr>
        <p:xfrm>
          <a:off x="1846755" y="1205468"/>
          <a:ext cx="6096000" cy="4695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9 Conector recto de flecha"/>
          <p:cNvCxnSpPr>
            <a:cxnSpLocks/>
          </p:cNvCxnSpPr>
          <p:nvPr/>
        </p:nvCxnSpPr>
        <p:spPr>
          <a:xfrm flipH="1">
            <a:off x="2074460" y="2086149"/>
            <a:ext cx="1921564" cy="295088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Text Box 8"/>
          <p:cNvSpPr txBox="1">
            <a:spLocks noChangeArrowheads="1"/>
          </p:cNvSpPr>
          <p:nvPr/>
        </p:nvSpPr>
        <p:spPr bwMode="auto">
          <a:xfrm>
            <a:off x="1965920" y="6027160"/>
            <a:ext cx="7178079"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s-ES" altLang="ca-ES" sz="1200" i="1" dirty="0">
                <a:hlinkClick r:id="rId8"/>
              </a:rPr>
              <a:t>West R et al. Smoking </a:t>
            </a:r>
            <a:r>
              <a:rPr lang="es-ES" altLang="ca-ES" sz="1200" i="1" dirty="0" err="1">
                <a:hlinkClick r:id="rId8"/>
              </a:rPr>
              <a:t>cessation</a:t>
            </a:r>
            <a:r>
              <a:rPr lang="es-ES" altLang="ca-ES" sz="1200" i="1" dirty="0">
                <a:hlinkClick r:id="rId8"/>
              </a:rPr>
              <a:t> </a:t>
            </a:r>
            <a:r>
              <a:rPr lang="es-ES" altLang="ca-ES" sz="1200" i="1" dirty="0" err="1">
                <a:hlinkClick r:id="rId8"/>
              </a:rPr>
              <a:t>guidlines</a:t>
            </a:r>
            <a:r>
              <a:rPr lang="es-ES" altLang="ca-ES" sz="1200" i="1" dirty="0">
                <a:hlinkClick r:id="rId8"/>
              </a:rPr>
              <a:t> </a:t>
            </a:r>
            <a:r>
              <a:rPr lang="es-ES" altLang="ca-ES" sz="1200" i="1" dirty="0" err="1">
                <a:hlinkClick r:id="rId8"/>
              </a:rPr>
              <a:t>of</a:t>
            </a:r>
            <a:r>
              <a:rPr lang="es-ES" altLang="ca-ES" sz="1200" i="1" dirty="0">
                <a:hlinkClick r:id="rId8"/>
              </a:rPr>
              <a:t> </a:t>
            </a:r>
            <a:r>
              <a:rPr lang="es-ES" altLang="ca-ES" sz="1200" i="1" dirty="0" err="1">
                <a:hlinkClick r:id="rId8"/>
              </a:rPr>
              <a:t>health</a:t>
            </a:r>
            <a:r>
              <a:rPr lang="es-ES" altLang="ca-ES" sz="1200" i="1" dirty="0">
                <a:hlinkClick r:id="rId8"/>
              </a:rPr>
              <a:t> </a:t>
            </a:r>
            <a:r>
              <a:rPr lang="es-ES" altLang="ca-ES" sz="1200" i="1" dirty="0" err="1">
                <a:hlinkClick r:id="rId8"/>
              </a:rPr>
              <a:t>professionals</a:t>
            </a:r>
            <a:r>
              <a:rPr lang="es-ES" altLang="ca-ES" sz="1200" i="1" dirty="0">
                <a:hlinkClick r:id="rId8"/>
              </a:rPr>
              <a:t>: </a:t>
            </a:r>
            <a:r>
              <a:rPr lang="es-ES" altLang="ca-ES" sz="1200" i="1" dirty="0" err="1">
                <a:hlinkClick r:id="rId8"/>
              </a:rPr>
              <a:t>an</a:t>
            </a:r>
            <a:r>
              <a:rPr lang="es-ES" altLang="ca-ES" sz="1200" i="1" dirty="0">
                <a:hlinkClick r:id="rId8"/>
              </a:rPr>
              <a:t> </a:t>
            </a:r>
            <a:r>
              <a:rPr lang="es-ES" altLang="ca-ES" sz="1200" i="1" dirty="0" err="1">
                <a:hlinkClick r:id="rId8"/>
              </a:rPr>
              <a:t>update</a:t>
            </a:r>
            <a:r>
              <a:rPr lang="es-ES" altLang="ca-ES" sz="1200" i="1" dirty="0">
                <a:hlinkClick r:id="rId8"/>
              </a:rPr>
              <a:t>. </a:t>
            </a:r>
            <a:r>
              <a:rPr lang="es-ES" altLang="ca-ES" sz="1200" i="1" dirty="0" err="1">
                <a:hlinkClick r:id="rId8"/>
              </a:rPr>
              <a:t>Thorax</a:t>
            </a:r>
            <a:r>
              <a:rPr lang="es-ES" altLang="ca-ES" sz="1200" i="1" dirty="0">
                <a:hlinkClick r:id="rId8"/>
              </a:rPr>
              <a:t> 2000; 55:987-99</a:t>
            </a:r>
            <a:endParaRPr lang="es-ES" altLang="ca-ES" sz="1200" i="1" dirty="0"/>
          </a:p>
          <a:p>
            <a:pPr eaLnBrk="1" hangingPunct="1">
              <a:spcBef>
                <a:spcPct val="50000"/>
              </a:spcBef>
              <a:buClrTx/>
              <a:buFontTx/>
              <a:buNone/>
            </a:pPr>
            <a:r>
              <a:rPr lang="es-ES" sz="1200" dirty="0">
                <a:hlinkClick r:id="rId9"/>
              </a:rPr>
              <a:t>Guía de Práctica Clínica del Servicio de Salud Pública de los Estados Unidos. </a:t>
            </a:r>
            <a:r>
              <a:rPr lang="es-ES" altLang="ca-ES" sz="1200" i="1" dirty="0">
                <a:hlinkClick r:id="rId9"/>
              </a:rPr>
              <a:t>Fiore et al, 2008</a:t>
            </a:r>
            <a:endParaRPr lang="es-ES" altLang="ca-ES" sz="1200" i="1" dirty="0"/>
          </a:p>
          <a:p>
            <a:pPr eaLnBrk="1" hangingPunct="1">
              <a:spcBef>
                <a:spcPct val="50000"/>
              </a:spcBef>
              <a:buClrTx/>
              <a:buFontTx/>
              <a:buNone/>
            </a:pPr>
            <a:r>
              <a:rPr lang="es-ES" altLang="ca-ES" sz="1200" dirty="0">
                <a:hlinkClick r:id="rId10"/>
              </a:rPr>
              <a:t>Intervención interdisciplinar en tabaquismo. Documento de consenso. SEDET</a:t>
            </a:r>
            <a:r>
              <a:rPr lang="es-ES" altLang="ca-ES" sz="1200" dirty="0"/>
              <a:t> </a:t>
            </a:r>
          </a:p>
        </p:txBody>
      </p:sp>
      <p:pic>
        <p:nvPicPr>
          <p:cNvPr id="18436" name="Picture 8" descr="Pocas personas del icono"/>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5789" t="18002" r="21914" b="-6856"/>
          <a:stretch/>
        </p:blipFill>
        <p:spPr bwMode="auto">
          <a:xfrm>
            <a:off x="2703318" y="1955494"/>
            <a:ext cx="985769" cy="577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Text Box 4"/>
          <p:cNvSpPr txBox="1">
            <a:spLocks noChangeArrowheads="1"/>
          </p:cNvSpPr>
          <p:nvPr/>
        </p:nvSpPr>
        <p:spPr bwMode="auto">
          <a:xfrm rot="18290303">
            <a:off x="1146240" y="3610627"/>
            <a:ext cx="2922444" cy="3231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s-ES" altLang="ca-ES" sz="1500" b="1" dirty="0">
                <a:solidFill>
                  <a:srgbClr val="C00000"/>
                </a:solidFill>
              </a:rPr>
              <a:t>&gt; IMPACTE    POBLACIONAL</a:t>
            </a:r>
          </a:p>
        </p:txBody>
      </p:sp>
      <p:sp>
        <p:nvSpPr>
          <p:cNvPr id="6" name="5 Flecha derecha"/>
          <p:cNvSpPr/>
          <p:nvPr/>
        </p:nvSpPr>
        <p:spPr>
          <a:xfrm>
            <a:off x="1965920" y="1152324"/>
            <a:ext cx="2402000" cy="109168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a:solidFill>
                  <a:schemeClr val="tx1"/>
                </a:solidFill>
              </a:rPr>
              <a:t>Grupal o individual</a:t>
            </a:r>
          </a:p>
          <a:p>
            <a:pPr algn="ctr"/>
            <a:r>
              <a:rPr lang="ca-ES">
                <a:solidFill>
                  <a:schemeClr val="tx1"/>
                </a:solidFill>
              </a:rPr>
              <a:t>(30-35%)</a:t>
            </a:r>
          </a:p>
        </p:txBody>
      </p:sp>
      <p:sp>
        <p:nvSpPr>
          <p:cNvPr id="7" name="6 Flecha izquierda"/>
          <p:cNvSpPr/>
          <p:nvPr/>
        </p:nvSpPr>
        <p:spPr>
          <a:xfrm>
            <a:off x="5434590" y="1226744"/>
            <a:ext cx="2427631" cy="9928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a:solidFill>
                  <a:schemeClr val="tx1"/>
                </a:solidFill>
              </a:rPr>
              <a:t>Telefòniques 15-25% </a:t>
            </a:r>
            <a:r>
              <a:rPr lang="ca-ES" sz="1400">
                <a:solidFill>
                  <a:schemeClr val="tx1"/>
                </a:solidFill>
              </a:rPr>
              <a:t>(061 CatSalut Respon)</a:t>
            </a:r>
          </a:p>
        </p:txBody>
      </p:sp>
      <p:pic>
        <p:nvPicPr>
          <p:cNvPr id="25"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8616" y="5037038"/>
            <a:ext cx="1380654" cy="84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31 Conector recto de flecha"/>
          <p:cNvCxnSpPr/>
          <p:nvPr/>
        </p:nvCxnSpPr>
        <p:spPr>
          <a:xfrm flipH="1" flipV="1">
            <a:off x="5777255" y="2198061"/>
            <a:ext cx="1742303" cy="278583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8" name="Text Box 4"/>
          <p:cNvSpPr txBox="1">
            <a:spLocks noChangeArrowheads="1"/>
          </p:cNvSpPr>
          <p:nvPr/>
        </p:nvSpPr>
        <p:spPr bwMode="auto">
          <a:xfrm rot="3458545">
            <a:off x="5370628" y="3448329"/>
            <a:ext cx="3087056" cy="3231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ca-ES" altLang="ca-ES" sz="1500" b="1">
                <a:solidFill>
                  <a:srgbClr val="C00000"/>
                </a:solidFill>
              </a:rPr>
              <a:t>MÉS ALTES TASSES D’ÈXIT </a:t>
            </a:r>
          </a:p>
        </p:txBody>
      </p:sp>
      <p:sp>
        <p:nvSpPr>
          <p:cNvPr id="31" name="AutoShape 6" descr="Resultado de imagen para paso del tiempo calendari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sp>
        <p:nvSpPr>
          <p:cNvPr id="41" name="Título 1"/>
          <p:cNvSpPr txBox="1">
            <a:spLocks/>
          </p:cNvSpPr>
          <p:nvPr/>
        </p:nvSpPr>
        <p:spPr bwMode="auto">
          <a:xfrm>
            <a:off x="357188" y="375609"/>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a:t>
            </a:r>
          </a:p>
          <a:p>
            <a:r>
              <a:rPr lang="ca-ES" altLang="ca-ES" sz="2200"/>
              <a:t>POTENCIAL DE L’ATENCIÓ PRIMÀRIA</a:t>
            </a:r>
          </a:p>
        </p:txBody>
      </p:sp>
      <p:sp>
        <p:nvSpPr>
          <p:cNvPr id="3" name="2 CuadroTexto"/>
          <p:cNvSpPr txBox="1"/>
          <p:nvPr/>
        </p:nvSpPr>
        <p:spPr>
          <a:xfrm>
            <a:off x="460375" y="3286745"/>
            <a:ext cx="1821936" cy="646331"/>
          </a:xfrm>
          <a:prstGeom prst="rect">
            <a:avLst/>
          </a:prstGeom>
          <a:noFill/>
        </p:spPr>
        <p:txBody>
          <a:bodyPr wrap="square" rtlCol="0">
            <a:spAutoFit/>
          </a:bodyPr>
          <a:lstStyle/>
          <a:p>
            <a:r>
              <a:rPr lang="ca-ES" b="1" dirty="0">
                <a:solidFill>
                  <a:srgbClr val="C00000"/>
                </a:solidFill>
              </a:rPr>
              <a:t>Visites oportunistes!</a:t>
            </a:r>
          </a:p>
        </p:txBody>
      </p:sp>
      <p:sp>
        <p:nvSpPr>
          <p:cNvPr id="9" name="8 CuadroTexto"/>
          <p:cNvSpPr txBox="1"/>
          <p:nvPr/>
        </p:nvSpPr>
        <p:spPr>
          <a:xfrm>
            <a:off x="6279080" y="2034910"/>
            <a:ext cx="1583141" cy="369332"/>
          </a:xfrm>
          <a:prstGeom prst="rect">
            <a:avLst/>
          </a:prstGeom>
          <a:noFill/>
        </p:spPr>
        <p:txBody>
          <a:bodyPr wrap="square" rtlCol="0">
            <a:spAutoFit/>
          </a:bodyPr>
          <a:lstStyle/>
          <a:p>
            <a:r>
              <a:rPr lang="ca-ES" b="1" dirty="0">
                <a:solidFill>
                  <a:srgbClr val="C00000"/>
                </a:solidFill>
              </a:rPr>
              <a:t>Més</a:t>
            </a:r>
            <a:r>
              <a:rPr lang="ca-ES" dirty="0" smtClean="0"/>
              <a:t> </a:t>
            </a:r>
            <a:r>
              <a:rPr lang="ca-ES" b="1" dirty="0">
                <a:solidFill>
                  <a:srgbClr val="C00000"/>
                </a:solidFill>
              </a:rPr>
              <a:t>intensitat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3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8444"/>
                                        </p:tgtEl>
                                        <p:attrNameLst>
                                          <p:attrName>style.visibility</p:attrName>
                                        </p:attrNameLst>
                                      </p:cBhvr>
                                      <p:to>
                                        <p:strVal val="visible"/>
                                      </p:to>
                                    </p:set>
                                    <p:anim calcmode="lin" valueType="num">
                                      <p:cBhvr>
                                        <p:cTn id="19" dur="1000" fill="hold"/>
                                        <p:tgtEl>
                                          <p:spTgt spid="18444"/>
                                        </p:tgtEl>
                                        <p:attrNameLst>
                                          <p:attrName>ppt_w</p:attrName>
                                        </p:attrNameLst>
                                      </p:cBhvr>
                                      <p:tavLst>
                                        <p:tav tm="0">
                                          <p:val>
                                            <p:fltVal val="0"/>
                                          </p:val>
                                        </p:tav>
                                        <p:tav tm="100000">
                                          <p:val>
                                            <p:strVal val="#ppt_w"/>
                                          </p:val>
                                        </p:tav>
                                      </p:tavLst>
                                    </p:anim>
                                    <p:anim calcmode="lin" valueType="num">
                                      <p:cBhvr>
                                        <p:cTn id="20" dur="1000" fill="hold"/>
                                        <p:tgtEl>
                                          <p:spTgt spid="18444"/>
                                        </p:tgtEl>
                                        <p:attrNameLst>
                                          <p:attrName>ppt_h</p:attrName>
                                        </p:attrNameLst>
                                      </p:cBhvr>
                                      <p:tavLst>
                                        <p:tav tm="0">
                                          <p:val>
                                            <p:fltVal val="0"/>
                                          </p:val>
                                        </p:tav>
                                        <p:tav tm="100000">
                                          <p:val>
                                            <p:strVal val="#ppt_h"/>
                                          </p:val>
                                        </p:tav>
                                      </p:tavLst>
                                    </p:anim>
                                    <p:anim calcmode="lin" valueType="num">
                                      <p:cBhvr>
                                        <p:cTn id="21" dur="1000" fill="hold"/>
                                        <p:tgtEl>
                                          <p:spTgt spid="18444"/>
                                        </p:tgtEl>
                                        <p:attrNameLst>
                                          <p:attrName>style.rotation</p:attrName>
                                        </p:attrNameLst>
                                      </p:cBhvr>
                                      <p:tavLst>
                                        <p:tav tm="0">
                                          <p:val>
                                            <p:fltVal val="90"/>
                                          </p:val>
                                        </p:tav>
                                        <p:tav tm="100000">
                                          <p:val>
                                            <p:fltVal val="0"/>
                                          </p:val>
                                        </p:tav>
                                      </p:tavLst>
                                    </p:anim>
                                    <p:animEffect transition="in" filter="fade">
                                      <p:cBhvr>
                                        <p:cTn id="22" dur="1000"/>
                                        <p:tgtEl>
                                          <p:spTgt spid="18444"/>
                                        </p:tgtEl>
                                      </p:cBhvr>
                                    </p:animEffec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444"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2 Grupo"/>
          <p:cNvGrpSpPr>
            <a:grpSpLocks/>
          </p:cNvGrpSpPr>
          <p:nvPr/>
        </p:nvGrpSpPr>
        <p:grpSpPr bwMode="auto">
          <a:xfrm>
            <a:off x="273050" y="1341438"/>
            <a:ext cx="8453438" cy="4854575"/>
            <a:chOff x="273050" y="1571625"/>
            <a:chExt cx="8453438" cy="4854575"/>
          </a:xfrm>
        </p:grpSpPr>
        <p:graphicFrame>
          <p:nvGraphicFramePr>
            <p:cNvPr id="20488" name="Gràfic 3"/>
            <p:cNvGraphicFramePr>
              <a:graphicFrameLocks/>
            </p:cNvGraphicFramePr>
            <p:nvPr/>
          </p:nvGraphicFramePr>
          <p:xfrm>
            <a:off x="273050" y="1571625"/>
            <a:ext cx="8453438" cy="4854575"/>
          </p:xfrm>
          <a:graphic>
            <a:graphicData uri="http://schemas.openxmlformats.org/presentationml/2006/ole">
              <mc:AlternateContent xmlns:mc="http://schemas.openxmlformats.org/markup-compatibility/2006">
                <mc:Choice xmlns:v="urn:schemas-microsoft-com:vml" Requires="v">
                  <p:oleObj spid="_x0000_s2060" name="Chart" r:id="rId4" imgW="8461981" imgH="4865030" progId="Excel.Chart.8">
                    <p:embed/>
                  </p:oleObj>
                </mc:Choice>
                <mc:Fallback>
                  <p:oleObj name="Chart" r:id="rId4" imgW="8461981" imgH="4865030" progId="Excel.Chart.8">
                    <p:embed/>
                    <p:pic>
                      <p:nvPicPr>
                        <p:cNvPr id="20488" name="Gràfic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050" y="1571625"/>
                          <a:ext cx="8453438"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Conector recto 6"/>
            <p:cNvCxnSpPr>
              <a:cxnSpLocks/>
            </p:cNvCxnSpPr>
            <p:nvPr/>
          </p:nvCxnSpPr>
          <p:spPr>
            <a:xfrm>
              <a:off x="4906963" y="3143250"/>
              <a:ext cx="2808287" cy="52387"/>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
        <p:nvSpPr>
          <p:cNvPr id="20483" name="CuadroTexto 1"/>
          <p:cNvSpPr txBox="1">
            <a:spLocks noChangeArrowheads="1"/>
          </p:cNvSpPr>
          <p:nvPr/>
        </p:nvSpPr>
        <p:spPr bwMode="auto">
          <a:xfrm>
            <a:off x="7632700" y="2781300"/>
            <a:ext cx="151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400" b="1">
                <a:latin typeface="Calibri" panose="020F0502020204030204" pitchFamily="34" charset="0"/>
              </a:rPr>
              <a:t>Població 23,5%</a:t>
            </a:r>
          </a:p>
        </p:txBody>
      </p:sp>
      <p:sp>
        <p:nvSpPr>
          <p:cNvPr id="20484" name="CuadroTexto 11"/>
          <p:cNvSpPr txBox="1">
            <a:spLocks noChangeArrowheads="1"/>
          </p:cNvSpPr>
          <p:nvPr/>
        </p:nvSpPr>
        <p:spPr bwMode="auto">
          <a:xfrm>
            <a:off x="2455056" y="6186828"/>
            <a:ext cx="57952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dirty="0">
                <a:latin typeface="Calibri" panose="020F0502020204030204" pitchFamily="34" charset="0"/>
              </a:rPr>
              <a:t>Font: </a:t>
            </a:r>
            <a:r>
              <a:rPr lang="ca-ES" altLang="ca-ES" dirty="0">
                <a:latin typeface="Calibri" panose="020F0502020204030204" pitchFamily="34" charset="0"/>
                <a:hlinkClick r:id="rId6"/>
              </a:rPr>
              <a:t>Enquesta PAPSF 2014 per la Setmana Sense Fum</a:t>
            </a:r>
            <a:endParaRPr lang="ca-ES" altLang="ca-ES" dirty="0">
              <a:latin typeface="Calibri" panose="020F0502020204030204" pitchFamily="34" charset="0"/>
            </a:endParaRPr>
          </a:p>
          <a:p>
            <a:pPr>
              <a:spcBef>
                <a:spcPct val="0"/>
              </a:spcBef>
              <a:buClrTx/>
              <a:buFontTx/>
              <a:buNone/>
            </a:pPr>
            <a:r>
              <a:rPr lang="ca-ES" altLang="ca-ES" dirty="0">
                <a:latin typeface="Calibri" panose="020F0502020204030204" pitchFamily="34" charset="0"/>
                <a:hlinkClick r:id="rId7"/>
              </a:rPr>
              <a:t>Estudi </a:t>
            </a:r>
            <a:r>
              <a:rPr lang="ca-ES" altLang="ca-ES" dirty="0" err="1">
                <a:latin typeface="Calibri" panose="020F0502020204030204" pitchFamily="34" charset="0"/>
                <a:hlinkClick r:id="rId7"/>
              </a:rPr>
              <a:t>PESCE</a:t>
            </a:r>
            <a:endParaRPr lang="ca-ES" altLang="ca-ES" dirty="0">
              <a:latin typeface="Calibri" panose="020F0502020204030204" pitchFamily="34" charset="0"/>
            </a:endParaRPr>
          </a:p>
        </p:txBody>
      </p:sp>
      <p:sp>
        <p:nvSpPr>
          <p:cNvPr id="20485" name="1 CuadroTexto"/>
          <p:cNvSpPr txBox="1">
            <a:spLocks noChangeArrowheads="1"/>
          </p:cNvSpPr>
          <p:nvPr/>
        </p:nvSpPr>
        <p:spPr bwMode="auto">
          <a:xfrm>
            <a:off x="357188" y="1188966"/>
            <a:ext cx="70486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2400" b="1">
                <a:solidFill>
                  <a:srgbClr val="C00000"/>
                </a:solidFill>
              </a:rPr>
              <a:t>Funció modèlica!</a:t>
            </a:r>
          </a:p>
        </p:txBody>
      </p:sp>
      <p:sp>
        <p:nvSpPr>
          <p:cNvPr id="10" name="Título 1"/>
          <p:cNvSpPr txBox="1">
            <a:spLocks/>
          </p:cNvSpPr>
          <p:nvPr/>
        </p:nvSpPr>
        <p:spPr bwMode="auto">
          <a:xfrm>
            <a:off x="357188" y="375609"/>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a:t>
            </a:r>
          </a:p>
          <a:p>
            <a:r>
              <a:rPr lang="ca-ES" altLang="ca-ES" sz="2200"/>
              <a:t>POTENCIAL DE L’ATENCIÓ PRIMÀRIA</a:t>
            </a:r>
          </a:p>
        </p:txBody>
      </p:sp>
      <p:sp>
        <p:nvSpPr>
          <p:cNvPr id="2" name="1 CuadroTexto"/>
          <p:cNvSpPr txBox="1"/>
          <p:nvPr/>
        </p:nvSpPr>
        <p:spPr>
          <a:xfrm>
            <a:off x="1388753" y="5747782"/>
            <a:ext cx="7036419" cy="338554"/>
          </a:xfrm>
          <a:prstGeom prst="rect">
            <a:avLst/>
          </a:prstGeom>
          <a:solidFill>
            <a:schemeClr val="bg1"/>
          </a:solidFill>
        </p:spPr>
        <p:txBody>
          <a:bodyPr wrap="square" rtlCol="0">
            <a:spAutoFit/>
          </a:bodyPr>
          <a:lstStyle/>
          <a:p>
            <a:r>
              <a:rPr lang="ca-ES" sz="1600" b="1"/>
              <a:t>Prevalença de fumadors/es en professionals d’AP segons professió</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p:nvPr>
        </p:nvSpPr>
        <p:spPr>
          <a:xfrm>
            <a:off x="531199" y="257175"/>
            <a:ext cx="8570912" cy="506412"/>
          </a:xfrm>
        </p:spPr>
        <p:txBody>
          <a:bodyPr/>
          <a:lstStyle/>
          <a:p>
            <a:r>
              <a:rPr lang="ca-ES" altLang="ca-ES" sz="4400"/>
              <a:t>Per què intervenir?</a:t>
            </a:r>
            <a:endParaRPr lang="ca-ES" altLang="ca-ES" sz="4400">
              <a:solidFill>
                <a:schemeClr val="tx1"/>
              </a:solidFill>
            </a:endParaRPr>
          </a:p>
        </p:txBody>
      </p:sp>
      <p:sp>
        <p:nvSpPr>
          <p:cNvPr id="3" name="Marcador de contenido 2"/>
          <p:cNvSpPr>
            <a:spLocks noGrp="1"/>
          </p:cNvSpPr>
          <p:nvPr>
            <p:ph idx="1"/>
          </p:nvPr>
        </p:nvSpPr>
        <p:spPr>
          <a:xfrm>
            <a:off x="496822" y="1018541"/>
            <a:ext cx="8464550" cy="4763624"/>
          </a:xfrm>
        </p:spPr>
        <p:txBody>
          <a:bodyPr/>
          <a:lstStyle/>
          <a:p>
            <a:pPr marL="514350" indent="-514350">
              <a:spcBef>
                <a:spcPts val="600"/>
              </a:spcBef>
              <a:spcAft>
                <a:spcPts val="600"/>
              </a:spcAft>
              <a:buClr>
                <a:schemeClr val="accent1">
                  <a:lumMod val="75000"/>
                </a:schemeClr>
              </a:buClr>
              <a:buSzPct val="95000"/>
              <a:buFont typeface="+mj-lt"/>
              <a:buAutoNum type="arabicPeriod"/>
              <a:defRPr/>
            </a:pPr>
            <a:r>
              <a:rPr lang="ca-ES" sz="2400" b="1" dirty="0">
                <a:solidFill>
                  <a:srgbClr val="0293E0"/>
                </a:solidFill>
              </a:rPr>
              <a:t>Principal causa de morbimortalitat </a:t>
            </a:r>
            <a:r>
              <a:rPr lang="ca-ES" sz="2400" dirty="0">
                <a:solidFill>
                  <a:srgbClr val="0293E0"/>
                </a:solidFill>
              </a:rPr>
              <a:t>i problema de salut pública que </a:t>
            </a:r>
            <a:r>
              <a:rPr lang="ca-ES" sz="2400" b="1" dirty="0">
                <a:solidFill>
                  <a:srgbClr val="0293E0"/>
                </a:solidFill>
              </a:rPr>
              <a:t>es pot prevenir! </a:t>
            </a:r>
          </a:p>
          <a:p>
            <a:pPr marL="514350" indent="-514350">
              <a:spcBef>
                <a:spcPts val="600"/>
              </a:spcBef>
              <a:spcAft>
                <a:spcPts val="600"/>
              </a:spcAft>
              <a:buClr>
                <a:schemeClr val="accent1">
                  <a:lumMod val="75000"/>
                </a:schemeClr>
              </a:buClr>
              <a:buSzPct val="95000"/>
              <a:buFont typeface="+mj-lt"/>
              <a:buAutoNum type="arabicPeriod"/>
              <a:defRPr/>
            </a:pPr>
            <a:r>
              <a:rPr lang="ca-ES" sz="2400" b="1" dirty="0">
                <a:solidFill>
                  <a:srgbClr val="0293E0"/>
                </a:solidFill>
              </a:rPr>
              <a:t>Afecta </a:t>
            </a:r>
            <a:r>
              <a:rPr lang="ca-ES" sz="2400" dirty="0">
                <a:solidFill>
                  <a:srgbClr val="0293E0"/>
                </a:solidFill>
              </a:rPr>
              <a:t>a moltes persones (24,7%).</a:t>
            </a:r>
          </a:p>
          <a:p>
            <a:pPr marL="514350" indent="-514350">
              <a:spcBef>
                <a:spcPts val="600"/>
              </a:spcBef>
              <a:spcAft>
                <a:spcPts val="600"/>
              </a:spcAft>
              <a:buClr>
                <a:schemeClr val="accent1">
                  <a:lumMod val="75000"/>
                </a:schemeClr>
              </a:buClr>
              <a:buSzPct val="95000"/>
              <a:buFont typeface="+mj-lt"/>
              <a:buAutoNum type="arabicPeriod"/>
              <a:defRPr/>
            </a:pPr>
            <a:r>
              <a:rPr lang="ca-ES" sz="2400" dirty="0">
                <a:solidFill>
                  <a:srgbClr val="0293E0"/>
                </a:solidFill>
              </a:rPr>
              <a:t>Les intervencions per deixar de fumar tenen </a:t>
            </a:r>
            <a:r>
              <a:rPr lang="ca-ES" sz="2400" b="1" dirty="0">
                <a:solidFill>
                  <a:srgbClr val="0293E0"/>
                </a:solidFill>
              </a:rPr>
              <a:t>evidència de la seva eficàcia</a:t>
            </a:r>
          </a:p>
          <a:p>
            <a:pPr marL="514350" indent="-514350">
              <a:spcBef>
                <a:spcPts val="600"/>
              </a:spcBef>
              <a:spcAft>
                <a:spcPts val="600"/>
              </a:spcAft>
              <a:buClr>
                <a:schemeClr val="accent1">
                  <a:lumMod val="75000"/>
                </a:schemeClr>
              </a:buClr>
              <a:buSzPct val="95000"/>
              <a:buFont typeface="+mj-lt"/>
              <a:buAutoNum type="arabicPeriod"/>
              <a:defRPr/>
            </a:pPr>
            <a:r>
              <a:rPr lang="ca-ES" sz="2400" dirty="0">
                <a:solidFill>
                  <a:srgbClr val="0293E0"/>
                </a:solidFill>
              </a:rPr>
              <a:t>Desprès de la immunització, és la </a:t>
            </a:r>
            <a:r>
              <a:rPr lang="ca-ES" sz="2400" b="1" dirty="0">
                <a:solidFill>
                  <a:srgbClr val="0293E0"/>
                </a:solidFill>
              </a:rPr>
              <a:t>intervenció</a:t>
            </a:r>
            <a:r>
              <a:rPr lang="ca-ES" sz="2400" dirty="0">
                <a:solidFill>
                  <a:srgbClr val="0293E0"/>
                </a:solidFill>
              </a:rPr>
              <a:t> preventiva amb </a:t>
            </a:r>
            <a:r>
              <a:rPr lang="ca-ES" sz="2400" b="1" dirty="0">
                <a:solidFill>
                  <a:srgbClr val="0293E0"/>
                </a:solidFill>
              </a:rPr>
              <a:t>millor relació cost-efectivitat i impacte en la salut. </a:t>
            </a:r>
          </a:p>
          <a:p>
            <a:pPr marL="514350" indent="-514350">
              <a:spcBef>
                <a:spcPts val="600"/>
              </a:spcBef>
              <a:spcAft>
                <a:spcPts val="600"/>
              </a:spcAft>
              <a:buClr>
                <a:schemeClr val="accent1">
                  <a:lumMod val="75000"/>
                </a:schemeClr>
              </a:buClr>
              <a:buSzPct val="95000"/>
              <a:buFont typeface="+mj-lt"/>
              <a:buAutoNum type="arabicPeriod"/>
              <a:defRPr/>
            </a:pPr>
            <a:r>
              <a:rPr lang="ca-ES" sz="2400" dirty="0">
                <a:solidFill>
                  <a:srgbClr val="0293E0"/>
                </a:solidFill>
              </a:rPr>
              <a:t>L’</a:t>
            </a:r>
            <a:r>
              <a:rPr lang="ca-ES" sz="2400" b="1" dirty="0">
                <a:solidFill>
                  <a:srgbClr val="0293E0"/>
                </a:solidFill>
              </a:rPr>
              <a:t>atenció primària </a:t>
            </a:r>
            <a:r>
              <a:rPr lang="ca-ES" sz="2400" dirty="0">
                <a:solidFill>
                  <a:srgbClr val="0293E0"/>
                </a:solidFill>
              </a:rPr>
              <a:t>té les </a:t>
            </a:r>
            <a:r>
              <a:rPr lang="ca-ES" sz="2400" b="1" dirty="0">
                <a:solidFill>
                  <a:srgbClr val="0293E0"/>
                </a:solidFill>
              </a:rPr>
              <a:t>característiques</a:t>
            </a:r>
            <a:r>
              <a:rPr lang="ca-ES" sz="2400" dirty="0">
                <a:solidFill>
                  <a:srgbClr val="0293E0"/>
                </a:solidFill>
              </a:rPr>
              <a:t> necessàries</a:t>
            </a:r>
          </a:p>
          <a:p>
            <a:pPr marL="514350" indent="-514350">
              <a:spcBef>
                <a:spcPts val="600"/>
              </a:spcBef>
              <a:spcAft>
                <a:spcPts val="600"/>
              </a:spcAft>
              <a:buClr>
                <a:schemeClr val="accent1">
                  <a:lumMod val="75000"/>
                </a:schemeClr>
              </a:buClr>
              <a:buSzPct val="95000"/>
              <a:buFont typeface="+mj-lt"/>
              <a:buAutoNum type="arabicPeriod"/>
              <a:defRPr/>
            </a:pPr>
            <a:r>
              <a:rPr lang="ca-ES" sz="2400" dirty="0">
                <a:solidFill>
                  <a:srgbClr val="0293E0"/>
                </a:solidFill>
              </a:rPr>
              <a:t>L</a:t>
            </a:r>
            <a:r>
              <a:rPr lang="ca-ES" sz="2400" b="1" dirty="0">
                <a:solidFill>
                  <a:srgbClr val="0293E0"/>
                </a:solidFill>
              </a:rPr>
              <a:t>’impacte poblacional </a:t>
            </a:r>
            <a:r>
              <a:rPr lang="ca-ES" sz="2400" dirty="0">
                <a:solidFill>
                  <a:srgbClr val="0293E0"/>
                </a:solidFill>
              </a:rPr>
              <a:t>de les intervencions en primària</a:t>
            </a:r>
          </a:p>
          <a:p>
            <a:pPr marL="514350" indent="-514350">
              <a:spcBef>
                <a:spcPts val="600"/>
              </a:spcBef>
              <a:spcAft>
                <a:spcPts val="600"/>
              </a:spcAft>
              <a:buClr>
                <a:schemeClr val="accent1">
                  <a:lumMod val="75000"/>
                </a:schemeClr>
              </a:buClr>
              <a:buSzPct val="95000"/>
              <a:buFont typeface="+mj-lt"/>
              <a:buAutoNum type="arabicPeriod"/>
              <a:defRPr/>
            </a:pPr>
            <a:endParaRPr lang="ca-ES" sz="2400" b="1" dirty="0">
              <a:solidFill>
                <a:srgbClr val="0293E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1067181" y="461645"/>
            <a:ext cx="8570912" cy="506412"/>
          </a:xfrm>
        </p:spPr>
        <p:txBody>
          <a:bodyPr/>
          <a:lstStyle/>
          <a:p>
            <a:r>
              <a:rPr lang="ca-ES" altLang="ca-ES" sz="3600"/>
              <a:t>INTERVENCIÓ PER AJUDAR A DEIXAR DE FUMAR</a:t>
            </a:r>
          </a:p>
        </p:txBody>
      </p:sp>
      <p:sp>
        <p:nvSpPr>
          <p:cNvPr id="3" name="Marcador de contenido 2"/>
          <p:cNvSpPr>
            <a:spLocks noGrp="1"/>
          </p:cNvSpPr>
          <p:nvPr>
            <p:ph idx="1"/>
          </p:nvPr>
        </p:nvSpPr>
        <p:spPr>
          <a:xfrm>
            <a:off x="1426500" y="1584508"/>
            <a:ext cx="7454900" cy="3673475"/>
          </a:xfrm>
        </p:spPr>
        <p:txBody>
          <a:bodyPr/>
          <a:lstStyle/>
          <a:p>
            <a:pPr marL="0" indent="0">
              <a:buFont typeface="Wingdings 2" panose="05020102010507070707" pitchFamily="18" charset="2"/>
              <a:buNone/>
              <a:defRPr/>
            </a:pPr>
            <a:r>
              <a:rPr lang="ca-ES" sz="2400" b="1">
                <a:solidFill>
                  <a:schemeClr val="tx1">
                    <a:lumMod val="65000"/>
                    <a:lumOff val="35000"/>
                  </a:schemeClr>
                </a:solidFill>
              </a:rPr>
              <a:t>	</a:t>
            </a:r>
            <a:endParaRPr lang="ca-ES" sz="2400" b="1">
              <a:solidFill>
                <a:srgbClr val="00B0F0"/>
              </a:solidFill>
            </a:endParaRPr>
          </a:p>
          <a:p>
            <a:pPr marL="0" indent="0">
              <a:buFont typeface="Wingdings 2" panose="05020102010507070707" pitchFamily="18" charset="2"/>
              <a:buNone/>
              <a:defRPr/>
            </a:pPr>
            <a:r>
              <a:rPr lang="ca-ES" sz="2400" b="1">
                <a:solidFill>
                  <a:srgbClr val="00B0F0"/>
                </a:solidFill>
              </a:rPr>
              <a:t>	</a:t>
            </a:r>
            <a:r>
              <a:rPr lang="ca-ES" sz="3200" b="1">
                <a:solidFill>
                  <a:schemeClr val="bg1">
                    <a:lumMod val="75000"/>
                  </a:schemeClr>
                </a:solidFill>
              </a:rPr>
              <a:t>Per què intervenir?</a:t>
            </a:r>
          </a:p>
          <a:p>
            <a:pPr marL="0" indent="0">
              <a:buFont typeface="Wingdings 2" panose="05020102010507070707" pitchFamily="18" charset="2"/>
              <a:buNone/>
              <a:defRPr/>
            </a:pPr>
            <a:endParaRPr lang="ca-ES" sz="2400" b="1">
              <a:solidFill>
                <a:srgbClr val="00B0F0"/>
              </a:solidFill>
            </a:endParaRPr>
          </a:p>
          <a:p>
            <a:pPr marL="0" indent="0">
              <a:buFont typeface="Wingdings 2" panose="05020102010507070707" pitchFamily="18" charset="2"/>
              <a:buNone/>
              <a:defRPr/>
            </a:pPr>
            <a:r>
              <a:rPr lang="ca-ES" sz="2400" b="1">
                <a:solidFill>
                  <a:srgbClr val="00B0F0"/>
                </a:solidFill>
              </a:rPr>
              <a:t>	</a:t>
            </a:r>
            <a:r>
              <a:rPr lang="ca-ES" sz="3200" b="1">
                <a:solidFill>
                  <a:srgbClr val="00B0F0"/>
                </a:solidFill>
              </a:rPr>
              <a:t>Recursos</a:t>
            </a:r>
          </a:p>
          <a:p>
            <a:pPr marL="0" indent="0">
              <a:buFont typeface="Wingdings 2" panose="05020102010507070707" pitchFamily="18" charset="2"/>
              <a:buNone/>
              <a:defRPr/>
            </a:pPr>
            <a:endParaRPr lang="ca-ES" sz="3200" b="1">
              <a:solidFill>
                <a:srgbClr val="00B0F0"/>
              </a:solidFill>
            </a:endParaRPr>
          </a:p>
          <a:p>
            <a:pPr marL="0" indent="0">
              <a:buNone/>
              <a:defRPr/>
            </a:pPr>
            <a:r>
              <a:rPr lang="ca-ES" sz="3200" b="1">
                <a:solidFill>
                  <a:srgbClr val="00B0F0"/>
                </a:solidFill>
              </a:rPr>
              <a:t>	</a:t>
            </a:r>
            <a:r>
              <a:rPr lang="ca-ES" sz="3200" b="1">
                <a:solidFill>
                  <a:schemeClr val="bg1">
                    <a:lumMod val="75000"/>
                  </a:schemeClr>
                </a:solidFill>
              </a:rPr>
              <a:t>Què cal fer?</a:t>
            </a:r>
          </a:p>
          <a:p>
            <a:pPr marL="0" indent="0">
              <a:buFont typeface="Wingdings 2" panose="05020102010507070707" pitchFamily="18" charset="2"/>
              <a:buNone/>
              <a:defRPr/>
            </a:pPr>
            <a:endParaRPr lang="ca-ES" sz="3200" b="1">
              <a:solidFill>
                <a:srgbClr val="00B0F0"/>
              </a:solidFill>
            </a:endParaRPr>
          </a:p>
          <a:p>
            <a:pPr>
              <a:defRPr/>
            </a:pPr>
            <a:endParaRPr lang="ca-ES"/>
          </a:p>
        </p:txBody>
      </p:sp>
      <p:pic>
        <p:nvPicPr>
          <p:cNvPr id="8196" name="Picture 2" descr="Epidemiology Grou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4380" y="1650832"/>
            <a:ext cx="1218819" cy="9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1" descr="descubrir tu vocación recursos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61968">
            <a:off x="1085244" y="2554791"/>
            <a:ext cx="1237088" cy="133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5"/>
          <a:srcRect/>
          <a:stretch>
            <a:fillRect/>
          </a:stretch>
        </p:blipFill>
        <p:spPr bwMode="auto">
          <a:xfrm rot="21052903">
            <a:off x="1127429" y="4067491"/>
            <a:ext cx="640929" cy="969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a:srcRect/>
          <a:stretch>
            <a:fillRect/>
          </a:stretch>
        </p:blipFill>
        <p:spPr bwMode="auto">
          <a:xfrm rot="496659">
            <a:off x="1706414" y="4047915"/>
            <a:ext cx="641733" cy="992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6647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ol 1"/>
          <p:cNvSpPr>
            <a:spLocks noGrp="1"/>
          </p:cNvSpPr>
          <p:nvPr>
            <p:ph type="title" idx="4294967295"/>
          </p:nvPr>
        </p:nvSpPr>
        <p:spPr>
          <a:xfrm>
            <a:off x="358775" y="252083"/>
            <a:ext cx="8785225" cy="1143000"/>
          </a:xfrm>
        </p:spPr>
        <p:txBody>
          <a:bodyPr/>
          <a:lstStyle/>
          <a:p>
            <a:r>
              <a:rPr lang="ca-ES" altLang="ca-ES" sz="4400" dirty="0"/>
              <a:t>Recursos PAPSF </a:t>
            </a:r>
            <a:r>
              <a:rPr lang="ca-ES" altLang="ca-ES" sz="4400" dirty="0">
                <a:hlinkClick r:id="rId3"/>
              </a:rPr>
              <a:t>www.papsf.cat</a:t>
            </a:r>
            <a:r>
              <a:rPr lang="ca-ES" altLang="ca-ES" sz="4400" dirty="0"/>
              <a:t> </a:t>
            </a:r>
            <a:br>
              <a:rPr lang="ca-ES" altLang="ca-ES" sz="4400" dirty="0"/>
            </a:br>
            <a:endParaRPr lang="ca-ES" altLang="ca-ES" sz="5400" dirty="0"/>
          </a:p>
        </p:txBody>
      </p:sp>
      <p:sp>
        <p:nvSpPr>
          <p:cNvPr id="4" name="3 Rectángulo redondeado"/>
          <p:cNvSpPr/>
          <p:nvPr/>
        </p:nvSpPr>
        <p:spPr>
          <a:xfrm>
            <a:off x="179278" y="1770480"/>
            <a:ext cx="2520000" cy="2836514"/>
          </a:xfrm>
          <a:prstGeom prst="roundRect">
            <a:avLst/>
          </a:prstGeom>
          <a:solidFill>
            <a:srgbClr val="BF1F7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ca-ES" b="1" dirty="0">
              <a:solidFill>
                <a:schemeClr val="tx1"/>
              </a:solidFill>
            </a:endParaRPr>
          </a:p>
          <a:p>
            <a:pPr algn="ctr"/>
            <a:r>
              <a:rPr lang="ca-ES" b="1" dirty="0">
                <a:solidFill>
                  <a:schemeClr val="tx1"/>
                </a:solidFill>
              </a:rPr>
              <a:t>PAPSF</a:t>
            </a:r>
          </a:p>
          <a:p>
            <a:pPr algn="ctr"/>
            <a:endParaRPr lang="ca-ES" sz="800" dirty="0">
              <a:solidFill>
                <a:schemeClr val="tx1"/>
              </a:solidFill>
            </a:endParaRPr>
          </a:p>
          <a:p>
            <a:pPr marL="82550"/>
            <a:r>
              <a:rPr lang="ca-ES" dirty="0">
                <a:solidFill>
                  <a:schemeClr val="tx1"/>
                </a:solidFill>
              </a:rPr>
              <a:t>Noticies</a:t>
            </a:r>
          </a:p>
          <a:p>
            <a:pPr marL="82550"/>
            <a:r>
              <a:rPr lang="ca-ES" dirty="0">
                <a:solidFill>
                  <a:schemeClr val="tx1"/>
                </a:solidFill>
              </a:rPr>
              <a:t>Biblioteca</a:t>
            </a:r>
          </a:p>
          <a:p>
            <a:pPr marL="82550"/>
            <a:r>
              <a:rPr lang="ca-ES" dirty="0">
                <a:solidFill>
                  <a:schemeClr val="tx1"/>
                </a:solidFill>
                <a:hlinkClick r:id="rId4"/>
              </a:rPr>
              <a:t>Deixar de </a:t>
            </a:r>
            <a:r>
              <a:rPr lang="ca-ES" dirty="0" smtClean="0">
                <a:solidFill>
                  <a:schemeClr val="tx1"/>
                </a:solidFill>
                <a:hlinkClick r:id="rId4"/>
              </a:rPr>
              <a:t>fumar</a:t>
            </a:r>
            <a:endParaRPr lang="ca-ES" dirty="0">
              <a:solidFill>
                <a:schemeClr val="tx1"/>
              </a:solidFill>
            </a:endParaRPr>
          </a:p>
          <a:p>
            <a:pPr marL="82550"/>
            <a:r>
              <a:rPr lang="ca-ES" dirty="0">
                <a:solidFill>
                  <a:schemeClr val="tx1"/>
                </a:solidFill>
              </a:rPr>
              <a:t>Activitats:</a:t>
            </a:r>
          </a:p>
          <a:p>
            <a:pPr marL="177800">
              <a:buFont typeface="Arial" panose="020B0604020202020204" pitchFamily="34" charset="0"/>
              <a:buChar char="•"/>
            </a:pPr>
            <a:r>
              <a:rPr lang="ca-ES" dirty="0">
                <a:solidFill>
                  <a:schemeClr val="tx1"/>
                </a:solidFill>
              </a:rPr>
              <a:t>Formació presencial</a:t>
            </a:r>
          </a:p>
          <a:p>
            <a:pPr marL="177800">
              <a:buFont typeface="Arial" panose="020B0604020202020204" pitchFamily="34" charset="0"/>
              <a:buChar char="•"/>
            </a:pPr>
            <a:r>
              <a:rPr lang="ca-ES" dirty="0">
                <a:solidFill>
                  <a:schemeClr val="tx1"/>
                </a:solidFill>
                <a:hlinkClick r:id="rId5"/>
              </a:rPr>
              <a:t>Formació a distància</a:t>
            </a:r>
            <a:endParaRPr lang="ca-ES" dirty="0">
              <a:solidFill>
                <a:schemeClr val="tx1"/>
              </a:solidFill>
            </a:endParaRPr>
          </a:p>
          <a:p>
            <a:pPr marL="82550" algn="ctr"/>
            <a:r>
              <a:rPr lang="ca-ES" dirty="0" smtClean="0">
                <a:solidFill>
                  <a:schemeClr val="tx1"/>
                </a:solidFill>
                <a:hlinkClick r:id="rId6"/>
              </a:rPr>
              <a:t>Setmana </a:t>
            </a:r>
            <a:r>
              <a:rPr lang="ca-ES" dirty="0">
                <a:solidFill>
                  <a:schemeClr val="tx1"/>
                </a:solidFill>
                <a:hlinkClick r:id="rId6"/>
              </a:rPr>
              <a:t>Sense Fum</a:t>
            </a:r>
            <a:endParaRPr lang="ca-ES" dirty="0">
              <a:solidFill>
                <a:schemeClr val="tx1"/>
              </a:solidFill>
            </a:endParaRPr>
          </a:p>
          <a:p>
            <a:pPr algn="ctr"/>
            <a:endParaRPr lang="ca-ES" dirty="0">
              <a:solidFill>
                <a:schemeClr val="tx1"/>
              </a:solidFill>
            </a:endParaRPr>
          </a:p>
        </p:txBody>
      </p:sp>
      <p:pic>
        <p:nvPicPr>
          <p:cNvPr id="5" name="4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8307" y="1097145"/>
            <a:ext cx="1061941" cy="876942"/>
          </a:xfrm>
          <a:prstGeom prst="rect">
            <a:avLst/>
          </a:prstGeom>
        </p:spPr>
      </p:pic>
      <p:sp>
        <p:nvSpPr>
          <p:cNvPr id="8" name="7 Rectángulo redondeado"/>
          <p:cNvSpPr/>
          <p:nvPr/>
        </p:nvSpPr>
        <p:spPr>
          <a:xfrm>
            <a:off x="4906657" y="1958414"/>
            <a:ext cx="2160000" cy="240887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a-ES" b="1" dirty="0">
                <a:solidFill>
                  <a:schemeClr val="tx1"/>
                </a:solidFill>
              </a:rPr>
              <a:t>Infància Sense Fum</a:t>
            </a:r>
          </a:p>
          <a:p>
            <a:pPr algn="ctr"/>
            <a:endParaRPr lang="ca-ES" b="1" dirty="0">
              <a:solidFill>
                <a:schemeClr val="tx1"/>
              </a:solidFill>
            </a:endParaRPr>
          </a:p>
          <a:p>
            <a:endParaRPr lang="ca-ES" sz="2800" dirty="0">
              <a:solidFill>
                <a:schemeClr val="tx1"/>
              </a:solidFill>
            </a:endParaRPr>
          </a:p>
          <a:p>
            <a:r>
              <a:rPr lang="ca-ES" dirty="0">
                <a:solidFill>
                  <a:schemeClr val="tx1"/>
                </a:solidFill>
              </a:rPr>
              <a:t>Guies</a:t>
            </a:r>
          </a:p>
          <a:p>
            <a:pPr marL="82550" indent="-82550" algn="ctr">
              <a:buFont typeface="Arial" panose="020B0604020202020204" pitchFamily="34" charset="0"/>
              <a:buChar char="•"/>
            </a:pPr>
            <a:r>
              <a:rPr lang="ca-ES" sz="1600" dirty="0">
                <a:solidFill>
                  <a:schemeClr val="tx1"/>
                </a:solidFill>
              </a:rPr>
              <a:t>Per a professionals</a:t>
            </a:r>
          </a:p>
          <a:p>
            <a:pPr marL="82550" indent="-82550" algn="ctr">
              <a:buFont typeface="Arial" panose="020B0604020202020204" pitchFamily="34" charset="0"/>
              <a:buChar char="•"/>
            </a:pPr>
            <a:r>
              <a:rPr lang="ca-ES" sz="1600" dirty="0">
                <a:solidFill>
                  <a:schemeClr val="tx1"/>
                </a:solidFill>
              </a:rPr>
              <a:t>Per a pares i mares</a:t>
            </a:r>
          </a:p>
          <a:p>
            <a:pPr algn="ctr"/>
            <a:endParaRPr lang="ca-ES" dirty="0">
              <a:solidFill>
                <a:schemeClr val="tx1"/>
              </a:solidFill>
            </a:endParaRPr>
          </a:p>
        </p:txBody>
      </p:sp>
      <p:pic>
        <p:nvPicPr>
          <p:cNvPr id="717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19497" y="1081003"/>
            <a:ext cx="1025290" cy="10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redondeado"/>
          <p:cNvSpPr/>
          <p:nvPr/>
        </p:nvSpPr>
        <p:spPr>
          <a:xfrm>
            <a:off x="7104276" y="1947184"/>
            <a:ext cx="1980000" cy="242009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ca-ES" b="1" dirty="0">
              <a:solidFill>
                <a:schemeClr val="tx1"/>
              </a:solidFill>
            </a:endParaRPr>
          </a:p>
          <a:p>
            <a:pPr algn="ctr"/>
            <a:r>
              <a:rPr lang="ca-ES" b="1" dirty="0">
                <a:solidFill>
                  <a:schemeClr val="tx1"/>
                </a:solidFill>
              </a:rPr>
              <a:t>qTabac</a:t>
            </a:r>
          </a:p>
          <a:p>
            <a:pPr algn="ctr"/>
            <a:endParaRPr lang="ca-ES" b="1" dirty="0">
              <a:solidFill>
                <a:schemeClr val="tx1"/>
              </a:solidFill>
            </a:endParaRPr>
          </a:p>
          <a:p>
            <a:pPr algn="ctr"/>
            <a:endParaRPr lang="ca-ES" sz="1600" b="1" dirty="0">
              <a:solidFill>
                <a:schemeClr val="tx1"/>
              </a:solidFill>
            </a:endParaRPr>
          </a:p>
          <a:p>
            <a:pPr algn="ctr"/>
            <a:r>
              <a:rPr lang="ca-ES" sz="1600" dirty="0">
                <a:solidFill>
                  <a:schemeClr val="tx1"/>
                </a:solidFill>
              </a:rPr>
              <a:t>Servei de consultes per a professionals:</a:t>
            </a:r>
          </a:p>
          <a:p>
            <a:pPr algn="ctr"/>
            <a:endParaRPr lang="ca-ES" sz="1400" dirty="0">
              <a:solidFill>
                <a:schemeClr val="tx1"/>
              </a:solidFill>
            </a:endParaRPr>
          </a:p>
          <a:p>
            <a:pPr marL="82550" indent="-82550" algn="ctr">
              <a:buFont typeface="Arial" panose="020B0604020202020204" pitchFamily="34" charset="0"/>
              <a:buChar char="•"/>
              <a:tabLst>
                <a:tab pos="82550" algn="l"/>
              </a:tabLst>
            </a:pPr>
            <a:r>
              <a:rPr lang="ca-ES" sz="1600" dirty="0">
                <a:solidFill>
                  <a:schemeClr val="tx1"/>
                </a:solidFill>
              </a:rPr>
              <a:t>Telèfon 932607357</a:t>
            </a:r>
          </a:p>
          <a:p>
            <a:pPr marL="107950" indent="-107950" algn="ctr">
              <a:buFont typeface="Arial" panose="020B0604020202020204" pitchFamily="34" charset="0"/>
              <a:buChar char="•"/>
              <a:tabLst>
                <a:tab pos="82550" algn="l"/>
              </a:tabLst>
            </a:pPr>
            <a:r>
              <a:rPr lang="ca-ES" sz="1600" dirty="0">
                <a:solidFill>
                  <a:schemeClr val="tx1"/>
                </a:solidFill>
              </a:rPr>
              <a:t>Formulari en línia</a:t>
            </a:r>
          </a:p>
          <a:p>
            <a:pPr algn="ctr"/>
            <a:endParaRPr lang="ca-ES" dirty="0">
              <a:solidFill>
                <a:schemeClr val="tx1"/>
              </a:solidFill>
            </a:endParaRPr>
          </a:p>
        </p:txBody>
      </p:sp>
      <p:pic>
        <p:nvPicPr>
          <p:cNvPr id="7174" name="Picture 6" descr="http://www.qtabac.cat/wp-content/uploads/2015/06/logo_qtabac-300x177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43704" y="1097145"/>
            <a:ext cx="1403390" cy="828000"/>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829840" y="1974087"/>
            <a:ext cx="869438" cy="400110"/>
          </a:xfrm>
          <a:prstGeom prst="rect">
            <a:avLst/>
          </a:prstGeom>
          <a:noFill/>
        </p:spPr>
        <p:txBody>
          <a:bodyPr wrap="square" rtlCol="0">
            <a:spAutoFit/>
          </a:bodyPr>
          <a:lstStyle/>
          <a:p>
            <a:r>
              <a:rPr lang="ca-ES" sz="2000" b="1" dirty="0">
                <a:hlinkClick r:id="rId3"/>
              </a:rPr>
              <a:t>Enllaç</a:t>
            </a:r>
            <a:endParaRPr lang="ca-ES" sz="2000" b="1" dirty="0"/>
          </a:p>
        </p:txBody>
      </p:sp>
      <p:sp>
        <p:nvSpPr>
          <p:cNvPr id="22" name="21 Rectángulo redondeado"/>
          <p:cNvSpPr/>
          <p:nvPr/>
        </p:nvSpPr>
        <p:spPr>
          <a:xfrm>
            <a:off x="2726082" y="1945162"/>
            <a:ext cx="2121201" cy="242212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ca-ES" b="1" dirty="0">
              <a:solidFill>
                <a:schemeClr val="tx1"/>
              </a:solidFill>
            </a:endParaRPr>
          </a:p>
          <a:p>
            <a:pPr algn="ctr"/>
            <a:r>
              <a:rPr lang="ca-ES" b="1" dirty="0">
                <a:solidFill>
                  <a:schemeClr val="tx1"/>
                </a:solidFill>
              </a:rPr>
              <a:t>Intervenció grupal</a:t>
            </a:r>
          </a:p>
          <a:p>
            <a:r>
              <a:rPr lang="ca-ES" b="1" dirty="0">
                <a:solidFill>
                  <a:schemeClr val="tx1"/>
                </a:solidFill>
              </a:rPr>
              <a:t> </a:t>
            </a:r>
          </a:p>
          <a:p>
            <a:r>
              <a:rPr lang="ca-ES" sz="1600" dirty="0">
                <a:solidFill>
                  <a:schemeClr val="tx1"/>
                </a:solidFill>
              </a:rPr>
              <a:t>   Guia i materials</a:t>
            </a:r>
          </a:p>
          <a:p>
            <a:pPr marL="355600" indent="-82550">
              <a:buFont typeface="Arial" panose="020B0604020202020204" pitchFamily="34" charset="0"/>
              <a:buChar char="•"/>
            </a:pPr>
            <a:r>
              <a:rPr lang="ca-ES" sz="1600" dirty="0">
                <a:solidFill>
                  <a:schemeClr val="tx1"/>
                </a:solidFill>
              </a:rPr>
              <a:t> Català</a:t>
            </a:r>
          </a:p>
          <a:p>
            <a:pPr marL="355600" indent="-82550">
              <a:buFont typeface="Arial" panose="020B0604020202020204" pitchFamily="34" charset="0"/>
              <a:buChar char="•"/>
            </a:pPr>
            <a:r>
              <a:rPr lang="ca-ES" sz="1600" dirty="0">
                <a:solidFill>
                  <a:schemeClr val="tx1"/>
                </a:solidFill>
              </a:rPr>
              <a:t> Castellà </a:t>
            </a:r>
          </a:p>
          <a:p>
            <a:pPr algn="ctr"/>
            <a:endParaRPr lang="ca-ES" sz="1600" dirty="0">
              <a:solidFill>
                <a:schemeClr val="tx1"/>
              </a:solidFill>
            </a:endParaRPr>
          </a:p>
          <a:p>
            <a:pPr algn="ctr"/>
            <a:r>
              <a:rPr lang="ca-ES" sz="1600" dirty="0">
                <a:solidFill>
                  <a:schemeClr val="tx1"/>
                </a:solidFill>
              </a:rPr>
              <a:t>Nou pòster editable per la difusió en el CAP!!</a:t>
            </a:r>
          </a:p>
          <a:p>
            <a:pPr algn="ctr"/>
            <a:endParaRPr lang="ca-ES" dirty="0">
              <a:solidFill>
                <a:schemeClr val="tx1"/>
              </a:solidFill>
            </a:endParaRPr>
          </a:p>
        </p:txBody>
      </p:sp>
      <p:pic>
        <p:nvPicPr>
          <p:cNvPr id="23" name="Picture 4" descr="C:\Users\gortega\Desktop\PAPSF\OneDrive - FUNDACIÓ D'ATENCIÓ PRIMÀRIA\4. LOGOS\Intervenció Grupal\2017 LOGOS DEF\Logo Grup de Treball.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06280" y="1045057"/>
            <a:ext cx="840957" cy="981117"/>
          </a:xfrm>
          <a:prstGeom prst="rect">
            <a:avLst/>
          </a:prstGeom>
          <a:noFill/>
          <a:extLst>
            <a:ext uri="{909E8E84-426E-40DD-AFC4-6F175D3DCCD1}">
              <a14:hiddenFill xmlns:a14="http://schemas.microsoft.com/office/drawing/2010/main">
                <a:solidFill>
                  <a:srgbClr val="FFFFFF"/>
                </a:solidFill>
              </a14:hiddenFill>
            </a:ext>
          </a:extLst>
        </p:spPr>
      </p:pic>
      <p:sp>
        <p:nvSpPr>
          <p:cNvPr id="14" name="13 CuadroTexto"/>
          <p:cNvSpPr txBox="1"/>
          <p:nvPr/>
        </p:nvSpPr>
        <p:spPr>
          <a:xfrm>
            <a:off x="3342442" y="2295145"/>
            <a:ext cx="888479" cy="400110"/>
          </a:xfrm>
          <a:prstGeom prst="rect">
            <a:avLst/>
          </a:prstGeom>
          <a:noFill/>
        </p:spPr>
        <p:txBody>
          <a:bodyPr wrap="square" rtlCol="0">
            <a:spAutoFit/>
          </a:bodyPr>
          <a:lstStyle/>
          <a:p>
            <a:r>
              <a:rPr lang="ca-ES" sz="2000" b="1" dirty="0">
                <a:hlinkClick r:id="rId11"/>
              </a:rPr>
              <a:t>Enllaç</a:t>
            </a:r>
            <a:endParaRPr lang="ca-ES" sz="2000" b="1" dirty="0"/>
          </a:p>
        </p:txBody>
      </p:sp>
      <p:sp>
        <p:nvSpPr>
          <p:cNvPr id="15" name="14 CuadroTexto"/>
          <p:cNvSpPr txBox="1"/>
          <p:nvPr/>
        </p:nvSpPr>
        <p:spPr>
          <a:xfrm>
            <a:off x="7666973" y="2360388"/>
            <a:ext cx="831273" cy="400110"/>
          </a:xfrm>
          <a:prstGeom prst="rect">
            <a:avLst/>
          </a:prstGeom>
          <a:noFill/>
        </p:spPr>
        <p:txBody>
          <a:bodyPr wrap="square" rtlCol="0">
            <a:spAutoFit/>
          </a:bodyPr>
          <a:lstStyle/>
          <a:p>
            <a:r>
              <a:rPr lang="ca-ES" sz="2000" b="1" dirty="0">
                <a:hlinkClick r:id="rId12"/>
              </a:rPr>
              <a:t>Enllaç</a:t>
            </a:r>
            <a:endParaRPr lang="ca-ES" sz="2000" b="1" dirty="0"/>
          </a:p>
        </p:txBody>
      </p:sp>
      <p:pic>
        <p:nvPicPr>
          <p:cNvPr id="27" name="Picture 3">
            <a:hlinkClick r:id="rId13"/>
          </p:cNvPr>
          <p:cNvPicPr>
            <a:picLocks noChangeAspect="1" noChangeArrowheads="1"/>
          </p:cNvPicPr>
          <p:nvPr/>
        </p:nvPicPr>
        <p:blipFill>
          <a:blip r:embed="rId14"/>
          <a:srcRect/>
          <a:stretch>
            <a:fillRect/>
          </a:stretch>
        </p:blipFill>
        <p:spPr bwMode="auto">
          <a:xfrm>
            <a:off x="6791264" y="4899545"/>
            <a:ext cx="1104880" cy="17089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7">
            <a:hlinkClick r:id="rId15"/>
          </p:cNvPr>
          <p:cNvPicPr>
            <a:picLocks noChangeAspect="1" noChangeArrowheads="1"/>
          </p:cNvPicPr>
          <p:nvPr/>
        </p:nvPicPr>
        <p:blipFill>
          <a:blip r:embed="rId16"/>
          <a:srcRect/>
          <a:stretch>
            <a:fillRect/>
          </a:stretch>
        </p:blipFill>
        <p:spPr bwMode="auto">
          <a:xfrm>
            <a:off x="5225986" y="4883084"/>
            <a:ext cx="1151684" cy="17418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xplosión: 14 puntos 2"/>
          <p:cNvSpPr/>
          <p:nvPr/>
        </p:nvSpPr>
        <p:spPr>
          <a:xfrm rot="21170173">
            <a:off x="3111116" y="4400048"/>
            <a:ext cx="2759133" cy="2039618"/>
          </a:xfrm>
          <a:prstGeom prst="irregularSeal2">
            <a:avLst/>
          </a:prstGeom>
          <a:solidFill>
            <a:srgbClr val="BF1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2000" dirty="0"/>
              <a:t>Novetat!</a:t>
            </a:r>
          </a:p>
          <a:p>
            <a:pPr algn="ctr"/>
            <a:r>
              <a:rPr lang="ca-ES" sz="2000" dirty="0"/>
              <a:t>Guies PAPSF</a:t>
            </a:r>
          </a:p>
        </p:txBody>
      </p:sp>
      <p:sp>
        <p:nvSpPr>
          <p:cNvPr id="2" name="1 CuadroTexto"/>
          <p:cNvSpPr txBox="1"/>
          <p:nvPr/>
        </p:nvSpPr>
        <p:spPr>
          <a:xfrm>
            <a:off x="5595644" y="2318017"/>
            <a:ext cx="1195620" cy="400110"/>
          </a:xfrm>
          <a:prstGeom prst="rect">
            <a:avLst/>
          </a:prstGeom>
          <a:noFill/>
        </p:spPr>
        <p:txBody>
          <a:bodyPr wrap="square" rtlCol="0">
            <a:spAutoFit/>
          </a:bodyPr>
          <a:lstStyle/>
          <a:p>
            <a:r>
              <a:rPr lang="ca-ES" sz="2000" b="1" dirty="0">
                <a:hlinkClick r:id="rId17"/>
              </a:rPr>
              <a:t>Enllaç</a:t>
            </a:r>
            <a:endParaRPr lang="ca-E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1067181" y="461645"/>
            <a:ext cx="8570912" cy="506412"/>
          </a:xfrm>
        </p:spPr>
        <p:txBody>
          <a:bodyPr/>
          <a:lstStyle/>
          <a:p>
            <a:r>
              <a:rPr lang="ca-ES" altLang="ca-ES" sz="3600"/>
              <a:t>INTERVENCIÓ PER AJUDAR A DEIXAR DE FUMAR</a:t>
            </a:r>
          </a:p>
        </p:txBody>
      </p:sp>
      <p:sp>
        <p:nvSpPr>
          <p:cNvPr id="3" name="Marcador de contenido 2"/>
          <p:cNvSpPr>
            <a:spLocks noGrp="1"/>
          </p:cNvSpPr>
          <p:nvPr>
            <p:ph idx="1"/>
          </p:nvPr>
        </p:nvSpPr>
        <p:spPr>
          <a:xfrm>
            <a:off x="1426500" y="1584508"/>
            <a:ext cx="7454900" cy="3673475"/>
          </a:xfrm>
        </p:spPr>
        <p:txBody>
          <a:bodyPr/>
          <a:lstStyle/>
          <a:p>
            <a:pPr marL="0" indent="0">
              <a:buFont typeface="Wingdings 2" panose="05020102010507070707" pitchFamily="18" charset="2"/>
              <a:buNone/>
              <a:defRPr/>
            </a:pPr>
            <a:r>
              <a:rPr lang="ca-ES" sz="2400" b="1">
                <a:solidFill>
                  <a:schemeClr val="tx1">
                    <a:lumMod val="65000"/>
                    <a:lumOff val="35000"/>
                  </a:schemeClr>
                </a:solidFill>
              </a:rPr>
              <a:t>	</a:t>
            </a:r>
            <a:endParaRPr lang="ca-ES" sz="2400" b="1">
              <a:solidFill>
                <a:srgbClr val="00B0F0"/>
              </a:solidFill>
            </a:endParaRPr>
          </a:p>
          <a:p>
            <a:pPr marL="0" indent="0">
              <a:buFont typeface="Wingdings 2" panose="05020102010507070707" pitchFamily="18" charset="2"/>
              <a:buNone/>
              <a:defRPr/>
            </a:pPr>
            <a:r>
              <a:rPr lang="ca-ES" sz="2400" b="1">
                <a:solidFill>
                  <a:srgbClr val="00B0F0"/>
                </a:solidFill>
              </a:rPr>
              <a:t>	</a:t>
            </a:r>
            <a:r>
              <a:rPr lang="ca-ES" sz="3200" b="1">
                <a:solidFill>
                  <a:schemeClr val="bg1">
                    <a:lumMod val="75000"/>
                  </a:schemeClr>
                </a:solidFill>
              </a:rPr>
              <a:t>Per què intervenir?</a:t>
            </a:r>
          </a:p>
          <a:p>
            <a:pPr marL="0" indent="0">
              <a:buFont typeface="Wingdings 2" panose="05020102010507070707" pitchFamily="18" charset="2"/>
              <a:buNone/>
              <a:defRPr/>
            </a:pPr>
            <a:endParaRPr lang="ca-ES" sz="2400" b="1">
              <a:solidFill>
                <a:schemeClr val="bg1">
                  <a:lumMod val="75000"/>
                </a:schemeClr>
              </a:solidFill>
            </a:endParaRPr>
          </a:p>
          <a:p>
            <a:pPr marL="0" indent="0">
              <a:buFont typeface="Wingdings 2" panose="05020102010507070707" pitchFamily="18" charset="2"/>
              <a:buNone/>
              <a:defRPr/>
            </a:pPr>
            <a:r>
              <a:rPr lang="ca-ES" sz="2400" b="1">
                <a:solidFill>
                  <a:schemeClr val="bg1">
                    <a:lumMod val="75000"/>
                  </a:schemeClr>
                </a:solidFill>
              </a:rPr>
              <a:t>	</a:t>
            </a:r>
            <a:r>
              <a:rPr lang="ca-ES" sz="3200" b="1">
                <a:solidFill>
                  <a:schemeClr val="bg1">
                    <a:lumMod val="75000"/>
                  </a:schemeClr>
                </a:solidFill>
              </a:rPr>
              <a:t>Recursos</a:t>
            </a:r>
          </a:p>
          <a:p>
            <a:pPr marL="0" indent="0">
              <a:buFont typeface="Wingdings 2" panose="05020102010507070707" pitchFamily="18" charset="2"/>
              <a:buNone/>
              <a:defRPr/>
            </a:pPr>
            <a:endParaRPr lang="ca-ES" sz="3200" b="1">
              <a:solidFill>
                <a:srgbClr val="00B0F0"/>
              </a:solidFill>
            </a:endParaRPr>
          </a:p>
          <a:p>
            <a:pPr marL="0" indent="0">
              <a:buNone/>
              <a:defRPr/>
            </a:pPr>
            <a:r>
              <a:rPr lang="ca-ES" sz="3200" b="1">
                <a:solidFill>
                  <a:srgbClr val="00B0F0"/>
                </a:solidFill>
              </a:rPr>
              <a:t>	Què cal fer?</a:t>
            </a:r>
          </a:p>
          <a:p>
            <a:pPr marL="0" indent="0">
              <a:buFont typeface="Wingdings 2" panose="05020102010507070707" pitchFamily="18" charset="2"/>
              <a:buNone/>
              <a:defRPr/>
            </a:pPr>
            <a:endParaRPr lang="ca-ES" sz="3200" b="1">
              <a:solidFill>
                <a:srgbClr val="00B0F0"/>
              </a:solidFill>
            </a:endParaRPr>
          </a:p>
          <a:p>
            <a:pPr>
              <a:defRPr/>
            </a:pPr>
            <a:endParaRPr lang="ca-ES"/>
          </a:p>
        </p:txBody>
      </p:sp>
      <p:pic>
        <p:nvPicPr>
          <p:cNvPr id="8196" name="Picture 2" descr="Epidemiology Grou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4380" y="1650832"/>
            <a:ext cx="1218819" cy="9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1" descr="descubrir tu vocación recursos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61968">
            <a:off x="1085244" y="2554791"/>
            <a:ext cx="1237088" cy="133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5"/>
          <a:srcRect/>
          <a:stretch>
            <a:fillRect/>
          </a:stretch>
        </p:blipFill>
        <p:spPr bwMode="auto">
          <a:xfrm rot="21052903">
            <a:off x="1127429" y="4067491"/>
            <a:ext cx="640929" cy="969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a:srcRect/>
          <a:stretch>
            <a:fillRect/>
          </a:stretch>
        </p:blipFill>
        <p:spPr bwMode="auto">
          <a:xfrm rot="496659">
            <a:off x="1706414" y="4047915"/>
            <a:ext cx="641733" cy="992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9595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srcRect/>
          <a:stretch>
            <a:fillRect/>
          </a:stretch>
        </p:blipFill>
        <p:spPr bwMode="auto">
          <a:xfrm>
            <a:off x="5454492" y="917137"/>
            <a:ext cx="1431553" cy="2214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4"/>
          <a:srcRect/>
          <a:stretch>
            <a:fillRect/>
          </a:stretch>
        </p:blipFill>
        <p:spPr bwMode="auto">
          <a:xfrm>
            <a:off x="3523146" y="917137"/>
            <a:ext cx="1463994" cy="22142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xplosión: 14 puntos 2"/>
          <p:cNvSpPr/>
          <p:nvPr/>
        </p:nvSpPr>
        <p:spPr>
          <a:xfrm rot="21170173">
            <a:off x="661209" y="915640"/>
            <a:ext cx="2937632" cy="2268968"/>
          </a:xfrm>
          <a:prstGeom prst="irregularSeal2">
            <a:avLst/>
          </a:prstGeom>
          <a:solidFill>
            <a:srgbClr val="BF1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2000"/>
              <a:t>Novetat!</a:t>
            </a:r>
          </a:p>
          <a:p>
            <a:pPr algn="ctr"/>
            <a:r>
              <a:rPr lang="ca-ES" sz="2000"/>
              <a:t>Guies PAPSF</a:t>
            </a:r>
          </a:p>
        </p:txBody>
      </p:sp>
      <p:sp>
        <p:nvSpPr>
          <p:cNvPr id="8" name="Título 1"/>
          <p:cNvSpPr txBox="1">
            <a:spLocks/>
          </p:cNvSpPr>
          <p:nvPr/>
        </p:nvSpPr>
        <p:spPr bwMode="auto">
          <a:xfrm>
            <a:off x="531199" y="257175"/>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a:t>Què cal fer?</a:t>
            </a:r>
            <a:endParaRPr lang="ca-ES" altLang="ca-ES" sz="4400">
              <a:solidFill>
                <a:schemeClr val="tx1"/>
              </a:solidFill>
            </a:endParaRPr>
          </a:p>
        </p:txBody>
      </p:sp>
      <p:sp>
        <p:nvSpPr>
          <p:cNvPr id="9" name="Subtítulo 2"/>
          <p:cNvSpPr txBox="1">
            <a:spLocks/>
          </p:cNvSpPr>
          <p:nvPr/>
        </p:nvSpPr>
        <p:spPr bwMode="auto">
          <a:xfrm>
            <a:off x="1244980" y="3254865"/>
            <a:ext cx="9020907" cy="357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5750" indent="-285750" algn="l" rtl="0" eaLnBrk="0" fontAlgn="base" hangingPunct="0">
              <a:spcBef>
                <a:spcPct val="20000"/>
              </a:spcBef>
              <a:spcAft>
                <a:spcPct val="0"/>
              </a:spcAft>
              <a:buClr>
                <a:schemeClr val="tx2"/>
              </a:buClr>
              <a:buFont typeface="Wingdings 2" panose="05020102010507070707" pitchFamily="18" charset="2"/>
              <a:buChar char=""/>
              <a:defRPr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16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a-ES" sz="4400">
                <a:solidFill>
                  <a:schemeClr val="accent1"/>
                </a:solidFill>
                <a:latin typeface="+mn-lt"/>
              </a:rPr>
              <a:t>Acrònim de les 5A </a:t>
            </a:r>
          </a:p>
          <a:p>
            <a:pPr marL="0" indent="0">
              <a:buNone/>
            </a:pPr>
            <a:r>
              <a:rPr lang="ca-ES" sz="4400">
                <a:solidFill>
                  <a:schemeClr val="accent1"/>
                </a:solidFill>
                <a:latin typeface="+mn-lt"/>
              </a:rPr>
              <a:t>de la </a:t>
            </a:r>
            <a:r>
              <a:rPr lang="ca-ES" sz="4400" i="1">
                <a:solidFill>
                  <a:schemeClr val="accent1"/>
                </a:solidFill>
                <a:latin typeface="+mn-lt"/>
              </a:rPr>
              <a:t>Guia de pràctica clínica </a:t>
            </a:r>
          </a:p>
          <a:p>
            <a:pPr marL="0" indent="0">
              <a:buNone/>
            </a:pPr>
            <a:r>
              <a:rPr lang="ca-ES" sz="4400">
                <a:solidFill>
                  <a:schemeClr val="accent1"/>
                </a:solidFill>
                <a:latin typeface="+mn-lt"/>
              </a:rPr>
              <a:t>del </a:t>
            </a:r>
            <a:r>
              <a:rPr lang="ca-ES" sz="4400" err="1">
                <a:solidFill>
                  <a:schemeClr val="accent1"/>
                </a:solidFill>
                <a:latin typeface="+mn-lt"/>
              </a:rPr>
              <a:t>Public</a:t>
            </a:r>
            <a:r>
              <a:rPr lang="ca-ES" sz="4400">
                <a:solidFill>
                  <a:schemeClr val="accent1"/>
                </a:solidFill>
                <a:latin typeface="+mn-lt"/>
              </a:rPr>
              <a:t> Health Service</a:t>
            </a:r>
          </a:p>
        </p:txBody>
      </p:sp>
    </p:spTree>
    <p:extLst>
      <p:ext uri="{BB962C8B-B14F-4D97-AF65-F5344CB8AC3E}">
        <p14:creationId xmlns:p14="http://schemas.microsoft.com/office/powerpoint/2010/main" val="3382967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1067181" y="461645"/>
            <a:ext cx="8570912" cy="506412"/>
          </a:xfrm>
        </p:spPr>
        <p:txBody>
          <a:bodyPr/>
          <a:lstStyle/>
          <a:p>
            <a:r>
              <a:rPr lang="ca-ES" altLang="ca-ES" sz="3600"/>
              <a:t>INTERVENCIÓ PER AJUDAR A DEIXAR DE FUMAR</a:t>
            </a:r>
          </a:p>
        </p:txBody>
      </p:sp>
      <p:sp>
        <p:nvSpPr>
          <p:cNvPr id="3" name="Marcador de contenido 2"/>
          <p:cNvSpPr>
            <a:spLocks noGrp="1"/>
          </p:cNvSpPr>
          <p:nvPr>
            <p:ph idx="1"/>
          </p:nvPr>
        </p:nvSpPr>
        <p:spPr>
          <a:xfrm>
            <a:off x="1426500" y="1584508"/>
            <a:ext cx="7454900" cy="3673475"/>
          </a:xfrm>
        </p:spPr>
        <p:txBody>
          <a:bodyPr/>
          <a:lstStyle/>
          <a:p>
            <a:pPr marL="0" indent="0">
              <a:buFont typeface="Wingdings 2" panose="05020102010507070707" pitchFamily="18" charset="2"/>
              <a:buNone/>
              <a:defRPr/>
            </a:pPr>
            <a:r>
              <a:rPr lang="ca-ES" sz="2400" b="1" dirty="0">
                <a:solidFill>
                  <a:schemeClr val="tx1">
                    <a:lumMod val="65000"/>
                    <a:lumOff val="35000"/>
                  </a:schemeClr>
                </a:solidFill>
              </a:rPr>
              <a:t>	</a:t>
            </a:r>
            <a:endParaRPr lang="ca-ES" sz="2400" b="1" dirty="0">
              <a:solidFill>
                <a:srgbClr val="00B0F0"/>
              </a:solidFill>
            </a:endParaRPr>
          </a:p>
          <a:p>
            <a:pPr marL="0" indent="0">
              <a:buFont typeface="Wingdings 2" panose="05020102010507070707" pitchFamily="18" charset="2"/>
              <a:buNone/>
              <a:defRPr/>
            </a:pPr>
            <a:r>
              <a:rPr lang="ca-ES" sz="2400" b="1" dirty="0">
                <a:solidFill>
                  <a:srgbClr val="00B0F0"/>
                </a:solidFill>
              </a:rPr>
              <a:t>	</a:t>
            </a:r>
            <a:r>
              <a:rPr lang="ca-ES" sz="3200" b="1" dirty="0">
                <a:solidFill>
                  <a:srgbClr val="00B0F0"/>
                </a:solidFill>
              </a:rPr>
              <a:t>Per què intervenir?</a:t>
            </a:r>
          </a:p>
          <a:p>
            <a:pPr marL="0" indent="0">
              <a:buFont typeface="Wingdings 2" panose="05020102010507070707" pitchFamily="18" charset="2"/>
              <a:buNone/>
              <a:defRPr/>
            </a:pPr>
            <a:endParaRPr lang="ca-ES" sz="2400" b="1" dirty="0">
              <a:solidFill>
                <a:srgbClr val="00B0F0"/>
              </a:solidFill>
            </a:endParaRPr>
          </a:p>
          <a:p>
            <a:pPr marL="0" indent="0">
              <a:buFont typeface="Wingdings 2" panose="05020102010507070707" pitchFamily="18" charset="2"/>
              <a:buNone/>
              <a:defRPr/>
            </a:pPr>
            <a:r>
              <a:rPr lang="ca-ES" sz="2400" b="1" dirty="0">
                <a:solidFill>
                  <a:srgbClr val="00B0F0"/>
                </a:solidFill>
              </a:rPr>
              <a:t>	</a:t>
            </a:r>
            <a:r>
              <a:rPr lang="ca-ES" sz="3200" b="1" dirty="0">
                <a:solidFill>
                  <a:srgbClr val="00B0F0"/>
                </a:solidFill>
              </a:rPr>
              <a:t>Recursos</a:t>
            </a:r>
          </a:p>
          <a:p>
            <a:pPr marL="0" indent="0">
              <a:buFont typeface="Wingdings 2" panose="05020102010507070707" pitchFamily="18" charset="2"/>
              <a:buNone/>
              <a:defRPr/>
            </a:pPr>
            <a:endParaRPr lang="ca-ES" sz="3200" b="1" dirty="0">
              <a:solidFill>
                <a:srgbClr val="00B0F0"/>
              </a:solidFill>
            </a:endParaRPr>
          </a:p>
          <a:p>
            <a:pPr marL="0" indent="0">
              <a:buNone/>
              <a:defRPr/>
            </a:pPr>
            <a:r>
              <a:rPr lang="ca-ES" sz="3200" b="1" dirty="0">
                <a:solidFill>
                  <a:srgbClr val="00B0F0"/>
                </a:solidFill>
              </a:rPr>
              <a:t>	Què cal fer?</a:t>
            </a:r>
          </a:p>
          <a:p>
            <a:pPr marL="0" indent="0">
              <a:buFont typeface="Wingdings 2" panose="05020102010507070707" pitchFamily="18" charset="2"/>
              <a:buNone/>
              <a:defRPr/>
            </a:pPr>
            <a:endParaRPr lang="ca-ES" sz="3200" b="1" dirty="0">
              <a:solidFill>
                <a:srgbClr val="00B0F0"/>
              </a:solidFill>
            </a:endParaRPr>
          </a:p>
          <a:p>
            <a:pPr>
              <a:defRPr/>
            </a:pPr>
            <a:endParaRPr lang="ca-ES" dirty="0"/>
          </a:p>
        </p:txBody>
      </p:sp>
      <p:pic>
        <p:nvPicPr>
          <p:cNvPr id="8196" name="Picture 2" descr="Epidemiology Grou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4380" y="1650832"/>
            <a:ext cx="1218819" cy="9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1" descr="descubrir tu vocación recursos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61968">
            <a:off x="1085244" y="2554791"/>
            <a:ext cx="1237088" cy="133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5"/>
          <a:srcRect/>
          <a:stretch>
            <a:fillRect/>
          </a:stretch>
        </p:blipFill>
        <p:spPr bwMode="auto">
          <a:xfrm rot="21052903">
            <a:off x="1127429" y="4067491"/>
            <a:ext cx="640929" cy="969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a:srcRect/>
          <a:stretch>
            <a:fillRect/>
          </a:stretch>
        </p:blipFill>
        <p:spPr bwMode="auto">
          <a:xfrm rot="496659">
            <a:off x="1706414" y="4047915"/>
            <a:ext cx="641733" cy="992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74301" y="1257566"/>
            <a:ext cx="8727810" cy="5849815"/>
          </a:xfrm>
        </p:spPr>
        <p:txBody>
          <a:bodyPr>
            <a:noAutofit/>
          </a:bodyPr>
          <a:lstStyle/>
          <a:p>
            <a:pPr marL="742950" indent="-742950" algn="l">
              <a:buClr>
                <a:srgbClr val="00B0F0"/>
              </a:buClr>
              <a:buFont typeface="+mj-lt"/>
              <a:buAutoNum type="arabicPeriod"/>
            </a:pPr>
            <a:r>
              <a:rPr lang="ca-ES" sz="3600" b="1" err="1">
                <a:solidFill>
                  <a:schemeClr val="accent1"/>
                </a:solidFill>
                <a:latin typeface="+mn-lt"/>
              </a:rPr>
              <a:t>ASK</a:t>
            </a:r>
            <a:r>
              <a:rPr lang="ca-ES" sz="3600">
                <a:solidFill>
                  <a:schemeClr val="accent1"/>
                </a:solidFill>
                <a:latin typeface="+mn-lt"/>
              </a:rPr>
              <a:t> 			Preguntar pel tabac i 					registrar</a:t>
            </a:r>
          </a:p>
          <a:p>
            <a:pPr marL="742950" indent="-742950" algn="l">
              <a:buClr>
                <a:srgbClr val="00B0F0"/>
              </a:buClr>
              <a:buFont typeface="+mj-lt"/>
              <a:buAutoNum type="arabicPeriod"/>
            </a:pPr>
            <a:r>
              <a:rPr lang="ca-ES" sz="3600" b="1" err="1">
                <a:solidFill>
                  <a:schemeClr val="accent1"/>
                </a:solidFill>
                <a:latin typeface="+mn-lt"/>
              </a:rPr>
              <a:t>ADVISE</a:t>
            </a:r>
            <a:r>
              <a:rPr lang="ca-ES" sz="3600">
                <a:solidFill>
                  <a:schemeClr val="accent1"/>
                </a:solidFill>
                <a:latin typeface="+mn-lt"/>
              </a:rPr>
              <a:t> 		Aconsellar</a:t>
            </a:r>
          </a:p>
          <a:p>
            <a:pPr marL="742950" indent="-742950" algn="l">
              <a:buClr>
                <a:srgbClr val="00B0F0"/>
              </a:buClr>
              <a:buFont typeface="+mj-lt"/>
              <a:buAutoNum type="arabicPeriod"/>
            </a:pPr>
            <a:r>
              <a:rPr lang="ca-ES" sz="3600" b="1" err="1">
                <a:solidFill>
                  <a:schemeClr val="accent1"/>
                </a:solidFill>
                <a:latin typeface="+mn-lt"/>
              </a:rPr>
              <a:t>ASSESS</a:t>
            </a:r>
            <a:r>
              <a:rPr lang="ca-ES" sz="3600">
                <a:solidFill>
                  <a:schemeClr val="accent1"/>
                </a:solidFill>
                <a:latin typeface="+mn-lt"/>
              </a:rPr>
              <a:t> 		Comprovar disposició </a:t>
            </a:r>
          </a:p>
          <a:p>
            <a:pPr marL="742950" indent="-742950" algn="l">
              <a:buClr>
                <a:srgbClr val="00B0F0"/>
              </a:buClr>
              <a:buFont typeface="+mj-lt"/>
              <a:buAutoNum type="arabicPeriod"/>
            </a:pPr>
            <a:r>
              <a:rPr lang="ca-ES" sz="3600" b="1">
                <a:solidFill>
                  <a:schemeClr val="accent1"/>
                </a:solidFill>
                <a:latin typeface="+mn-lt"/>
              </a:rPr>
              <a:t>ASSIST</a:t>
            </a:r>
            <a:r>
              <a:rPr lang="ca-ES" sz="3600">
                <a:solidFill>
                  <a:schemeClr val="accent1"/>
                </a:solidFill>
                <a:latin typeface="+mn-lt"/>
              </a:rPr>
              <a:t> 		Ajudar: conductual i 					farmacològicament</a:t>
            </a:r>
          </a:p>
          <a:p>
            <a:pPr marL="742950" indent="-742950" algn="l">
              <a:buClr>
                <a:srgbClr val="00B0F0"/>
              </a:buClr>
              <a:buFont typeface="+mj-lt"/>
              <a:buAutoNum type="arabicPeriod"/>
            </a:pPr>
            <a:r>
              <a:rPr lang="ca-ES" sz="3600" b="1" err="1">
                <a:solidFill>
                  <a:schemeClr val="accent1"/>
                </a:solidFill>
                <a:latin typeface="+mn-lt"/>
              </a:rPr>
              <a:t>ARRANGE</a:t>
            </a:r>
            <a:r>
              <a:rPr lang="ca-ES" sz="3600" b="1">
                <a:solidFill>
                  <a:schemeClr val="accent1"/>
                </a:solidFill>
                <a:latin typeface="+mn-lt"/>
              </a:rPr>
              <a:t>	</a:t>
            </a:r>
            <a:r>
              <a:rPr lang="ca-ES" sz="3600">
                <a:solidFill>
                  <a:schemeClr val="accent1"/>
                </a:solidFill>
                <a:latin typeface="+mn-lt"/>
              </a:rPr>
              <a:t>Acordar seguiment</a:t>
            </a:r>
          </a:p>
          <a:p>
            <a:pPr marL="457200" indent="-457200" algn="l">
              <a:buFont typeface="+mj-lt"/>
              <a:buAutoNum type="arabicPeriod"/>
            </a:pPr>
            <a:endParaRPr lang="ca-ES" sz="4400">
              <a:solidFill>
                <a:schemeClr val="accent1"/>
              </a:solidFill>
              <a:latin typeface="+mn-lt"/>
            </a:endParaRPr>
          </a:p>
        </p:txBody>
      </p:sp>
      <p:sp>
        <p:nvSpPr>
          <p:cNvPr id="5" name="Título 1"/>
          <p:cNvSpPr txBox="1">
            <a:spLocks/>
          </p:cNvSpPr>
          <p:nvPr/>
        </p:nvSpPr>
        <p:spPr bwMode="auto">
          <a:xfrm>
            <a:off x="531199" y="257175"/>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a:t>Què cal fer?</a:t>
            </a:r>
            <a:endParaRPr lang="ca-ES" altLang="ca-ES" sz="4400">
              <a:solidFill>
                <a:schemeClr val="tx1"/>
              </a:solidFill>
            </a:endParaRPr>
          </a:p>
        </p:txBody>
      </p:sp>
    </p:spTree>
    <p:extLst>
      <p:ext uri="{BB962C8B-B14F-4D97-AF65-F5344CB8AC3E}">
        <p14:creationId xmlns:p14="http://schemas.microsoft.com/office/powerpoint/2010/main" val="3063805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915734" y="283877"/>
            <a:ext cx="7086601" cy="867508"/>
          </a:xfrm>
        </p:spPr>
        <p:txBody>
          <a:bodyPr/>
          <a:lstStyle/>
          <a:p>
            <a:r>
              <a:rPr lang="ca-ES" sz="4400" b="1"/>
              <a:t>Preguntar i registrar</a:t>
            </a:r>
          </a:p>
        </p:txBody>
      </p:sp>
      <p:pic>
        <p:nvPicPr>
          <p:cNvPr id="419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566"/>
          <a:stretch/>
        </p:blipFill>
        <p:spPr bwMode="auto">
          <a:xfrm>
            <a:off x="475013" y="1679943"/>
            <a:ext cx="8293709" cy="2733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234176" y="5553307"/>
            <a:ext cx="8909824" cy="523220"/>
          </a:xfrm>
          <a:prstGeom prst="rect">
            <a:avLst/>
          </a:prstGeom>
          <a:noFill/>
        </p:spPr>
        <p:txBody>
          <a:bodyPr wrap="square" rtlCol="0">
            <a:spAutoFit/>
          </a:bodyPr>
          <a:lstStyle/>
          <a:p>
            <a:r>
              <a:rPr lang="ca-ES" sz="1400"/>
              <a:t>Definició fumador. Font: </a:t>
            </a:r>
            <a:r>
              <a:rPr lang="ca-ES" sz="1400">
                <a:hlinkClick r:id="rId4"/>
              </a:rPr>
              <a:t>http://</a:t>
            </a:r>
            <a:r>
              <a:rPr lang="ca-ES" sz="1400" err="1">
                <a:hlinkClick r:id="rId4"/>
              </a:rPr>
              <a:t>www.who.int</a:t>
            </a:r>
            <a:r>
              <a:rPr lang="ca-ES" sz="1400">
                <a:hlinkClick r:id="rId4"/>
              </a:rPr>
              <a:t>/</a:t>
            </a:r>
            <a:r>
              <a:rPr lang="ca-ES" sz="1400" err="1">
                <a:hlinkClick r:id="rId4"/>
              </a:rPr>
              <a:t>fctc</a:t>
            </a:r>
            <a:r>
              <a:rPr lang="ca-ES" sz="1400">
                <a:hlinkClick r:id="rId4"/>
              </a:rPr>
              <a:t>/</a:t>
            </a:r>
            <a:r>
              <a:rPr lang="ca-ES" sz="1400" err="1">
                <a:hlinkClick r:id="rId4"/>
              </a:rPr>
              <a:t>reporting</a:t>
            </a:r>
            <a:r>
              <a:rPr lang="ca-ES" sz="1400">
                <a:hlinkClick r:id="rId4"/>
              </a:rPr>
              <a:t>/who_fctc_indicator_compendium_1st_edition_es.pdf?ua=1</a:t>
            </a:r>
            <a:endParaRPr lang="ca-ES" sz="1400"/>
          </a:p>
          <a:p>
            <a:endParaRPr lang="ca-ES" sz="1400"/>
          </a:p>
        </p:txBody>
      </p:sp>
    </p:spTree>
    <p:extLst>
      <p:ext uri="{BB962C8B-B14F-4D97-AF65-F5344CB8AC3E}">
        <p14:creationId xmlns:p14="http://schemas.microsoft.com/office/powerpoint/2010/main" val="1988125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464" r="59187"/>
          <a:stretch/>
        </p:blipFill>
        <p:spPr bwMode="auto">
          <a:xfrm>
            <a:off x="279520" y="1729751"/>
            <a:ext cx="3410738" cy="4154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817761" y="1121466"/>
            <a:ext cx="6279725" cy="646331"/>
          </a:xfrm>
          <a:prstGeom prst="rect">
            <a:avLst/>
          </a:prstGeom>
          <a:noFill/>
        </p:spPr>
        <p:txBody>
          <a:bodyPr wrap="square" rtlCol="0">
            <a:spAutoFit/>
          </a:bodyPr>
          <a:lstStyle/>
          <a:p>
            <a:r>
              <a:rPr lang="ca-ES" b="1"/>
              <a:t>“Tabaquisme” </a:t>
            </a:r>
            <a:r>
              <a:rPr lang="ca-ES"/>
              <a:t>en </a:t>
            </a:r>
            <a:r>
              <a:rPr lang="ca-ES" b="1"/>
              <a:t>Intel·ligència activa </a:t>
            </a:r>
            <a:r>
              <a:rPr lang="ca-ES"/>
              <a:t>permet codificar tot el procés d’abandonament del consum de tabac.</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570" t="11464"/>
          <a:stretch/>
        </p:blipFill>
        <p:spPr bwMode="auto">
          <a:xfrm>
            <a:off x="3223505" y="2231571"/>
            <a:ext cx="5326047" cy="4455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Flecha curvada hacia abajo"/>
          <p:cNvSpPr/>
          <p:nvPr/>
        </p:nvSpPr>
        <p:spPr>
          <a:xfrm rot="332315">
            <a:off x="1382487" y="2438397"/>
            <a:ext cx="2405744" cy="794657"/>
          </a:xfrm>
          <a:prstGeom prst="curvedDownArrow">
            <a:avLst/>
          </a:prstGeom>
          <a:solidFill>
            <a:srgbClr val="CC99FF"/>
          </a:solidFill>
          <a:ln>
            <a:solidFill>
              <a:srgbClr val="A5A5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6" name="Título 1"/>
          <p:cNvSpPr txBox="1">
            <a:spLocks/>
          </p:cNvSpPr>
          <p:nvPr/>
        </p:nvSpPr>
        <p:spPr bwMode="auto">
          <a:xfrm>
            <a:off x="817761" y="253958"/>
            <a:ext cx="7086601" cy="867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400"/>
              <a:t>Preguntar i registrar</a:t>
            </a:r>
          </a:p>
        </p:txBody>
      </p:sp>
    </p:spTree>
    <p:extLst>
      <p:ext uri="{BB962C8B-B14F-4D97-AF65-F5344CB8AC3E}">
        <p14:creationId xmlns:p14="http://schemas.microsoft.com/office/powerpoint/2010/main" val="2420318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20752" y="0"/>
            <a:ext cx="6664569" cy="820615"/>
          </a:xfrm>
        </p:spPr>
        <p:txBody>
          <a:bodyPr/>
          <a:lstStyle/>
          <a:p>
            <a:r>
              <a:rPr lang="ca-ES" sz="4400" b="1"/>
              <a:t>Aconsellar</a:t>
            </a:r>
          </a:p>
        </p:txBody>
      </p:sp>
      <p:pic>
        <p:nvPicPr>
          <p:cNvPr id="430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639" b="-1639"/>
          <a:stretch/>
        </p:blipFill>
        <p:spPr bwMode="auto">
          <a:xfrm>
            <a:off x="368135" y="1840989"/>
            <a:ext cx="8502180" cy="2854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444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320752" y="0"/>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400"/>
              <a:t>Avaluar si vol deixar de fumar</a:t>
            </a:r>
          </a:p>
        </p:txBody>
      </p:sp>
      <p:pic>
        <p:nvPicPr>
          <p:cNvPr id="440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889"/>
          <a:stretch/>
        </p:blipFill>
        <p:spPr bwMode="auto">
          <a:xfrm>
            <a:off x="2576944" y="2016274"/>
            <a:ext cx="3968209" cy="268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2564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491923" y="1586582"/>
            <a:ext cx="8229600" cy="4438041"/>
          </a:xfrm>
        </p:spPr>
        <p:txBody>
          <a:bodyPr>
            <a:normAutofit fontScale="92500" lnSpcReduction="20000"/>
          </a:bodyPr>
          <a:lstStyle/>
          <a:p>
            <a:pPr marL="0" indent="0" algn="ctr">
              <a:buNone/>
            </a:pPr>
            <a:r>
              <a:rPr lang="ca-ES" sz="4800">
                <a:solidFill>
                  <a:schemeClr val="tx2"/>
                </a:solidFill>
                <a:latin typeface="+mn-lt"/>
              </a:rPr>
              <a:t>Entrevista </a:t>
            </a:r>
            <a:r>
              <a:rPr lang="ca-ES" sz="4800" err="1">
                <a:solidFill>
                  <a:schemeClr val="tx2"/>
                </a:solidFill>
                <a:latin typeface="+mn-lt"/>
              </a:rPr>
              <a:t>motivacional</a:t>
            </a:r>
            <a:endParaRPr lang="ca-ES" sz="4800">
              <a:solidFill>
                <a:schemeClr val="tx2"/>
              </a:solidFill>
              <a:latin typeface="+mn-lt"/>
            </a:endParaRPr>
          </a:p>
          <a:p>
            <a:pPr marL="0" indent="0" algn="ctr">
              <a:buNone/>
            </a:pPr>
            <a:r>
              <a:rPr lang="ca-ES">
                <a:solidFill>
                  <a:schemeClr val="tx2"/>
                </a:solidFill>
                <a:latin typeface="+mn-lt"/>
              </a:rPr>
              <a:t>William R. Miller i Stephen </a:t>
            </a:r>
            <a:r>
              <a:rPr lang="ca-ES" err="1">
                <a:solidFill>
                  <a:schemeClr val="tx2"/>
                </a:solidFill>
                <a:latin typeface="+mn-lt"/>
              </a:rPr>
              <a:t>Rollnick</a:t>
            </a:r>
            <a:endParaRPr lang="ca-ES">
              <a:solidFill>
                <a:schemeClr val="tx2"/>
              </a:solidFill>
              <a:latin typeface="+mn-lt"/>
            </a:endParaRPr>
          </a:p>
          <a:p>
            <a:pPr marL="0" indent="0" algn="ctr">
              <a:buNone/>
            </a:pPr>
            <a:endParaRPr lang="ca-ES">
              <a:solidFill>
                <a:schemeClr val="tx2"/>
              </a:solidFill>
              <a:latin typeface="+mn-lt"/>
            </a:endParaRPr>
          </a:p>
          <a:p>
            <a:pPr marL="0" indent="0" algn="ctr">
              <a:buNone/>
            </a:pPr>
            <a:r>
              <a:rPr lang="ca-ES" sz="3200" b="1">
                <a:solidFill>
                  <a:schemeClr val="tx2"/>
                </a:solidFill>
                <a:latin typeface="+mn-lt"/>
              </a:rPr>
              <a:t>Escoltar a la persona que fuma</a:t>
            </a:r>
          </a:p>
          <a:p>
            <a:pPr marL="0" indent="0" algn="ctr">
              <a:buNone/>
            </a:pPr>
            <a:r>
              <a:rPr lang="ca-ES" sz="3200" b="1">
                <a:solidFill>
                  <a:schemeClr val="tx2"/>
                </a:solidFill>
                <a:latin typeface="+mn-lt"/>
              </a:rPr>
              <a:t>Respectar la seva opinió </a:t>
            </a:r>
          </a:p>
          <a:p>
            <a:pPr marL="0" indent="0" algn="ctr">
              <a:buNone/>
            </a:pPr>
            <a:r>
              <a:rPr lang="ca-ES" sz="3200" b="1">
                <a:solidFill>
                  <a:schemeClr val="tx2"/>
                </a:solidFill>
                <a:latin typeface="+mn-lt"/>
              </a:rPr>
              <a:t>Cedir-li tota la responsabilitat del procés</a:t>
            </a:r>
          </a:p>
          <a:p>
            <a:pPr marL="0" indent="0" algn="ctr">
              <a:buNone/>
            </a:pPr>
            <a:r>
              <a:rPr lang="ca-ES" sz="3200" b="1">
                <a:solidFill>
                  <a:schemeClr val="tx2"/>
                </a:solidFill>
                <a:latin typeface="+mn-lt"/>
              </a:rPr>
              <a:t>Ser tolerant amb la seva incertesa</a:t>
            </a:r>
          </a:p>
          <a:p>
            <a:pPr marL="0" indent="0" algn="ctr">
              <a:buNone/>
            </a:pPr>
            <a:r>
              <a:rPr lang="ca-ES" sz="3200" b="1">
                <a:solidFill>
                  <a:schemeClr val="tx2"/>
                </a:solidFill>
                <a:latin typeface="+mn-lt"/>
              </a:rPr>
              <a:t>Ser flexible</a:t>
            </a:r>
          </a:p>
          <a:p>
            <a:pPr marL="0" indent="0" algn="ctr">
              <a:buNone/>
            </a:pPr>
            <a:r>
              <a:rPr lang="ca-ES" sz="3200" b="1">
                <a:solidFill>
                  <a:schemeClr val="tx2"/>
                </a:solidFill>
                <a:latin typeface="+mn-lt"/>
              </a:rPr>
              <a:t>Ser molt i molt pacient: el procés pot ser molt i molt llarg</a:t>
            </a:r>
          </a:p>
          <a:p>
            <a:pPr marL="0" indent="0" algn="ctr">
              <a:buNone/>
            </a:pPr>
            <a:endParaRPr lang="ca-ES" b="1">
              <a:solidFill>
                <a:schemeClr val="tx2"/>
              </a:solidFill>
            </a:endParaRPr>
          </a:p>
        </p:txBody>
      </p:sp>
      <p:sp>
        <p:nvSpPr>
          <p:cNvPr id="4"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400"/>
              <a:t>Què podem fer per les persones no decidides?</a:t>
            </a:r>
          </a:p>
        </p:txBody>
      </p:sp>
    </p:spTree>
    <p:extLst>
      <p:ext uri="{BB962C8B-B14F-4D97-AF65-F5344CB8AC3E}">
        <p14:creationId xmlns:p14="http://schemas.microsoft.com/office/powerpoint/2010/main" val="287765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per les persones no decidides?</a:t>
            </a:r>
          </a:p>
        </p:txBody>
      </p:sp>
      <p:pic>
        <p:nvPicPr>
          <p:cNvPr id="4505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8461" y="1348263"/>
            <a:ext cx="7267830" cy="471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7071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per les persones no decidides?</a:t>
            </a:r>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037" y="1330056"/>
            <a:ext cx="6355747" cy="5016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7643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per les persones no decidides?</a:t>
            </a:r>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215" y="1560184"/>
            <a:ext cx="5976322" cy="4151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460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61" y="1420559"/>
            <a:ext cx="8130257" cy="4541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2409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4" descr="Seis de las imágenes más duras que propone la Comisión a los estados, que ahora deberán decidir si obligan a los fabricantes a imprimirlas en las cajetill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274" y="1879553"/>
            <a:ext cx="2838735" cy="284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Marcador de texto 3"/>
          <p:cNvSpPr>
            <a:spLocks noGrp="1"/>
          </p:cNvSpPr>
          <p:nvPr>
            <p:ph type="body" sz="quarter" idx="13"/>
          </p:nvPr>
        </p:nvSpPr>
        <p:spPr>
          <a:xfrm>
            <a:off x="357188" y="1196975"/>
            <a:ext cx="8694737" cy="936625"/>
          </a:xfrm>
        </p:spPr>
        <p:txBody>
          <a:bodyPr>
            <a:normAutofit/>
          </a:bodyPr>
          <a:lstStyle/>
          <a:p>
            <a:r>
              <a:rPr lang="ca-ES" sz="1800"/>
              <a:t>…el tabac és l’únic producte que es ven legalment als consumidors i mata als que l'utilitzen de la manera prevista (OMS)</a:t>
            </a:r>
          </a:p>
        </p:txBody>
      </p:sp>
      <p:sp>
        <p:nvSpPr>
          <p:cNvPr id="4" name="CuadroTexto 3"/>
          <p:cNvSpPr txBox="1"/>
          <p:nvPr/>
        </p:nvSpPr>
        <p:spPr>
          <a:xfrm>
            <a:off x="357188" y="4964007"/>
            <a:ext cx="8449165" cy="112338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lIns="36000" rIns="36000" rtlCol="0">
            <a:spAutoFit/>
          </a:bodyPr>
          <a:lstStyle/>
          <a:p>
            <a:r>
              <a:rPr lang="ca-ES" sz="2000" b="1" dirty="0" smtClean="0">
                <a:solidFill>
                  <a:srgbClr val="588824"/>
                </a:solidFill>
                <a:latin typeface="Arial" panose="020B0604020202020204" pitchFamily="34" charset="0"/>
              </a:rPr>
              <a:t>No fumar és un factor protector important que ha de ser identificat!!</a:t>
            </a:r>
          </a:p>
          <a:p>
            <a:endParaRPr lang="ca-ES" sz="800" b="1" dirty="0" smtClean="0">
              <a:solidFill>
                <a:srgbClr val="6CA62C"/>
              </a:solidFill>
              <a:latin typeface="Arial" panose="020B0604020202020204" pitchFamily="34" charset="0"/>
            </a:endParaRPr>
          </a:p>
          <a:p>
            <a:r>
              <a:rPr lang="ca-ES" sz="1600" dirty="0">
                <a:solidFill>
                  <a:schemeClr val="tx1">
                    <a:lumMod val="85000"/>
                    <a:lumOff val="15000"/>
                  </a:schemeClr>
                </a:solidFill>
                <a:latin typeface="Arial" panose="020B0604020202020204" pitchFamily="34" charset="0"/>
              </a:rPr>
              <a:t>El risc de malaltia coronària es redueix en un 50% desprès d’un any </a:t>
            </a:r>
            <a:r>
              <a:rPr lang="ca-ES" sz="1600" dirty="0" smtClean="0">
                <a:solidFill>
                  <a:schemeClr val="tx1">
                    <a:lumMod val="85000"/>
                    <a:lumOff val="15000"/>
                  </a:schemeClr>
                </a:solidFill>
                <a:latin typeface="Arial" panose="020B0604020202020204" pitchFamily="34" charset="0"/>
              </a:rPr>
              <a:t>de deixar </a:t>
            </a:r>
            <a:r>
              <a:rPr lang="ca-ES" sz="1600" dirty="0">
                <a:solidFill>
                  <a:schemeClr val="tx1">
                    <a:lumMod val="85000"/>
                    <a:lumOff val="15000"/>
                  </a:schemeClr>
                </a:solidFill>
                <a:latin typeface="Arial" panose="020B0604020202020204" pitchFamily="34" charset="0"/>
              </a:rPr>
              <a:t>de fumar</a:t>
            </a:r>
          </a:p>
          <a:p>
            <a:endParaRPr lang="ca-ES" sz="700" dirty="0">
              <a:solidFill>
                <a:schemeClr val="tx1">
                  <a:lumMod val="85000"/>
                  <a:lumOff val="15000"/>
                </a:schemeClr>
              </a:solidFill>
              <a:latin typeface="Arial" panose="020B0604020202020204" pitchFamily="34" charset="0"/>
            </a:endParaRPr>
          </a:p>
          <a:p>
            <a:r>
              <a:rPr lang="ca-ES" sz="1600" dirty="0">
                <a:solidFill>
                  <a:schemeClr val="tx1">
                    <a:lumMod val="85000"/>
                    <a:lumOff val="15000"/>
                  </a:schemeClr>
                </a:solidFill>
                <a:latin typeface="Arial" panose="020B0604020202020204" pitchFamily="34" charset="0"/>
              </a:rPr>
              <a:t>Deixar de fumar redueix el risc de malalties mortals de cor i pulmó</a:t>
            </a:r>
          </a:p>
        </p:txBody>
      </p:sp>
      <p:pic>
        <p:nvPicPr>
          <p:cNvPr id="35842" name="Picture 2"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2644" y="1967638"/>
            <a:ext cx="3878977" cy="2779296"/>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p:cNvSpPr txBox="1">
            <a:spLocks/>
          </p:cNvSpPr>
          <p:nvPr/>
        </p:nvSpPr>
        <p:spPr bwMode="auto">
          <a:xfrm>
            <a:off x="357188" y="734430"/>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dirty="0"/>
              <a:t>PER QUÈ INTERVENIR? </a:t>
            </a:r>
            <a:r>
              <a:rPr lang="ca-ES" altLang="ca-ES" dirty="0"/>
              <a:t/>
            </a:r>
            <a:br>
              <a:rPr lang="ca-ES" altLang="ca-ES" dirty="0"/>
            </a:br>
            <a:r>
              <a:rPr lang="ca-ES" altLang="ca-ES" dirty="0"/>
              <a:t>PRINCIPAL CAUSA DE MORBIMORTALITAT EVITABLE</a:t>
            </a:r>
            <a:r>
              <a:rPr lang="ca-ES" altLang="ca-ES" sz="3200" dirty="0"/>
              <a:t/>
            </a:r>
            <a:br>
              <a:rPr lang="ca-ES" altLang="ca-ES" sz="3200" dirty="0"/>
            </a:br>
            <a:r>
              <a:rPr lang="ca-ES" altLang="ca-ES" dirty="0"/>
              <a:t/>
            </a:r>
            <a:br>
              <a:rPr lang="ca-ES" altLang="ca-ES" dirty="0"/>
            </a:br>
            <a:endParaRPr lang="ca-ES" altLang="ca-ES" dirty="0"/>
          </a:p>
        </p:txBody>
      </p:sp>
      <p:pic>
        <p:nvPicPr>
          <p:cNvPr id="3074" name="Picture 2" descr="Resultado de imagen para o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79798" y="5254388"/>
            <a:ext cx="1128385" cy="14455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a:srcRect l="11019" t="32353"/>
          <a:stretch/>
        </p:blipFill>
        <p:spPr>
          <a:xfrm>
            <a:off x="5005224" y="1061977"/>
            <a:ext cx="3536891" cy="5584785"/>
          </a:xfrm>
          <a:prstGeom prst="rect">
            <a:avLst/>
          </a:prstGeom>
        </p:spPr>
      </p:pic>
      <p:pic>
        <p:nvPicPr>
          <p:cNvPr id="3" name="Imagen 4"/>
          <p:cNvPicPr>
            <a:picLocks noChangeAspect="1"/>
          </p:cNvPicPr>
          <p:nvPr/>
        </p:nvPicPr>
        <p:blipFill rotWithShape="1">
          <a:blip r:embed="rId3">
            <a:clrChange>
              <a:clrFrom>
                <a:srgbClr val="FFFFFF"/>
              </a:clrFrom>
              <a:clrTo>
                <a:srgbClr val="FFFFFF">
                  <a:alpha val="0"/>
                </a:srgbClr>
              </a:clrTo>
            </a:clrChange>
          </a:blip>
          <a:srcRect b="67511"/>
          <a:stretch/>
        </p:blipFill>
        <p:spPr>
          <a:xfrm>
            <a:off x="422142" y="1508953"/>
            <a:ext cx="4076095" cy="2750531"/>
          </a:xfrm>
          <a:prstGeom prst="rect">
            <a:avLst/>
          </a:prstGeom>
        </p:spPr>
      </p:pic>
      <p:sp>
        <p:nvSpPr>
          <p:cNvPr id="4"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spTree>
    <p:extLst>
      <p:ext uri="{BB962C8B-B14F-4D97-AF65-F5344CB8AC3E}">
        <p14:creationId xmlns:p14="http://schemas.microsoft.com/office/powerpoint/2010/main" val="2596379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752" y="1713738"/>
            <a:ext cx="8667280" cy="3821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6007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320"/>
          <a:stretch/>
        </p:blipFill>
        <p:spPr bwMode="auto">
          <a:xfrm>
            <a:off x="152601" y="266218"/>
            <a:ext cx="9014549" cy="6493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0133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49" y="104172"/>
            <a:ext cx="8924725" cy="6605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9137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277"/>
          <a:stretch/>
        </p:blipFill>
        <p:spPr bwMode="auto">
          <a:xfrm>
            <a:off x="169558" y="115750"/>
            <a:ext cx="8939723" cy="6585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0104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792" y="2156307"/>
            <a:ext cx="8802294" cy="2868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8185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605641" y="190005"/>
            <a:ext cx="8288977" cy="6258296"/>
          </a:xfrm>
          <a:prstGeom prst="rect">
            <a:avLst/>
          </a:prstGeom>
        </p:spPr>
      </p:pic>
    </p:spTree>
    <p:extLst>
      <p:ext uri="{BB962C8B-B14F-4D97-AF65-F5344CB8AC3E}">
        <p14:creationId xmlns:p14="http://schemas.microsoft.com/office/powerpoint/2010/main" val="3480613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002536" y="2"/>
            <a:ext cx="6995160" cy="1645919"/>
          </a:xfrm>
        </p:spPr>
        <p:txBody>
          <a:bodyPr/>
          <a:lstStyle/>
          <a:p>
            <a:r>
              <a:rPr lang="ca-ES" b="1"/>
              <a:t>Ajudar a deixar de fumar: </a:t>
            </a:r>
            <a:br>
              <a:rPr lang="ca-ES" b="1"/>
            </a:br>
            <a:r>
              <a:rPr lang="ca-ES" b="1"/>
              <a:t>3a visita: deixar de fumar</a:t>
            </a:r>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15" y="2060447"/>
            <a:ext cx="8699282" cy="2330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80819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 y="166688"/>
            <a:ext cx="9072000" cy="6439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92292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00" y="465476"/>
            <a:ext cx="9000000" cy="6392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0816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bwMode="auto">
          <a:xfrm>
            <a:off x="357188" y="722855"/>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r>
              <a:rPr lang="ca-ES" altLang="ca-ES"/>
              <a:t/>
            </a:r>
            <a:br>
              <a:rPr lang="ca-ES" altLang="ca-ES"/>
            </a:br>
            <a:r>
              <a:rPr lang="ca-ES" altLang="ca-ES"/>
              <a:t>PRINCIPAL CAUSA DE MORBIMORTALITAT EVITABLE</a:t>
            </a:r>
            <a:r>
              <a:rPr lang="ca-ES" altLang="ca-ES" sz="3200"/>
              <a:t/>
            </a:r>
            <a:br>
              <a:rPr lang="ca-ES" altLang="ca-ES" sz="3200"/>
            </a:br>
            <a:r>
              <a:rPr lang="ca-ES" altLang="ca-ES"/>
              <a:t/>
            </a:r>
            <a:br>
              <a:rPr lang="ca-ES" altLang="ca-ES"/>
            </a:br>
            <a:endParaRPr lang="ca-ES" altLang="ca-ES"/>
          </a:p>
        </p:txBody>
      </p:sp>
      <p:pic>
        <p:nvPicPr>
          <p:cNvPr id="3" name="Imagen 3"/>
          <p:cNvPicPr>
            <a:picLocks noChangeAspect="1"/>
          </p:cNvPicPr>
          <p:nvPr/>
        </p:nvPicPr>
        <p:blipFill rotWithShape="1">
          <a:blip r:embed="rId3"/>
          <a:srcRect l="50263" t="13611" r="21034" b="28691"/>
          <a:stretch/>
        </p:blipFill>
        <p:spPr>
          <a:xfrm>
            <a:off x="4642644" y="1086763"/>
            <a:ext cx="4285456" cy="4593882"/>
          </a:xfrm>
          <a:prstGeom prst="rect">
            <a:avLst/>
          </a:prstGeom>
        </p:spPr>
      </p:pic>
      <p:pic>
        <p:nvPicPr>
          <p:cNvPr id="4" name="Imagen 3"/>
          <p:cNvPicPr>
            <a:picLocks noChangeAspect="1"/>
          </p:cNvPicPr>
          <p:nvPr/>
        </p:nvPicPr>
        <p:blipFill rotWithShape="1">
          <a:blip r:embed="rId3"/>
          <a:srcRect l="20574" t="74250" r="50230" b="13269"/>
          <a:stretch/>
        </p:blipFill>
        <p:spPr>
          <a:xfrm>
            <a:off x="2213769" y="5680645"/>
            <a:ext cx="4857750" cy="817622"/>
          </a:xfrm>
          <a:prstGeom prst="rect">
            <a:avLst/>
          </a:prstGeom>
        </p:spPr>
      </p:pic>
      <p:pic>
        <p:nvPicPr>
          <p:cNvPr id="5" name="Imagen 3"/>
          <p:cNvPicPr>
            <a:picLocks noChangeAspect="1"/>
          </p:cNvPicPr>
          <p:nvPr/>
        </p:nvPicPr>
        <p:blipFill rotWithShape="1">
          <a:blip r:embed="rId3"/>
          <a:srcRect l="20574" t="13611" r="49561" b="28691"/>
          <a:stretch/>
        </p:blipFill>
        <p:spPr>
          <a:xfrm>
            <a:off x="183631" y="1098638"/>
            <a:ext cx="4459013" cy="4593882"/>
          </a:xfrm>
          <a:prstGeom prst="rect">
            <a:avLst/>
          </a:prstGeom>
        </p:spPr>
      </p:pic>
      <p:pic>
        <p:nvPicPr>
          <p:cNvPr id="43010" name="Picture 2" descr="http://blogs.murciasalud.es/edusalud/files/2015/01/Informe-Surgeron-General-2014-233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315" y="5127351"/>
            <a:ext cx="1258785" cy="1620754"/>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6081216" y="6260600"/>
            <a:ext cx="1408312" cy="584775"/>
          </a:xfrm>
          <a:prstGeom prst="rect">
            <a:avLst/>
          </a:prstGeom>
          <a:noFill/>
        </p:spPr>
        <p:txBody>
          <a:bodyPr wrap="square" rtlCol="0">
            <a:spAutoFit/>
          </a:bodyPr>
          <a:lstStyle/>
          <a:p>
            <a:r>
              <a:rPr lang="ca-ES" sz="1600" b="1" dirty="0">
                <a:hlinkClick r:id="rId5"/>
              </a:rPr>
              <a:t>Enllaç </a:t>
            </a:r>
            <a:r>
              <a:rPr lang="ca-ES" sz="1600" b="1" dirty="0" smtClean="0">
                <a:hlinkClick r:id="rId5"/>
              </a:rPr>
              <a:t>informe</a:t>
            </a:r>
            <a:endParaRPr lang="ca-ES" sz="1600" b="1" dirty="0" smtClean="0"/>
          </a:p>
          <a:p>
            <a:r>
              <a:rPr lang="ca-ES" sz="1600" b="1" dirty="0" smtClean="0">
                <a:hlinkClick r:id="rId6"/>
              </a:rPr>
              <a:t>En castellà</a:t>
            </a:r>
            <a:endParaRPr lang="ca-ES" sz="1600" b="1" dirty="0"/>
          </a:p>
        </p:txBody>
      </p:sp>
    </p:spTree>
    <p:extLst>
      <p:ext uri="{BB962C8B-B14F-4D97-AF65-F5344CB8AC3E}">
        <p14:creationId xmlns:p14="http://schemas.microsoft.com/office/powerpoint/2010/main" val="25088234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002536" y="2"/>
            <a:ext cx="6995160" cy="1645919"/>
          </a:xfrm>
        </p:spPr>
        <p:txBody>
          <a:bodyPr/>
          <a:lstStyle/>
          <a:p>
            <a:r>
              <a:rPr lang="ca-ES" b="1"/>
              <a:t>Ajudar a deixar de fumar: </a:t>
            </a:r>
            <a:br>
              <a:rPr lang="ca-ES" b="1"/>
            </a:br>
            <a:r>
              <a:rPr lang="ca-ES" b="1"/>
              <a:t>4a visita: manteniment</a:t>
            </a:r>
          </a:p>
        </p:txBody>
      </p:sp>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095" y="2226374"/>
            <a:ext cx="8833905" cy="2432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9249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04" y="276418"/>
            <a:ext cx="9000000" cy="6401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8142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531199" y="1519934"/>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a:t>Què cal fer?</a:t>
            </a:r>
          </a:p>
          <a:p>
            <a:endParaRPr lang="ca-ES" altLang="ca-ES" sz="2800">
              <a:solidFill>
                <a:schemeClr val="tx1"/>
              </a:solidFill>
            </a:endParaRPr>
          </a:p>
          <a:p>
            <a:r>
              <a:rPr lang="ca-ES" altLang="ca-ES" sz="4400"/>
              <a:t>AJUDA FARMACOLÒGICA</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180721"/>
            <a:ext cx="8172400" cy="3648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7648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45982283"/>
              </p:ext>
            </p:extLst>
          </p:nvPr>
        </p:nvGraphicFramePr>
        <p:xfrm>
          <a:off x="696685" y="1483115"/>
          <a:ext cx="8001998" cy="1752600"/>
        </p:xfrm>
        <a:graphic>
          <a:graphicData uri="http://schemas.openxmlformats.org/drawingml/2006/table">
            <a:tbl>
              <a:tblPr firstRow="1" bandRow="1">
                <a:tableStyleId>{5C22544A-7EE6-4342-B048-85BDC9FD1C3A}</a:tableStyleId>
              </a:tblPr>
              <a:tblGrid>
                <a:gridCol w="1201357">
                  <a:extLst>
                    <a:ext uri="{9D8B030D-6E8A-4147-A177-3AD203B41FA5}">
                      <a16:colId xmlns="" xmlns:a16="http://schemas.microsoft.com/office/drawing/2014/main" val="20000"/>
                    </a:ext>
                  </a:extLst>
                </a:gridCol>
                <a:gridCol w="1245807">
                  <a:extLst>
                    <a:ext uri="{9D8B030D-6E8A-4147-A177-3AD203B41FA5}">
                      <a16:colId xmlns="" xmlns:a16="http://schemas.microsoft.com/office/drawing/2014/main" val="20001"/>
                    </a:ext>
                  </a:extLst>
                </a:gridCol>
                <a:gridCol w="1233107">
                  <a:extLst>
                    <a:ext uri="{9D8B030D-6E8A-4147-A177-3AD203B41FA5}">
                      <a16:colId xmlns="" xmlns:a16="http://schemas.microsoft.com/office/drawing/2014/main" val="20002"/>
                    </a:ext>
                  </a:extLst>
                </a:gridCol>
                <a:gridCol w="900519">
                  <a:extLst>
                    <a:ext uri="{9D8B030D-6E8A-4147-A177-3AD203B41FA5}">
                      <a16:colId xmlns="" xmlns:a16="http://schemas.microsoft.com/office/drawing/2014/main" val="20003"/>
                    </a:ext>
                  </a:extLst>
                </a:gridCol>
                <a:gridCol w="1903730">
                  <a:extLst>
                    <a:ext uri="{9D8B030D-6E8A-4147-A177-3AD203B41FA5}">
                      <a16:colId xmlns="" xmlns:a16="http://schemas.microsoft.com/office/drawing/2014/main" val="20004"/>
                    </a:ext>
                  </a:extLst>
                </a:gridCol>
                <a:gridCol w="1517478">
                  <a:extLst>
                    <a:ext uri="{9D8B030D-6E8A-4147-A177-3AD203B41FA5}">
                      <a16:colId xmlns="" xmlns:a16="http://schemas.microsoft.com/office/drawing/2014/main" val="20005"/>
                    </a:ext>
                  </a:extLst>
                </a:gridCol>
              </a:tblGrid>
              <a:tr h="335187">
                <a:tc>
                  <a:txBody>
                    <a:bodyPr/>
                    <a:lstStyle/>
                    <a:p>
                      <a:r>
                        <a:rPr lang="ca-ES" sz="1700">
                          <a:solidFill>
                            <a:schemeClr val="tx1">
                              <a:lumMod val="75000"/>
                              <a:lumOff val="25000"/>
                            </a:schemeClr>
                          </a:solidFill>
                        </a:rPr>
                        <a:t>Cigarretes</a:t>
                      </a:r>
                    </a:p>
                  </a:txBody>
                  <a:tcPr>
                    <a:solidFill>
                      <a:schemeClr val="accent1">
                        <a:lumMod val="20000"/>
                        <a:lumOff val="80000"/>
                      </a:schemeClr>
                    </a:solidFill>
                  </a:tcPr>
                </a:tc>
                <a:tc>
                  <a:txBody>
                    <a:bodyPr/>
                    <a:lstStyle/>
                    <a:p>
                      <a:r>
                        <a:rPr lang="ca-ES" sz="1700">
                          <a:solidFill>
                            <a:schemeClr val="tx1">
                              <a:lumMod val="75000"/>
                              <a:lumOff val="25000"/>
                            </a:schemeClr>
                          </a:solidFill>
                        </a:rPr>
                        <a:t>Cigar gran</a:t>
                      </a:r>
                    </a:p>
                  </a:txBody>
                  <a:tcPr>
                    <a:solidFill>
                      <a:schemeClr val="accent1">
                        <a:lumMod val="20000"/>
                        <a:lumOff val="80000"/>
                      </a:schemeClr>
                    </a:solidFill>
                  </a:tcPr>
                </a:tc>
                <a:tc>
                  <a:txBody>
                    <a:bodyPr/>
                    <a:lstStyle/>
                    <a:p>
                      <a:r>
                        <a:rPr lang="ca-ES" sz="1700">
                          <a:solidFill>
                            <a:schemeClr val="tx1">
                              <a:lumMod val="75000"/>
                              <a:lumOff val="25000"/>
                            </a:schemeClr>
                          </a:solidFill>
                        </a:rPr>
                        <a:t>Cigar petit</a:t>
                      </a:r>
                    </a:p>
                  </a:txBody>
                  <a:tcPr>
                    <a:solidFill>
                      <a:schemeClr val="accent1">
                        <a:lumMod val="20000"/>
                        <a:lumOff val="80000"/>
                      </a:schemeClr>
                    </a:solidFill>
                  </a:tcPr>
                </a:tc>
                <a:tc>
                  <a:txBody>
                    <a:bodyPr/>
                    <a:lstStyle/>
                    <a:p>
                      <a:r>
                        <a:rPr lang="ca-ES" sz="1700">
                          <a:solidFill>
                            <a:schemeClr val="tx1">
                              <a:lumMod val="75000"/>
                              <a:lumOff val="25000"/>
                            </a:schemeClr>
                          </a:solidFill>
                        </a:rPr>
                        <a:t>Pipa</a:t>
                      </a:r>
                    </a:p>
                  </a:txBody>
                  <a:tcPr>
                    <a:solidFill>
                      <a:schemeClr val="accent1">
                        <a:lumMod val="20000"/>
                        <a:lumOff val="80000"/>
                      </a:schemeClr>
                    </a:solidFill>
                  </a:tcPr>
                </a:tc>
                <a:tc>
                  <a:txBody>
                    <a:bodyPr/>
                    <a:lstStyle/>
                    <a:p>
                      <a:r>
                        <a:rPr lang="ca-ES" sz="1700">
                          <a:solidFill>
                            <a:schemeClr val="tx1">
                              <a:lumMod val="75000"/>
                              <a:lumOff val="25000"/>
                            </a:schemeClr>
                          </a:solidFill>
                        </a:rPr>
                        <a:t>Picadura</a:t>
                      </a:r>
                      <a:r>
                        <a:rPr lang="ca-ES" sz="1700" baseline="0">
                          <a:solidFill>
                            <a:schemeClr val="tx1">
                              <a:lumMod val="75000"/>
                              <a:lumOff val="25000"/>
                            </a:schemeClr>
                          </a:solidFill>
                        </a:rPr>
                        <a:t> de tabac</a:t>
                      </a:r>
                      <a:endParaRPr lang="ca-ES" sz="1700">
                        <a:solidFill>
                          <a:schemeClr val="tx1">
                            <a:lumMod val="75000"/>
                            <a:lumOff val="25000"/>
                          </a:schemeClr>
                        </a:solidFill>
                      </a:endParaRPr>
                    </a:p>
                  </a:txBody>
                  <a:tcPr>
                    <a:solidFill>
                      <a:schemeClr val="accent1">
                        <a:lumMod val="20000"/>
                        <a:lumOff val="80000"/>
                      </a:schemeClr>
                    </a:solidFill>
                  </a:tcPr>
                </a:tc>
                <a:tc>
                  <a:txBody>
                    <a:bodyPr/>
                    <a:lstStyle/>
                    <a:p>
                      <a:r>
                        <a:rPr lang="ca-ES" sz="1700">
                          <a:solidFill>
                            <a:schemeClr val="tx1">
                              <a:lumMod val="75000"/>
                              <a:lumOff val="25000"/>
                            </a:schemeClr>
                          </a:solidFill>
                        </a:rPr>
                        <a:t>Punts</a:t>
                      </a:r>
                    </a:p>
                  </a:txBody>
                  <a:tcPr>
                    <a:solidFill>
                      <a:schemeClr val="accent1">
                        <a:lumMod val="20000"/>
                        <a:lumOff val="80000"/>
                      </a:schemeClr>
                    </a:solidFill>
                  </a:tcPr>
                </a:tc>
                <a:extLst>
                  <a:ext uri="{0D108BD9-81ED-4DB2-BD59-A6C34878D82A}">
                    <a16:rowId xmlns="" xmlns:a16="http://schemas.microsoft.com/office/drawing/2014/main" val="10000"/>
                  </a:ext>
                </a:extLst>
              </a:tr>
              <a:tr h="320435">
                <a:tc>
                  <a:txBody>
                    <a:bodyPr/>
                    <a:lstStyle/>
                    <a:p>
                      <a:r>
                        <a:rPr lang="ca-ES" sz="1700" u="sng">
                          <a:solidFill>
                            <a:schemeClr val="tx1">
                              <a:lumMod val="75000"/>
                              <a:lumOff val="25000"/>
                            </a:schemeClr>
                          </a:solidFill>
                        </a:rPr>
                        <a:t>&gt;</a:t>
                      </a:r>
                      <a:r>
                        <a:rPr lang="ca-ES" sz="1700" u="none">
                          <a:solidFill>
                            <a:schemeClr val="tx1">
                              <a:lumMod val="75000"/>
                              <a:lumOff val="25000"/>
                            </a:schemeClr>
                          </a:solidFill>
                        </a:rPr>
                        <a:t> 31</a:t>
                      </a:r>
                    </a:p>
                  </a:txBody>
                  <a:tcPr>
                    <a:solidFill>
                      <a:schemeClr val="accent1">
                        <a:lumMod val="20000"/>
                        <a:lumOff val="80000"/>
                      </a:schemeClr>
                    </a:solidFill>
                  </a:tcPr>
                </a:tc>
                <a:tc>
                  <a:txBody>
                    <a:bodyPr/>
                    <a:lstStyle/>
                    <a:p>
                      <a:r>
                        <a:rPr lang="ca-ES" sz="1700" u="sng">
                          <a:solidFill>
                            <a:schemeClr val="tx1">
                              <a:lumMod val="75000"/>
                              <a:lumOff val="25000"/>
                            </a:schemeClr>
                          </a:solidFill>
                        </a:rPr>
                        <a:t>&gt;</a:t>
                      </a:r>
                      <a:r>
                        <a:rPr lang="ca-ES" sz="1700" u="none">
                          <a:solidFill>
                            <a:schemeClr val="tx1">
                              <a:lumMod val="75000"/>
                              <a:lumOff val="25000"/>
                            </a:schemeClr>
                          </a:solidFill>
                        </a:rPr>
                        <a:t> 6</a:t>
                      </a:r>
                    </a:p>
                  </a:txBody>
                  <a:tcPr>
                    <a:solidFill>
                      <a:schemeClr val="accent1">
                        <a:lumMod val="20000"/>
                        <a:lumOff val="80000"/>
                      </a:schemeClr>
                    </a:solidFill>
                  </a:tcPr>
                </a:tc>
                <a:tc>
                  <a:txBody>
                    <a:bodyPr/>
                    <a:lstStyle/>
                    <a:p>
                      <a:r>
                        <a:rPr lang="ca-ES" sz="1700" u="sng">
                          <a:solidFill>
                            <a:schemeClr val="tx1">
                              <a:lumMod val="75000"/>
                              <a:lumOff val="25000"/>
                            </a:schemeClr>
                          </a:solidFill>
                        </a:rPr>
                        <a:t>&gt;</a:t>
                      </a:r>
                      <a:r>
                        <a:rPr lang="ca-ES" sz="1700" u="none">
                          <a:solidFill>
                            <a:schemeClr val="tx1">
                              <a:lumMod val="75000"/>
                              <a:lumOff val="25000"/>
                            </a:schemeClr>
                          </a:solidFill>
                        </a:rPr>
                        <a:t> 10</a:t>
                      </a:r>
                      <a:endParaRPr lang="ca-ES" sz="1700">
                        <a:solidFill>
                          <a:schemeClr val="tx1">
                            <a:lumMod val="75000"/>
                            <a:lumOff val="25000"/>
                          </a:schemeClr>
                        </a:solidFill>
                      </a:endParaRPr>
                    </a:p>
                  </a:txBody>
                  <a:tcPr>
                    <a:solidFill>
                      <a:schemeClr val="accent1">
                        <a:lumMod val="20000"/>
                        <a:lumOff val="80000"/>
                      </a:schemeClr>
                    </a:solidFill>
                  </a:tcPr>
                </a:tc>
                <a:tc>
                  <a:txBody>
                    <a:bodyPr/>
                    <a:lstStyle/>
                    <a:p>
                      <a:r>
                        <a:rPr lang="ca-ES" sz="1700" u="sng">
                          <a:solidFill>
                            <a:schemeClr val="tx1">
                              <a:lumMod val="75000"/>
                              <a:lumOff val="25000"/>
                            </a:schemeClr>
                          </a:solidFill>
                        </a:rPr>
                        <a:t>&gt;</a:t>
                      </a:r>
                      <a:r>
                        <a:rPr lang="ca-ES" sz="1700" u="none">
                          <a:solidFill>
                            <a:schemeClr val="tx1">
                              <a:lumMod val="75000"/>
                              <a:lumOff val="25000"/>
                            </a:schemeClr>
                          </a:solidFill>
                        </a:rPr>
                        <a:t> 10</a:t>
                      </a:r>
                      <a:endParaRPr lang="ca-ES" sz="1700">
                        <a:solidFill>
                          <a:schemeClr val="tx1">
                            <a:lumMod val="75000"/>
                            <a:lumOff val="25000"/>
                          </a:schemeClr>
                        </a:solidFill>
                      </a:endParaRPr>
                    </a:p>
                  </a:txBody>
                  <a:tcPr>
                    <a:solidFill>
                      <a:schemeClr val="accent1">
                        <a:lumMod val="20000"/>
                        <a:lumOff val="80000"/>
                      </a:schemeClr>
                    </a:solidFill>
                  </a:tcPr>
                </a:tc>
                <a:tc>
                  <a:txBody>
                    <a:bodyPr/>
                    <a:lstStyle/>
                    <a:p>
                      <a:r>
                        <a:rPr lang="ca-ES" sz="1700" u="sng">
                          <a:solidFill>
                            <a:schemeClr val="tx1">
                              <a:lumMod val="75000"/>
                              <a:lumOff val="25000"/>
                            </a:schemeClr>
                          </a:solidFill>
                        </a:rPr>
                        <a:t>&gt;</a:t>
                      </a:r>
                      <a:r>
                        <a:rPr lang="ca-ES" sz="1700" u="none">
                          <a:solidFill>
                            <a:schemeClr val="tx1">
                              <a:lumMod val="75000"/>
                              <a:lumOff val="25000"/>
                            </a:schemeClr>
                          </a:solidFill>
                        </a:rPr>
                        <a:t> 20</a:t>
                      </a:r>
                      <a:endParaRPr lang="ca-ES" sz="1700">
                        <a:solidFill>
                          <a:schemeClr val="tx1">
                            <a:lumMod val="75000"/>
                            <a:lumOff val="25000"/>
                          </a:schemeClr>
                        </a:solidFill>
                      </a:endParaRPr>
                    </a:p>
                  </a:txBody>
                  <a:tcPr>
                    <a:solidFill>
                      <a:schemeClr val="accent1">
                        <a:lumMod val="20000"/>
                        <a:lumOff val="80000"/>
                      </a:schemeClr>
                    </a:solidFill>
                  </a:tcPr>
                </a:tc>
                <a:tc>
                  <a:txBody>
                    <a:bodyPr/>
                    <a:lstStyle/>
                    <a:p>
                      <a:r>
                        <a:rPr lang="ca-ES" sz="1700" b="1">
                          <a:solidFill>
                            <a:schemeClr val="tx1">
                              <a:lumMod val="75000"/>
                              <a:lumOff val="25000"/>
                            </a:schemeClr>
                          </a:solidFill>
                        </a:rPr>
                        <a:t>3</a:t>
                      </a:r>
                    </a:p>
                  </a:txBody>
                  <a:tcPr>
                    <a:solidFill>
                      <a:schemeClr val="accent1">
                        <a:lumMod val="20000"/>
                        <a:lumOff val="80000"/>
                      </a:schemeClr>
                    </a:solidFill>
                  </a:tcPr>
                </a:tc>
                <a:extLst>
                  <a:ext uri="{0D108BD9-81ED-4DB2-BD59-A6C34878D82A}">
                    <a16:rowId xmlns="" xmlns:a16="http://schemas.microsoft.com/office/drawing/2014/main" val="10001"/>
                  </a:ext>
                </a:extLst>
              </a:tr>
              <a:tr h="320435">
                <a:tc>
                  <a:txBody>
                    <a:bodyPr/>
                    <a:lstStyle/>
                    <a:p>
                      <a:r>
                        <a:rPr lang="ca-ES" sz="1700">
                          <a:solidFill>
                            <a:schemeClr val="tx1">
                              <a:lumMod val="75000"/>
                              <a:lumOff val="25000"/>
                            </a:schemeClr>
                          </a:solidFill>
                        </a:rPr>
                        <a:t>21-31</a:t>
                      </a:r>
                    </a:p>
                  </a:txBody>
                  <a:tcPr>
                    <a:solidFill>
                      <a:schemeClr val="accent1">
                        <a:lumMod val="20000"/>
                        <a:lumOff val="80000"/>
                      </a:schemeClr>
                    </a:solidFill>
                  </a:tcPr>
                </a:tc>
                <a:tc>
                  <a:txBody>
                    <a:bodyPr/>
                    <a:lstStyle/>
                    <a:p>
                      <a:r>
                        <a:rPr lang="ca-ES" sz="1700">
                          <a:solidFill>
                            <a:schemeClr val="tx1">
                              <a:lumMod val="75000"/>
                              <a:lumOff val="25000"/>
                            </a:schemeClr>
                          </a:solidFill>
                        </a:rPr>
                        <a:t>4-5</a:t>
                      </a:r>
                    </a:p>
                  </a:txBody>
                  <a:tcPr>
                    <a:solidFill>
                      <a:schemeClr val="accent1">
                        <a:lumMod val="20000"/>
                        <a:lumOff val="80000"/>
                      </a:schemeClr>
                    </a:solidFill>
                  </a:tcPr>
                </a:tc>
                <a:tc>
                  <a:txBody>
                    <a:bodyPr/>
                    <a:lstStyle/>
                    <a:p>
                      <a:r>
                        <a:rPr lang="ca-ES" sz="1700">
                          <a:solidFill>
                            <a:schemeClr val="tx1">
                              <a:lumMod val="75000"/>
                              <a:lumOff val="25000"/>
                            </a:schemeClr>
                          </a:solidFill>
                        </a:rPr>
                        <a:t>7-9</a:t>
                      </a:r>
                    </a:p>
                  </a:txBody>
                  <a:tcPr>
                    <a:solidFill>
                      <a:schemeClr val="accent1">
                        <a:lumMod val="20000"/>
                        <a:lumOff val="80000"/>
                      </a:schemeClr>
                    </a:solidFill>
                  </a:tcPr>
                </a:tc>
                <a:tc>
                  <a:txBody>
                    <a:bodyPr/>
                    <a:lstStyle/>
                    <a:p>
                      <a:r>
                        <a:rPr lang="ca-ES" sz="1700">
                          <a:solidFill>
                            <a:schemeClr val="tx1">
                              <a:lumMod val="75000"/>
                              <a:lumOff val="25000"/>
                            </a:schemeClr>
                          </a:solidFill>
                        </a:rPr>
                        <a:t>7-9</a:t>
                      </a:r>
                    </a:p>
                  </a:txBody>
                  <a:tcPr>
                    <a:solidFill>
                      <a:schemeClr val="accent1">
                        <a:lumMod val="20000"/>
                        <a:lumOff val="80000"/>
                      </a:schemeClr>
                    </a:solidFill>
                  </a:tcPr>
                </a:tc>
                <a:tc>
                  <a:txBody>
                    <a:bodyPr/>
                    <a:lstStyle/>
                    <a:p>
                      <a:r>
                        <a:rPr lang="ca-ES" sz="1700">
                          <a:solidFill>
                            <a:schemeClr val="tx1">
                              <a:lumMod val="75000"/>
                              <a:lumOff val="25000"/>
                            </a:schemeClr>
                          </a:solidFill>
                        </a:rPr>
                        <a:t>13-19</a:t>
                      </a:r>
                    </a:p>
                  </a:txBody>
                  <a:tcPr>
                    <a:solidFill>
                      <a:schemeClr val="accent1">
                        <a:lumMod val="20000"/>
                        <a:lumOff val="80000"/>
                      </a:schemeClr>
                    </a:solidFill>
                  </a:tcPr>
                </a:tc>
                <a:tc>
                  <a:txBody>
                    <a:bodyPr/>
                    <a:lstStyle/>
                    <a:p>
                      <a:r>
                        <a:rPr lang="ca-ES" sz="1700" b="1">
                          <a:solidFill>
                            <a:schemeClr val="tx1">
                              <a:lumMod val="75000"/>
                              <a:lumOff val="25000"/>
                            </a:schemeClr>
                          </a:solidFill>
                        </a:rPr>
                        <a:t>2</a:t>
                      </a:r>
                    </a:p>
                  </a:txBody>
                  <a:tcPr>
                    <a:solidFill>
                      <a:schemeClr val="accent1">
                        <a:lumMod val="20000"/>
                        <a:lumOff val="80000"/>
                      </a:schemeClr>
                    </a:solidFill>
                  </a:tcPr>
                </a:tc>
                <a:extLst>
                  <a:ext uri="{0D108BD9-81ED-4DB2-BD59-A6C34878D82A}">
                    <a16:rowId xmlns="" xmlns:a16="http://schemas.microsoft.com/office/drawing/2014/main" val="10002"/>
                  </a:ext>
                </a:extLst>
              </a:tr>
              <a:tr h="320435">
                <a:tc>
                  <a:txBody>
                    <a:bodyPr/>
                    <a:lstStyle/>
                    <a:p>
                      <a:r>
                        <a:rPr lang="ca-ES" sz="1700">
                          <a:solidFill>
                            <a:schemeClr val="tx1">
                              <a:lumMod val="75000"/>
                              <a:lumOff val="25000"/>
                            </a:schemeClr>
                          </a:solidFill>
                        </a:rPr>
                        <a:t>11-20</a:t>
                      </a:r>
                    </a:p>
                  </a:txBody>
                  <a:tcPr>
                    <a:solidFill>
                      <a:schemeClr val="accent1">
                        <a:lumMod val="20000"/>
                        <a:lumOff val="80000"/>
                      </a:schemeClr>
                    </a:solidFill>
                  </a:tcPr>
                </a:tc>
                <a:tc>
                  <a:txBody>
                    <a:bodyPr/>
                    <a:lstStyle/>
                    <a:p>
                      <a:r>
                        <a:rPr lang="ca-ES" sz="1700">
                          <a:solidFill>
                            <a:schemeClr val="tx1">
                              <a:lumMod val="75000"/>
                              <a:lumOff val="25000"/>
                            </a:schemeClr>
                          </a:solidFill>
                        </a:rPr>
                        <a:t>2-3</a:t>
                      </a:r>
                    </a:p>
                  </a:txBody>
                  <a:tcPr>
                    <a:solidFill>
                      <a:schemeClr val="accent1">
                        <a:lumMod val="20000"/>
                        <a:lumOff val="80000"/>
                      </a:schemeClr>
                    </a:solidFill>
                  </a:tcPr>
                </a:tc>
                <a:tc>
                  <a:txBody>
                    <a:bodyPr/>
                    <a:lstStyle/>
                    <a:p>
                      <a:r>
                        <a:rPr lang="ca-ES" sz="1700">
                          <a:solidFill>
                            <a:schemeClr val="tx1">
                              <a:lumMod val="75000"/>
                              <a:lumOff val="25000"/>
                            </a:schemeClr>
                          </a:solidFill>
                        </a:rPr>
                        <a:t>4-6</a:t>
                      </a:r>
                    </a:p>
                  </a:txBody>
                  <a:tcPr>
                    <a:solidFill>
                      <a:schemeClr val="accent1">
                        <a:lumMod val="20000"/>
                        <a:lumOff val="80000"/>
                      </a:schemeClr>
                    </a:solidFill>
                  </a:tcPr>
                </a:tc>
                <a:tc>
                  <a:txBody>
                    <a:bodyPr/>
                    <a:lstStyle/>
                    <a:p>
                      <a:r>
                        <a:rPr lang="ca-ES" sz="1700">
                          <a:solidFill>
                            <a:schemeClr val="tx1">
                              <a:lumMod val="75000"/>
                              <a:lumOff val="25000"/>
                            </a:schemeClr>
                          </a:solidFill>
                        </a:rPr>
                        <a:t>4-6</a:t>
                      </a:r>
                    </a:p>
                  </a:txBody>
                  <a:tcPr>
                    <a:solidFill>
                      <a:schemeClr val="accent1">
                        <a:lumMod val="20000"/>
                        <a:lumOff val="80000"/>
                      </a:schemeClr>
                    </a:solidFill>
                  </a:tcPr>
                </a:tc>
                <a:tc>
                  <a:txBody>
                    <a:bodyPr/>
                    <a:lstStyle/>
                    <a:p>
                      <a:r>
                        <a:rPr lang="ca-ES" sz="1700">
                          <a:solidFill>
                            <a:schemeClr val="tx1">
                              <a:lumMod val="75000"/>
                              <a:lumOff val="25000"/>
                            </a:schemeClr>
                          </a:solidFill>
                        </a:rPr>
                        <a:t>6-12</a:t>
                      </a:r>
                    </a:p>
                  </a:txBody>
                  <a:tcPr>
                    <a:solidFill>
                      <a:schemeClr val="accent1">
                        <a:lumMod val="20000"/>
                        <a:lumOff val="80000"/>
                      </a:schemeClr>
                    </a:solidFill>
                  </a:tcPr>
                </a:tc>
                <a:tc>
                  <a:txBody>
                    <a:bodyPr/>
                    <a:lstStyle/>
                    <a:p>
                      <a:r>
                        <a:rPr lang="ca-ES" sz="1700" b="1">
                          <a:solidFill>
                            <a:schemeClr val="tx1">
                              <a:lumMod val="75000"/>
                              <a:lumOff val="25000"/>
                            </a:schemeClr>
                          </a:solidFill>
                        </a:rPr>
                        <a:t>1</a:t>
                      </a:r>
                    </a:p>
                  </a:txBody>
                  <a:tcPr>
                    <a:solidFill>
                      <a:schemeClr val="accent1">
                        <a:lumMod val="20000"/>
                        <a:lumOff val="80000"/>
                      </a:schemeClr>
                    </a:solidFill>
                  </a:tcPr>
                </a:tc>
                <a:extLst>
                  <a:ext uri="{0D108BD9-81ED-4DB2-BD59-A6C34878D82A}">
                    <a16:rowId xmlns="" xmlns:a16="http://schemas.microsoft.com/office/drawing/2014/main" val="10003"/>
                  </a:ext>
                </a:extLst>
              </a:tr>
              <a:tr h="320435">
                <a:tc>
                  <a:txBody>
                    <a:bodyPr/>
                    <a:lstStyle/>
                    <a:p>
                      <a:r>
                        <a:rPr lang="ca-ES" sz="1700">
                          <a:solidFill>
                            <a:schemeClr val="tx1">
                              <a:lumMod val="75000"/>
                              <a:lumOff val="25000"/>
                            </a:schemeClr>
                          </a:solidFill>
                        </a:rPr>
                        <a:t>&lt; 10</a:t>
                      </a:r>
                    </a:p>
                  </a:txBody>
                  <a:tcPr>
                    <a:solidFill>
                      <a:schemeClr val="accent1">
                        <a:lumMod val="20000"/>
                        <a:lumOff val="80000"/>
                      </a:schemeClr>
                    </a:solidFill>
                  </a:tcPr>
                </a:tc>
                <a:tc>
                  <a:txBody>
                    <a:bodyPr/>
                    <a:lstStyle/>
                    <a:p>
                      <a:r>
                        <a:rPr lang="ca-ES" sz="1700">
                          <a:solidFill>
                            <a:schemeClr val="tx1">
                              <a:lumMod val="75000"/>
                              <a:lumOff val="25000"/>
                            </a:schemeClr>
                          </a:solidFill>
                        </a:rPr>
                        <a:t>1</a:t>
                      </a:r>
                    </a:p>
                  </a:txBody>
                  <a:tcPr>
                    <a:solidFill>
                      <a:schemeClr val="accent1">
                        <a:lumMod val="20000"/>
                        <a:lumOff val="80000"/>
                      </a:schemeClr>
                    </a:solidFill>
                  </a:tcPr>
                </a:tc>
                <a:tc>
                  <a:txBody>
                    <a:bodyPr/>
                    <a:lstStyle/>
                    <a:p>
                      <a:r>
                        <a:rPr lang="ca-ES" sz="1700">
                          <a:solidFill>
                            <a:schemeClr val="tx1">
                              <a:lumMod val="75000"/>
                              <a:lumOff val="25000"/>
                            </a:schemeClr>
                          </a:solidFill>
                        </a:rPr>
                        <a:t>3</a:t>
                      </a:r>
                    </a:p>
                  </a:txBody>
                  <a:tcPr>
                    <a:solidFill>
                      <a:schemeClr val="accent1">
                        <a:lumMod val="20000"/>
                        <a:lumOff val="80000"/>
                      </a:schemeClr>
                    </a:solidFill>
                  </a:tcPr>
                </a:tc>
                <a:tc>
                  <a:txBody>
                    <a:bodyPr/>
                    <a:lstStyle/>
                    <a:p>
                      <a:r>
                        <a:rPr lang="ca-ES" sz="1700">
                          <a:solidFill>
                            <a:schemeClr val="tx1">
                              <a:lumMod val="75000"/>
                              <a:lumOff val="25000"/>
                            </a:schemeClr>
                          </a:solidFill>
                        </a:rPr>
                        <a:t>3</a:t>
                      </a:r>
                    </a:p>
                  </a:txBody>
                  <a:tcPr>
                    <a:solidFill>
                      <a:schemeClr val="accent1">
                        <a:lumMod val="20000"/>
                        <a:lumOff val="80000"/>
                      </a:schemeClr>
                    </a:solidFill>
                  </a:tcPr>
                </a:tc>
                <a:tc>
                  <a:txBody>
                    <a:bodyPr/>
                    <a:lstStyle/>
                    <a:p>
                      <a:r>
                        <a:rPr lang="ca-ES" sz="1700">
                          <a:solidFill>
                            <a:schemeClr val="tx1">
                              <a:lumMod val="75000"/>
                              <a:lumOff val="25000"/>
                            </a:schemeClr>
                          </a:solidFill>
                        </a:rPr>
                        <a:t>5</a:t>
                      </a:r>
                    </a:p>
                  </a:txBody>
                  <a:tcPr>
                    <a:solidFill>
                      <a:schemeClr val="accent1">
                        <a:lumMod val="20000"/>
                        <a:lumOff val="80000"/>
                      </a:schemeClr>
                    </a:solidFill>
                  </a:tcPr>
                </a:tc>
                <a:tc>
                  <a:txBody>
                    <a:bodyPr/>
                    <a:lstStyle/>
                    <a:p>
                      <a:r>
                        <a:rPr lang="ca-ES" sz="1700" b="1">
                          <a:solidFill>
                            <a:schemeClr val="tx1">
                              <a:lumMod val="75000"/>
                              <a:lumOff val="25000"/>
                            </a:schemeClr>
                          </a:solidFill>
                        </a:rPr>
                        <a:t>0</a:t>
                      </a:r>
                    </a:p>
                  </a:txBody>
                  <a:tcPr>
                    <a:solidFill>
                      <a:schemeClr val="accent1">
                        <a:lumMod val="20000"/>
                        <a:lumOff val="80000"/>
                      </a:schemeClr>
                    </a:solidFill>
                  </a:tcPr>
                </a:tc>
                <a:extLst>
                  <a:ext uri="{0D108BD9-81ED-4DB2-BD59-A6C34878D82A}">
                    <a16:rowId xmlns="" xmlns:a16="http://schemas.microsoft.com/office/drawing/2014/main" val="10004"/>
                  </a:ext>
                </a:extLst>
              </a:tr>
            </a:tbl>
          </a:graphicData>
        </a:graphic>
      </p:graphicFrame>
      <p:sp>
        <p:nvSpPr>
          <p:cNvPr id="5" name="4 CuadroTexto"/>
          <p:cNvSpPr txBox="1"/>
          <p:nvPr/>
        </p:nvSpPr>
        <p:spPr>
          <a:xfrm>
            <a:off x="696685" y="848946"/>
            <a:ext cx="6030685" cy="369332"/>
          </a:xfrm>
          <a:prstGeom prst="rect">
            <a:avLst/>
          </a:prstGeom>
          <a:noFill/>
        </p:spPr>
        <p:txBody>
          <a:bodyPr wrap="square" rtlCol="0">
            <a:spAutoFit/>
          </a:bodyPr>
          <a:lstStyle/>
          <a:p>
            <a:pPr marL="342900" indent="-342900">
              <a:buFont typeface="+mj-lt"/>
              <a:buAutoNum type="arabicPeriod"/>
            </a:pPr>
            <a:r>
              <a:rPr lang="ca-ES" b="1"/>
              <a:t>Quina quantitat de tabac fuma al dia, habitualment?</a:t>
            </a:r>
          </a:p>
        </p:txBody>
      </p:sp>
      <p:sp>
        <p:nvSpPr>
          <p:cNvPr id="7" name="6 CuadroTexto"/>
          <p:cNvSpPr txBox="1"/>
          <p:nvPr/>
        </p:nvSpPr>
        <p:spPr>
          <a:xfrm>
            <a:off x="696684" y="1162257"/>
            <a:ext cx="7026729" cy="307777"/>
          </a:xfrm>
          <a:prstGeom prst="rect">
            <a:avLst/>
          </a:prstGeom>
          <a:noFill/>
        </p:spPr>
        <p:txBody>
          <a:bodyPr wrap="square" rtlCol="0">
            <a:spAutoFit/>
          </a:bodyPr>
          <a:lstStyle/>
          <a:p>
            <a:r>
              <a:rPr lang="ca-ES" sz="1400" b="1"/>
              <a:t>*Valors orientatius (unitats/dia)</a:t>
            </a:r>
          </a:p>
        </p:txBody>
      </p:sp>
      <p:graphicFrame>
        <p:nvGraphicFramePr>
          <p:cNvPr id="10" name="9 Tabla"/>
          <p:cNvGraphicFramePr>
            <a:graphicFrameLocks noGrp="1"/>
          </p:cNvGraphicFramePr>
          <p:nvPr>
            <p:extLst>
              <p:ext uri="{D42A27DB-BD31-4B8C-83A1-F6EECF244321}">
                <p14:modId xmlns:p14="http://schemas.microsoft.com/office/powerpoint/2010/main" val="3718363148"/>
              </p:ext>
            </p:extLst>
          </p:nvPr>
        </p:nvGraphicFramePr>
        <p:xfrm>
          <a:off x="756549" y="3713363"/>
          <a:ext cx="3650671" cy="1655400"/>
        </p:xfrm>
        <a:graphic>
          <a:graphicData uri="http://schemas.openxmlformats.org/drawingml/2006/table">
            <a:tbl>
              <a:tblPr firstRow="1" bandRow="1">
                <a:tableStyleId>{5C22544A-7EE6-4342-B048-85BDC9FD1C3A}</a:tableStyleId>
              </a:tblPr>
              <a:tblGrid>
                <a:gridCol w="1886268">
                  <a:extLst>
                    <a:ext uri="{9D8B030D-6E8A-4147-A177-3AD203B41FA5}">
                      <a16:colId xmlns="" xmlns:a16="http://schemas.microsoft.com/office/drawing/2014/main" val="20000"/>
                    </a:ext>
                  </a:extLst>
                </a:gridCol>
                <a:gridCol w="1764403">
                  <a:extLst>
                    <a:ext uri="{9D8B030D-6E8A-4147-A177-3AD203B41FA5}">
                      <a16:colId xmlns="" xmlns:a16="http://schemas.microsoft.com/office/drawing/2014/main" val="20001"/>
                    </a:ext>
                  </a:extLst>
                </a:gridCol>
              </a:tblGrid>
              <a:tr h="283240">
                <a:tc>
                  <a:txBody>
                    <a:bodyPr/>
                    <a:lstStyle/>
                    <a:p>
                      <a:pPr marL="0" algn="l" defTabSz="914400" rtl="0" eaLnBrk="1" latinLnBrk="0" hangingPunct="1"/>
                      <a:r>
                        <a:rPr lang="ca-ES" sz="1700" b="1" kern="1200">
                          <a:solidFill>
                            <a:schemeClr val="tx1">
                              <a:lumMod val="75000"/>
                              <a:lumOff val="25000"/>
                            </a:schemeClr>
                          </a:solidFill>
                          <a:latin typeface="+mn-lt"/>
                          <a:ea typeface="+mn-ea"/>
                          <a:cs typeface="+mn-cs"/>
                        </a:rPr>
                        <a:t>Temps </a:t>
                      </a:r>
                    </a:p>
                  </a:txBody>
                  <a:tcPr marT="36000" marB="36000">
                    <a:solidFill>
                      <a:schemeClr val="accent1">
                        <a:lumMod val="20000"/>
                        <a:lumOff val="80000"/>
                      </a:schemeClr>
                    </a:solidFill>
                  </a:tcPr>
                </a:tc>
                <a:tc>
                  <a:txBody>
                    <a:bodyPr/>
                    <a:lstStyle/>
                    <a:p>
                      <a:r>
                        <a:rPr lang="ca-ES" sz="1700">
                          <a:solidFill>
                            <a:schemeClr val="tx1">
                              <a:lumMod val="75000"/>
                              <a:lumOff val="25000"/>
                            </a:schemeClr>
                          </a:solidFill>
                        </a:rPr>
                        <a:t>Punts</a:t>
                      </a:r>
                    </a:p>
                  </a:txBody>
                  <a:tcPr marT="36000" marB="36000">
                    <a:solidFill>
                      <a:schemeClr val="accent1">
                        <a:lumMod val="20000"/>
                        <a:lumOff val="80000"/>
                      </a:schemeClr>
                    </a:solidFill>
                  </a:tcPr>
                </a:tc>
                <a:extLst>
                  <a:ext uri="{0D108BD9-81ED-4DB2-BD59-A6C34878D82A}">
                    <a16:rowId xmlns="" xmlns:a16="http://schemas.microsoft.com/office/drawing/2014/main" val="10000"/>
                  </a:ext>
                </a:extLst>
              </a:tr>
              <a:tr h="283240">
                <a:tc>
                  <a:txBody>
                    <a:bodyPr/>
                    <a:lstStyle/>
                    <a:p>
                      <a:r>
                        <a:rPr lang="ca-ES" sz="1700" u="none">
                          <a:solidFill>
                            <a:schemeClr val="tx1">
                              <a:lumMod val="75000"/>
                              <a:lumOff val="25000"/>
                            </a:schemeClr>
                          </a:solidFill>
                        </a:rPr>
                        <a:t>Menys de 5 minuts</a:t>
                      </a:r>
                    </a:p>
                  </a:txBody>
                  <a:tcPr marT="36000" marB="36000">
                    <a:solidFill>
                      <a:schemeClr val="accent1">
                        <a:lumMod val="20000"/>
                        <a:lumOff val="80000"/>
                      </a:schemeClr>
                    </a:solidFill>
                  </a:tcPr>
                </a:tc>
                <a:tc>
                  <a:txBody>
                    <a:bodyPr/>
                    <a:lstStyle/>
                    <a:p>
                      <a:r>
                        <a:rPr lang="ca-ES" sz="1700" b="1">
                          <a:solidFill>
                            <a:schemeClr val="tx1">
                              <a:lumMod val="75000"/>
                              <a:lumOff val="25000"/>
                            </a:schemeClr>
                          </a:solidFill>
                        </a:rPr>
                        <a:t>3</a:t>
                      </a:r>
                    </a:p>
                  </a:txBody>
                  <a:tcPr marT="36000" marB="36000">
                    <a:solidFill>
                      <a:schemeClr val="accent1">
                        <a:lumMod val="20000"/>
                        <a:lumOff val="80000"/>
                      </a:schemeClr>
                    </a:solidFill>
                  </a:tcPr>
                </a:tc>
                <a:extLst>
                  <a:ext uri="{0D108BD9-81ED-4DB2-BD59-A6C34878D82A}">
                    <a16:rowId xmlns="" xmlns:a16="http://schemas.microsoft.com/office/drawing/2014/main" val="10001"/>
                  </a:ext>
                </a:extLst>
              </a:tr>
              <a:tr h="283240">
                <a:tc>
                  <a:txBody>
                    <a:bodyPr/>
                    <a:lstStyle/>
                    <a:p>
                      <a:r>
                        <a:rPr lang="ca-ES" sz="1700">
                          <a:solidFill>
                            <a:schemeClr val="tx1">
                              <a:lumMod val="75000"/>
                              <a:lumOff val="25000"/>
                            </a:schemeClr>
                          </a:solidFill>
                        </a:rPr>
                        <a:t>De 6 a 30 minuts</a:t>
                      </a:r>
                    </a:p>
                  </a:txBody>
                  <a:tcPr marT="36000" marB="36000">
                    <a:solidFill>
                      <a:schemeClr val="accent1">
                        <a:lumMod val="20000"/>
                        <a:lumOff val="80000"/>
                      </a:schemeClr>
                    </a:solidFill>
                  </a:tcPr>
                </a:tc>
                <a:tc>
                  <a:txBody>
                    <a:bodyPr/>
                    <a:lstStyle/>
                    <a:p>
                      <a:r>
                        <a:rPr lang="ca-ES" sz="1700" b="1">
                          <a:solidFill>
                            <a:schemeClr val="tx1">
                              <a:lumMod val="75000"/>
                              <a:lumOff val="25000"/>
                            </a:schemeClr>
                          </a:solidFill>
                        </a:rPr>
                        <a:t>2</a:t>
                      </a:r>
                    </a:p>
                  </a:txBody>
                  <a:tcPr marT="36000" marB="36000">
                    <a:solidFill>
                      <a:schemeClr val="accent1">
                        <a:lumMod val="20000"/>
                        <a:lumOff val="80000"/>
                      </a:schemeClr>
                    </a:solidFill>
                  </a:tcPr>
                </a:tc>
                <a:extLst>
                  <a:ext uri="{0D108BD9-81ED-4DB2-BD59-A6C34878D82A}">
                    <a16:rowId xmlns="" xmlns:a16="http://schemas.microsoft.com/office/drawing/2014/main" val="10002"/>
                  </a:ext>
                </a:extLst>
              </a:tr>
              <a:tr h="283240">
                <a:tc>
                  <a:txBody>
                    <a:bodyPr/>
                    <a:lstStyle/>
                    <a:p>
                      <a:r>
                        <a:rPr lang="ca-ES" sz="1700">
                          <a:solidFill>
                            <a:schemeClr val="tx1">
                              <a:lumMod val="75000"/>
                              <a:lumOff val="25000"/>
                            </a:schemeClr>
                          </a:solidFill>
                        </a:rPr>
                        <a:t>De 31 a 60 minuts</a:t>
                      </a:r>
                    </a:p>
                  </a:txBody>
                  <a:tcPr marT="36000" marB="36000">
                    <a:solidFill>
                      <a:schemeClr val="accent1">
                        <a:lumMod val="20000"/>
                        <a:lumOff val="80000"/>
                      </a:schemeClr>
                    </a:solidFill>
                  </a:tcPr>
                </a:tc>
                <a:tc>
                  <a:txBody>
                    <a:bodyPr/>
                    <a:lstStyle/>
                    <a:p>
                      <a:r>
                        <a:rPr lang="ca-ES" sz="1700" b="1">
                          <a:solidFill>
                            <a:schemeClr val="tx1">
                              <a:lumMod val="75000"/>
                              <a:lumOff val="25000"/>
                            </a:schemeClr>
                          </a:solidFill>
                        </a:rPr>
                        <a:t>1</a:t>
                      </a:r>
                    </a:p>
                  </a:txBody>
                  <a:tcPr marT="36000" marB="36000">
                    <a:solidFill>
                      <a:schemeClr val="accent1">
                        <a:lumMod val="20000"/>
                        <a:lumOff val="80000"/>
                      </a:schemeClr>
                    </a:solidFill>
                  </a:tcPr>
                </a:tc>
                <a:extLst>
                  <a:ext uri="{0D108BD9-81ED-4DB2-BD59-A6C34878D82A}">
                    <a16:rowId xmlns="" xmlns:a16="http://schemas.microsoft.com/office/drawing/2014/main" val="10003"/>
                  </a:ext>
                </a:extLst>
              </a:tr>
              <a:tr h="283240">
                <a:tc>
                  <a:txBody>
                    <a:bodyPr/>
                    <a:lstStyle/>
                    <a:p>
                      <a:r>
                        <a:rPr lang="ca-ES" sz="1700">
                          <a:solidFill>
                            <a:schemeClr val="tx1">
                              <a:lumMod val="75000"/>
                              <a:lumOff val="25000"/>
                            </a:schemeClr>
                          </a:solidFill>
                        </a:rPr>
                        <a:t>Més</a:t>
                      </a:r>
                      <a:r>
                        <a:rPr lang="ca-ES" sz="1700" baseline="0">
                          <a:solidFill>
                            <a:schemeClr val="tx1">
                              <a:lumMod val="75000"/>
                              <a:lumOff val="25000"/>
                            </a:schemeClr>
                          </a:solidFill>
                        </a:rPr>
                        <a:t> d’una hora</a:t>
                      </a:r>
                      <a:endParaRPr lang="ca-ES" sz="1700">
                        <a:solidFill>
                          <a:schemeClr val="tx1">
                            <a:lumMod val="75000"/>
                            <a:lumOff val="25000"/>
                          </a:schemeClr>
                        </a:solidFill>
                      </a:endParaRPr>
                    </a:p>
                  </a:txBody>
                  <a:tcPr marT="36000" marB="36000">
                    <a:solidFill>
                      <a:schemeClr val="accent1">
                        <a:lumMod val="20000"/>
                        <a:lumOff val="80000"/>
                      </a:schemeClr>
                    </a:solidFill>
                  </a:tcPr>
                </a:tc>
                <a:tc>
                  <a:txBody>
                    <a:bodyPr/>
                    <a:lstStyle/>
                    <a:p>
                      <a:r>
                        <a:rPr lang="ca-ES" sz="1700" b="1">
                          <a:solidFill>
                            <a:schemeClr val="tx1">
                              <a:lumMod val="75000"/>
                              <a:lumOff val="25000"/>
                            </a:schemeClr>
                          </a:solidFill>
                        </a:rPr>
                        <a:t>0</a:t>
                      </a:r>
                    </a:p>
                  </a:txBody>
                  <a:tcPr marT="36000" marB="36000">
                    <a:solidFill>
                      <a:schemeClr val="accent1">
                        <a:lumMod val="20000"/>
                        <a:lumOff val="80000"/>
                      </a:schemeClr>
                    </a:solidFill>
                  </a:tcPr>
                </a:tc>
                <a:extLst>
                  <a:ext uri="{0D108BD9-81ED-4DB2-BD59-A6C34878D82A}">
                    <a16:rowId xmlns="" xmlns:a16="http://schemas.microsoft.com/office/drawing/2014/main" val="10004"/>
                  </a:ext>
                </a:extLst>
              </a:tr>
            </a:tbl>
          </a:graphicData>
        </a:graphic>
      </p:graphicFrame>
      <p:sp>
        <p:nvSpPr>
          <p:cNvPr id="11" name="10 CuadroTexto"/>
          <p:cNvSpPr txBox="1"/>
          <p:nvPr/>
        </p:nvSpPr>
        <p:spPr>
          <a:xfrm>
            <a:off x="696684" y="3314558"/>
            <a:ext cx="7410252" cy="369332"/>
          </a:xfrm>
          <a:prstGeom prst="rect">
            <a:avLst/>
          </a:prstGeom>
          <a:noFill/>
        </p:spPr>
        <p:txBody>
          <a:bodyPr wrap="square" rtlCol="0">
            <a:spAutoFit/>
          </a:bodyPr>
          <a:lstStyle/>
          <a:p>
            <a:r>
              <a:rPr lang="ca-ES" b="1"/>
              <a:t>2. Quant temps passa des que et lleva fins que fuma la primera cigarreta?</a:t>
            </a:r>
          </a:p>
        </p:txBody>
      </p:sp>
      <p:pic>
        <p:nvPicPr>
          <p:cNvPr id="4301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8186" t="88442" r="6218"/>
          <a:stretch/>
        </p:blipFill>
        <p:spPr bwMode="auto">
          <a:xfrm>
            <a:off x="1806499" y="5464096"/>
            <a:ext cx="7147932" cy="813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90293"/>
          <a:stretch/>
        </p:blipFill>
        <p:spPr bwMode="auto">
          <a:xfrm>
            <a:off x="575059" y="222375"/>
            <a:ext cx="7269978" cy="594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0501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1199" y="2026346"/>
            <a:ext cx="8464072" cy="4106103"/>
          </a:xfrm>
        </p:spPr>
        <p:txBody>
          <a:bodyPr/>
          <a:lstStyle/>
          <a:p>
            <a:pPr marL="0" indent="0">
              <a:buNone/>
            </a:pPr>
            <a:r>
              <a:rPr lang="ca-ES" sz="2400" b="1"/>
              <a:t>Fàrmacs de primera línia</a:t>
            </a:r>
            <a:r>
              <a:rPr lang="ca-ES" sz="2400"/>
              <a:t>:</a:t>
            </a:r>
          </a:p>
          <a:p>
            <a:endParaRPr lang="ca-ES" sz="2400"/>
          </a:p>
          <a:p>
            <a:pPr marL="342900" indent="-342900">
              <a:buFont typeface="Arial" panose="020B0604020202020204" pitchFamily="34" charset="0"/>
              <a:buChar char="•"/>
            </a:pPr>
            <a:r>
              <a:rPr lang="ca-ES" sz="2400"/>
              <a:t>Teràpia substitutiva amb nicotina</a:t>
            </a:r>
          </a:p>
          <a:p>
            <a:pPr marL="342900" indent="-342900">
              <a:buFont typeface="Arial" panose="020B0604020202020204" pitchFamily="34" charset="0"/>
              <a:buChar char="•"/>
            </a:pPr>
            <a:r>
              <a:rPr lang="ca-ES" sz="2400"/>
              <a:t>Vareniclina</a:t>
            </a:r>
          </a:p>
          <a:p>
            <a:pPr marL="342900" indent="-342900">
              <a:buFont typeface="Arial" panose="020B0604020202020204" pitchFamily="34" charset="0"/>
              <a:buChar char="•"/>
            </a:pPr>
            <a:r>
              <a:rPr lang="ca-ES" sz="2400"/>
              <a:t>Bupropió</a:t>
            </a:r>
          </a:p>
          <a:p>
            <a:endParaRPr lang="ca-ES" sz="2400"/>
          </a:p>
        </p:txBody>
      </p:sp>
      <p:sp>
        <p:nvSpPr>
          <p:cNvPr id="5" name="Título 1"/>
          <p:cNvSpPr txBox="1">
            <a:spLocks/>
          </p:cNvSpPr>
          <p:nvPr/>
        </p:nvSpPr>
        <p:spPr bwMode="auto">
          <a:xfrm>
            <a:off x="531199" y="1519934"/>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a:t>Què cal fer?</a:t>
            </a:r>
          </a:p>
          <a:p>
            <a:endParaRPr lang="ca-ES" altLang="ca-ES" sz="2800">
              <a:solidFill>
                <a:schemeClr val="tx1"/>
              </a:solidFill>
            </a:endParaRPr>
          </a:p>
          <a:p>
            <a:r>
              <a:rPr lang="ca-ES" altLang="ca-ES" sz="4400"/>
              <a:t>AJUDA FARMACOLÒGICA</a:t>
            </a:r>
          </a:p>
        </p:txBody>
      </p:sp>
    </p:spTree>
    <p:extLst>
      <p:ext uri="{BB962C8B-B14F-4D97-AF65-F5344CB8AC3E}">
        <p14:creationId xmlns:p14="http://schemas.microsoft.com/office/powerpoint/2010/main" val="2144367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ca-ES"/>
              <a:t>TERÀPIA SUBSTITUTIVA AMB NICOTINA</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307" y="1207492"/>
            <a:ext cx="1363828" cy="97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4572000" y="1148354"/>
            <a:ext cx="3338997" cy="1015663"/>
          </a:xfrm>
          <a:prstGeom prst="rect">
            <a:avLst/>
          </a:prstGeom>
          <a:noFill/>
        </p:spPr>
        <p:txBody>
          <a:bodyPr wrap="square" rtlCol="0">
            <a:spAutoFit/>
          </a:bodyPr>
          <a:lstStyle/>
          <a:p>
            <a:r>
              <a:rPr lang="ca-ES" sz="2000"/>
              <a:t>2 mg =1 xiclets </a:t>
            </a:r>
          </a:p>
          <a:p>
            <a:r>
              <a:rPr lang="ca-ES" sz="2000"/>
              <a:t>1 o 1’5mg= 1 comprimits</a:t>
            </a:r>
          </a:p>
          <a:p>
            <a:r>
              <a:rPr lang="ca-ES" sz="2000"/>
              <a:t>1mg= 1 polvorització</a:t>
            </a:r>
          </a:p>
        </p:txBody>
      </p:sp>
      <p:sp>
        <p:nvSpPr>
          <p:cNvPr id="7" name="6 Cerrar llave"/>
          <p:cNvSpPr/>
          <p:nvPr/>
        </p:nvSpPr>
        <p:spPr>
          <a:xfrm>
            <a:off x="3450337" y="1227037"/>
            <a:ext cx="577734" cy="858296"/>
          </a:xfrm>
          <a:prstGeom prst="rightBrace">
            <a:avLst/>
          </a:prstGeom>
          <a:solidFill>
            <a:schemeClr val="bg1"/>
          </a:solidFill>
        </p:spPr>
        <p:style>
          <a:lnRef idx="3">
            <a:schemeClr val="dk1"/>
          </a:lnRef>
          <a:fillRef idx="0">
            <a:schemeClr val="dk1"/>
          </a:fillRef>
          <a:effectRef idx="2">
            <a:schemeClr val="dk1"/>
          </a:effectRef>
          <a:fontRef idx="minor">
            <a:schemeClr val="tx1"/>
          </a:fontRef>
        </p:style>
        <p:txBody>
          <a:bodyPr rtlCol="0" anchor="ctr"/>
          <a:lstStyle/>
          <a:p>
            <a:pPr algn="ctr"/>
            <a:endParaRPr lang="ca-ES" b="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endParaRPr>
          </a:p>
        </p:txBody>
      </p:sp>
      <p:pic>
        <p:nvPicPr>
          <p:cNvPr id="563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078" t="17995"/>
          <a:stretch/>
        </p:blipFill>
        <p:spPr bwMode="auto">
          <a:xfrm>
            <a:off x="207264" y="3348833"/>
            <a:ext cx="8936736" cy="1825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redondeado"/>
          <p:cNvSpPr/>
          <p:nvPr/>
        </p:nvSpPr>
        <p:spPr>
          <a:xfrm>
            <a:off x="3450337" y="2688197"/>
            <a:ext cx="1565866" cy="623466"/>
          </a:xfrm>
          <a:prstGeom prst="roundRect">
            <a:avLst>
              <a:gd name="adj" fmla="val 10000"/>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8 Rectángulo redondeado"/>
          <p:cNvSpPr/>
          <p:nvPr/>
        </p:nvSpPr>
        <p:spPr>
          <a:xfrm>
            <a:off x="399394" y="2688197"/>
            <a:ext cx="1271446" cy="660636"/>
          </a:xfrm>
          <a:prstGeom prst="roundRect">
            <a:avLst>
              <a:gd name="adj" fmla="val 10000"/>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 name="2 CuadroTexto"/>
          <p:cNvSpPr txBox="1"/>
          <p:nvPr/>
        </p:nvSpPr>
        <p:spPr>
          <a:xfrm>
            <a:off x="7326351" y="5174536"/>
            <a:ext cx="2185639" cy="461665"/>
          </a:xfrm>
          <a:prstGeom prst="rect">
            <a:avLst/>
          </a:prstGeom>
          <a:noFill/>
        </p:spPr>
        <p:txBody>
          <a:bodyPr wrap="square" rtlCol="0">
            <a:spAutoFit/>
          </a:bodyPr>
          <a:lstStyle/>
          <a:p>
            <a:r>
              <a:rPr lang="ca-ES" sz="1200">
                <a:hlinkClick r:id="rId7"/>
              </a:rPr>
              <a:t>Enllaç funcionament esprai bucal</a:t>
            </a:r>
            <a:endParaRPr lang="ca-ES" sz="1200"/>
          </a:p>
        </p:txBody>
      </p:sp>
    </p:spTree>
    <p:extLst>
      <p:ext uri="{BB962C8B-B14F-4D97-AF65-F5344CB8AC3E}">
        <p14:creationId xmlns:p14="http://schemas.microsoft.com/office/powerpoint/2010/main" val="15983188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3953019" y="1103390"/>
            <a:ext cx="3458805" cy="1526015"/>
          </a:xfrm>
          <a:prstGeom prst="roundRect">
            <a:avLst>
              <a:gd name="adj" fmla="val 10000"/>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573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9211" b="-1"/>
          <a:stretch/>
        </p:blipFill>
        <p:spPr bwMode="auto">
          <a:xfrm>
            <a:off x="356259" y="1497288"/>
            <a:ext cx="3277912" cy="1327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44282"/>
          <a:stretch/>
        </p:blipFill>
        <p:spPr bwMode="auto">
          <a:xfrm>
            <a:off x="2149596" y="3811978"/>
            <a:ext cx="6923154" cy="2140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redondeado"/>
          <p:cNvSpPr/>
          <p:nvPr/>
        </p:nvSpPr>
        <p:spPr>
          <a:xfrm>
            <a:off x="229121" y="3968816"/>
            <a:ext cx="1849061" cy="1018314"/>
          </a:xfrm>
          <a:prstGeom prst="roundRect">
            <a:avLst>
              <a:gd name="adj" fmla="val 10000"/>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5396" t="22127" r="55147" b="57469"/>
          <a:stretch/>
        </p:blipFill>
        <p:spPr bwMode="auto">
          <a:xfrm>
            <a:off x="393790" y="1103390"/>
            <a:ext cx="3277912" cy="454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1 Título"/>
          <p:cNvSpPr txBox="1">
            <a:spLocks/>
          </p:cNvSpPr>
          <p:nvPr/>
        </p:nvSpPr>
        <p:spPr>
          <a:xfrm>
            <a:off x="393790" y="137864"/>
            <a:ext cx="8570912" cy="506412"/>
          </a:xfrm>
          <a:prstGeom prst="rect">
            <a:avLst/>
          </a:prstGeom>
        </p:spPr>
        <p:txBody>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TERÀPIA SUBSTITUTIVA AMB NICOTINA</a:t>
            </a:r>
          </a:p>
          <a:p>
            <a:r>
              <a:rPr lang="ca-ES"/>
              <a:t>Dosi i durada habitual</a:t>
            </a:r>
          </a:p>
        </p:txBody>
      </p:sp>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90287"/>
          <a:stretch/>
        </p:blipFill>
        <p:spPr bwMode="auto">
          <a:xfrm>
            <a:off x="2149596" y="3462588"/>
            <a:ext cx="6923154" cy="373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36216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84251" y="0"/>
            <a:ext cx="8229600" cy="1600200"/>
          </a:xfrm>
        </p:spPr>
        <p:txBody>
          <a:bodyPr/>
          <a:lstStyle/>
          <a:p>
            <a:r>
              <a:rPr lang="ca-ES"/>
              <a:t>EFECTES SECUNDARIS MÉS FREQÜENTS</a:t>
            </a:r>
          </a:p>
        </p:txBody>
      </p:sp>
      <p:pic>
        <p:nvPicPr>
          <p:cNvPr id="583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358"/>
          <a:stretch/>
        </p:blipFill>
        <p:spPr bwMode="auto">
          <a:xfrm>
            <a:off x="3265719" y="2081664"/>
            <a:ext cx="5871768" cy="1779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30" y="1558670"/>
            <a:ext cx="2967086" cy="430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8960"/>
          <a:stretch/>
        </p:blipFill>
        <p:spPr bwMode="auto">
          <a:xfrm>
            <a:off x="381755" y="2020456"/>
            <a:ext cx="2967086" cy="1768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344" y="1556792"/>
            <a:ext cx="5700156" cy="467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1 Título"/>
          <p:cNvSpPr txBox="1">
            <a:spLocks/>
          </p:cNvSpPr>
          <p:nvPr/>
        </p:nvSpPr>
        <p:spPr bwMode="auto">
          <a:xfrm>
            <a:off x="475938" y="4146724"/>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CONTRAINDICACIONS</a:t>
            </a:r>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130" y="4883154"/>
            <a:ext cx="8082021" cy="1210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9246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456" r="60520" b="16526"/>
          <a:stretch/>
        </p:blipFill>
        <p:spPr bwMode="auto">
          <a:xfrm>
            <a:off x="346130" y="1311365"/>
            <a:ext cx="2693953" cy="1845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1 Título"/>
          <p:cNvSpPr txBox="1">
            <a:spLocks/>
          </p:cNvSpPr>
          <p:nvPr/>
        </p:nvSpPr>
        <p:spPr bwMode="auto">
          <a:xfrm>
            <a:off x="346130" y="250333"/>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INSTRUCCIONS</a:t>
            </a:r>
          </a:p>
        </p:txBody>
      </p:sp>
      <p:pic>
        <p:nvPicPr>
          <p:cNvPr id="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1840"/>
          <a:stretch/>
        </p:blipFill>
        <p:spPr bwMode="auto">
          <a:xfrm>
            <a:off x="346130" y="837926"/>
            <a:ext cx="2693953" cy="430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456" t="80321" r="16126"/>
          <a:stretch/>
        </p:blipFill>
        <p:spPr bwMode="auto">
          <a:xfrm>
            <a:off x="599913" y="5195454"/>
            <a:ext cx="8063345" cy="469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184" r="870" b="16360"/>
          <a:stretch/>
        </p:blipFill>
        <p:spPr bwMode="auto">
          <a:xfrm>
            <a:off x="2351310" y="3156573"/>
            <a:ext cx="6531429" cy="190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5613" y="2681646"/>
            <a:ext cx="6531429" cy="474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99873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99392"/>
            <a:ext cx="8229600" cy="1600200"/>
          </a:xfrm>
          <a:noFill/>
        </p:spPr>
        <p:txBody>
          <a:bodyPr/>
          <a:lstStyle/>
          <a:p>
            <a:r>
              <a:rPr lang="ca-ES" sz="5000"/>
              <a:t>VARENICLINA</a:t>
            </a:r>
            <a:br>
              <a:rPr lang="ca-ES" sz="5000"/>
            </a:br>
            <a:r>
              <a:rPr lang="ca-ES" sz="3000"/>
              <a:t>Mecanisme d’acció</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71123"/>
            <a:ext cx="4032448" cy="501426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2123" y="2701652"/>
            <a:ext cx="3362325" cy="2095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115616" y="1475492"/>
            <a:ext cx="7920880" cy="369332"/>
          </a:xfrm>
          <a:prstGeom prst="rect">
            <a:avLst/>
          </a:prstGeom>
          <a:noFill/>
        </p:spPr>
        <p:txBody>
          <a:bodyPr wrap="square" rtlCol="0">
            <a:spAutoFit/>
          </a:bodyPr>
          <a:lstStyle/>
          <a:p>
            <a:r>
              <a:rPr lang="ca-ES"/>
              <a:t>AGONISTA PARCIAL DE LOS RECEPTORES </a:t>
            </a:r>
            <a:r>
              <a:rPr lang="el-GR"/>
              <a:t>Α4Β2 </a:t>
            </a:r>
            <a:r>
              <a:rPr lang="ca-ES"/>
              <a:t>ACETILCOLINA </a:t>
            </a:r>
          </a:p>
        </p:txBody>
      </p:sp>
    </p:spTree>
    <p:extLst>
      <p:ext uri="{BB962C8B-B14F-4D97-AF65-F5344CB8AC3E}">
        <p14:creationId xmlns:p14="http://schemas.microsoft.com/office/powerpoint/2010/main" val="1232295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Imagen 1"/>
          <p:cNvPicPr>
            <a:picLocks noChangeAspect="1"/>
          </p:cNvPicPr>
          <p:nvPr/>
        </p:nvPicPr>
        <p:blipFill rotWithShape="1">
          <a:blip r:embed="rId3">
            <a:extLst>
              <a:ext uri="{28A0092B-C50C-407E-A947-70E740481C1C}">
                <a14:useLocalDpi xmlns:a14="http://schemas.microsoft.com/office/drawing/2010/main" val="0"/>
              </a:ext>
            </a:extLst>
          </a:blip>
          <a:srcRect l="32675" t="19203" r="33463" b="42703"/>
          <a:stretch/>
        </p:blipFill>
        <p:spPr bwMode="auto">
          <a:xfrm>
            <a:off x="1349295" y="1248193"/>
            <a:ext cx="6695279" cy="4238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ítulo 1"/>
          <p:cNvSpPr txBox="1">
            <a:spLocks/>
          </p:cNvSpPr>
          <p:nvPr/>
        </p:nvSpPr>
        <p:spPr bwMode="auto">
          <a:xfrm>
            <a:off x="357188" y="514505"/>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r>
              <a:rPr lang="ca-ES" altLang="ca-ES"/>
              <a:t/>
            </a:r>
            <a:br>
              <a:rPr lang="ca-ES" altLang="ca-ES"/>
            </a:br>
            <a:r>
              <a:rPr lang="ca-ES" altLang="ca-ES"/>
              <a:t>Principal problema de salut pública</a:t>
            </a:r>
            <a:endParaRPr lang="ca-ES" altLang="ca-ES" sz="2200"/>
          </a:p>
        </p:txBody>
      </p:sp>
      <p:sp>
        <p:nvSpPr>
          <p:cNvPr id="2" name="1 CuadroTexto"/>
          <p:cNvSpPr txBox="1"/>
          <p:nvPr/>
        </p:nvSpPr>
        <p:spPr>
          <a:xfrm>
            <a:off x="791570" y="5595581"/>
            <a:ext cx="8352430" cy="646331"/>
          </a:xfrm>
          <a:prstGeom prst="rect">
            <a:avLst/>
          </a:prstGeom>
          <a:noFill/>
        </p:spPr>
        <p:txBody>
          <a:bodyPr wrap="square" rtlCol="0">
            <a:spAutoFit/>
          </a:bodyPr>
          <a:lstStyle/>
          <a:p>
            <a:r>
              <a:rPr lang="ca-ES" b="1" dirty="0">
                <a:hlinkClick r:id="rId4" action="ppaction://hlinkfile"/>
              </a:rPr>
              <a:t>Infografia  de la Direcció General de Salut Pública de la Comissió </a:t>
            </a:r>
            <a:r>
              <a:rPr lang="ca-ES" b="1" dirty="0" smtClean="0">
                <a:hlinkClick r:id="rId4" action="ppaction://hlinkfile"/>
              </a:rPr>
              <a:t>Europea</a:t>
            </a:r>
            <a:endParaRPr lang="ca-ES" b="1" dirty="0" smtClean="0"/>
          </a:p>
          <a:p>
            <a:r>
              <a:rPr lang="es-ES" b="1" dirty="0">
                <a:hlinkClick r:id="rId5"/>
              </a:rPr>
              <a:t>Informe de Mortalidad atribuible al consumo de  tabaco En España, entre </a:t>
            </a:r>
            <a:r>
              <a:rPr lang="es-ES" b="1" dirty="0" smtClean="0">
                <a:hlinkClick r:id="rId5"/>
              </a:rPr>
              <a:t>2000-2014</a:t>
            </a:r>
            <a:endParaRPr lang="ca-ES"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57188" y="404664"/>
            <a:ext cx="8570912" cy="506412"/>
          </a:xfrm>
        </p:spPr>
        <p:txBody>
          <a:bodyPr/>
          <a:lstStyle/>
          <a:p>
            <a:r>
              <a:rPr lang="ca-ES"/>
              <a:t>VARENICLINA</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61" y="985660"/>
            <a:ext cx="8787740" cy="4455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055"/>
          <a:stretch/>
        </p:blipFill>
        <p:spPr bwMode="auto">
          <a:xfrm>
            <a:off x="106877" y="1972280"/>
            <a:ext cx="2885705" cy="2619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8594"/>
          <a:stretch/>
        </p:blipFill>
        <p:spPr bwMode="auto">
          <a:xfrm>
            <a:off x="2802575" y="5500101"/>
            <a:ext cx="6160953" cy="1268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39966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56259" y="0"/>
            <a:ext cx="8229600" cy="1141084"/>
          </a:xfrm>
        </p:spPr>
        <p:txBody>
          <a:bodyPr/>
          <a:lstStyle/>
          <a:p>
            <a:r>
              <a:rPr lang="ca-ES"/>
              <a:t>EFECTES SECUNDARIS més freqüents</a:t>
            </a:r>
          </a:p>
        </p:txBody>
      </p:sp>
      <p:pic>
        <p:nvPicPr>
          <p:cNvPr id="430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45"/>
          <a:stretch/>
        </p:blipFill>
        <p:spPr bwMode="auto">
          <a:xfrm>
            <a:off x="356259" y="761074"/>
            <a:ext cx="8668987" cy="2177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1 Título"/>
          <p:cNvSpPr txBox="1">
            <a:spLocks/>
          </p:cNvSpPr>
          <p:nvPr/>
        </p:nvSpPr>
        <p:spPr bwMode="auto">
          <a:xfrm>
            <a:off x="389019" y="2944687"/>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PRECAUCIONS</a:t>
            </a:r>
          </a:p>
        </p:txBody>
      </p:sp>
      <p:pic>
        <p:nvPicPr>
          <p:cNvPr id="430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56" y="3344224"/>
            <a:ext cx="8701542" cy="2886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23212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68265" y="0"/>
            <a:ext cx="8229600" cy="979512"/>
          </a:xfrm>
        </p:spPr>
        <p:txBody>
          <a:bodyPr/>
          <a:lstStyle/>
          <a:p>
            <a:r>
              <a:rPr lang="ca-ES"/>
              <a:t>BUPROPIÓ</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065" y="3804602"/>
            <a:ext cx="4312964" cy="2857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134" y="657288"/>
            <a:ext cx="8693848" cy="3181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87826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78151" y="0"/>
            <a:ext cx="8229600" cy="948878"/>
          </a:xfrm>
        </p:spPr>
        <p:txBody>
          <a:bodyPr/>
          <a:lstStyle/>
          <a:p>
            <a:r>
              <a:rPr lang="ca-ES"/>
              <a:t>EFECTES SECUNDARIS</a:t>
            </a:r>
          </a:p>
        </p:txBody>
      </p:sp>
      <p:pic>
        <p:nvPicPr>
          <p:cNvPr id="450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3" t="5303" r="883" b="5858"/>
          <a:stretch/>
        </p:blipFill>
        <p:spPr bwMode="auto">
          <a:xfrm>
            <a:off x="486025" y="641267"/>
            <a:ext cx="7813962" cy="2790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1 Título"/>
          <p:cNvSpPr txBox="1">
            <a:spLocks/>
          </p:cNvSpPr>
          <p:nvPr/>
        </p:nvSpPr>
        <p:spPr bwMode="auto">
          <a:xfrm>
            <a:off x="486025" y="333696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PRECAUCIONS</a:t>
            </a:r>
          </a:p>
        </p:txBody>
      </p:sp>
      <p:pic>
        <p:nvPicPr>
          <p:cNvPr id="4505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7205" b="16363"/>
          <a:stretch/>
        </p:blipFill>
        <p:spPr bwMode="auto">
          <a:xfrm>
            <a:off x="569150" y="3764484"/>
            <a:ext cx="7730837" cy="2398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67930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57188" y="404664"/>
            <a:ext cx="8570912" cy="506412"/>
          </a:xfrm>
        </p:spPr>
        <p:txBody>
          <a:bodyPr>
            <a:normAutofit/>
          </a:bodyPr>
          <a:lstStyle/>
          <a:p>
            <a:r>
              <a:rPr lang="ca-ES"/>
              <a:t>Evidència científica</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145" y="1430700"/>
            <a:ext cx="7629915" cy="3531318"/>
          </a:xfrm>
          <a:prstGeom prst="rect">
            <a:avLst/>
          </a:prstGeom>
          <a:ln w="228600" cap="sq" cmpd="thickThin">
            <a:solidFill>
              <a:schemeClr val="tx2">
                <a:lumMod val="60000"/>
                <a:lumOff val="40000"/>
              </a:schemeClr>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6066162"/>
            <a:ext cx="5688632" cy="65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77148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a:t>Curs presencial perifèric en els EAP (2 hores)</a:t>
            </a:r>
          </a:p>
        </p:txBody>
      </p:sp>
      <p:sp>
        <p:nvSpPr>
          <p:cNvPr id="3" name="2 Marcador de contenido"/>
          <p:cNvSpPr>
            <a:spLocks noGrp="1"/>
          </p:cNvSpPr>
          <p:nvPr>
            <p:ph idx="1"/>
          </p:nvPr>
        </p:nvSpPr>
        <p:spPr>
          <a:xfrm>
            <a:off x="356400" y="1844824"/>
            <a:ext cx="8632152" cy="4106103"/>
          </a:xfrm>
        </p:spPr>
        <p:txBody>
          <a:bodyPr/>
          <a:lstStyle/>
          <a:p>
            <a:pPr marL="0" indent="0" fontAlgn="ctr">
              <a:buNone/>
            </a:pPr>
            <a:r>
              <a:rPr lang="ca-ES" dirty="0"/>
              <a:t>Els referents poden realitzar en els seus EAP un </a:t>
            </a:r>
            <a:r>
              <a:rPr lang="ca-ES" b="1" dirty="0"/>
              <a:t>curs presencial de 2 hores </a:t>
            </a:r>
          </a:p>
          <a:p>
            <a:pPr marL="0" indent="0" fontAlgn="ctr">
              <a:buNone/>
            </a:pPr>
            <a:r>
              <a:rPr lang="ca-ES" dirty="0"/>
              <a:t>Utilitzant la presentació que trobareu a </a:t>
            </a:r>
            <a:r>
              <a:rPr lang="ca-ES" dirty="0">
                <a:hlinkClick r:id="rId3"/>
              </a:rPr>
              <a:t>web del papsf.cat </a:t>
            </a:r>
            <a:r>
              <a:rPr lang="ca-ES" dirty="0"/>
              <a:t>(diapositives amb apunts) i les noves guies que podeu demanar a publicacions del Departament (</a:t>
            </a:r>
            <a:r>
              <a:rPr lang="ca-ES" dirty="0">
                <a:hlinkClick r:id="rId4"/>
              </a:rPr>
              <a:t>Full comanda publicacions</a:t>
            </a:r>
            <a:r>
              <a:rPr lang="ca-ES" dirty="0"/>
              <a:t>). </a:t>
            </a:r>
          </a:p>
          <a:p>
            <a:pPr marL="0" indent="0" fontAlgn="ctr">
              <a:buNone/>
            </a:pPr>
            <a:endParaRPr lang="ca-ES" dirty="0"/>
          </a:p>
          <a:p>
            <a:pPr marL="0" indent="0" fontAlgn="ctr">
              <a:buNone/>
            </a:pPr>
            <a:r>
              <a:rPr lang="ca-ES" dirty="0"/>
              <a:t>Per </a:t>
            </a:r>
            <a:r>
              <a:rPr lang="ca-ES" b="1" dirty="0"/>
              <a:t>certificar els cursos perifèrics</a:t>
            </a:r>
            <a:r>
              <a:rPr lang="ca-ES" dirty="0"/>
              <a:t> haureu de:</a:t>
            </a:r>
          </a:p>
          <a:p>
            <a:pPr marL="0" indent="0" fontAlgn="ctr">
              <a:buNone/>
            </a:pPr>
            <a:r>
              <a:rPr lang="ca-ES" b="1" dirty="0"/>
              <a:t>Programar el dia </a:t>
            </a:r>
            <a:r>
              <a:rPr lang="ca-ES" dirty="0"/>
              <a:t>que fareu el curs. Temps: 2 hores/un dia o dues sessions d’una hora</a:t>
            </a:r>
          </a:p>
          <a:p>
            <a:pPr marL="0" indent="0" fontAlgn="ctr">
              <a:buNone/>
            </a:pPr>
            <a:r>
              <a:rPr lang="ca-ES" b="1" dirty="0"/>
              <a:t>Omplir</a:t>
            </a:r>
            <a:r>
              <a:rPr lang="ca-ES" dirty="0"/>
              <a:t>  el full </a:t>
            </a:r>
            <a:r>
              <a:rPr lang="ca-ES" dirty="0">
                <a:hlinkClick r:id="rId3"/>
              </a:rPr>
              <a:t>“Programació per enviar a secretaria tècnica”</a:t>
            </a:r>
            <a:r>
              <a:rPr lang="ca-ES" dirty="0"/>
              <a:t> i enviant-lo uns </a:t>
            </a:r>
            <a:r>
              <a:rPr lang="ca-ES" b="1" dirty="0"/>
              <a:t>10 dies abans</a:t>
            </a:r>
            <a:r>
              <a:rPr lang="ca-ES" dirty="0"/>
              <a:t> a </a:t>
            </a:r>
            <a:r>
              <a:rPr lang="ca-ES" dirty="0" err="1">
                <a:hlinkClick r:id="rId5"/>
              </a:rPr>
              <a:t>aula@camfic.org</a:t>
            </a:r>
            <a:r>
              <a:rPr lang="ca-ES" dirty="0">
                <a:hlinkClick r:id="rId5"/>
              </a:rPr>
              <a:t> </a:t>
            </a:r>
            <a:r>
              <a:rPr lang="ca-ES" dirty="0"/>
              <a:t>per tal que us enviïn les instruccions a seguir.</a:t>
            </a:r>
          </a:p>
          <a:p>
            <a:endParaRPr lang="ca-ES" dirty="0"/>
          </a:p>
        </p:txBody>
      </p:sp>
      <p:sp>
        <p:nvSpPr>
          <p:cNvPr id="4" name="3 Marcador de texto"/>
          <p:cNvSpPr>
            <a:spLocks noGrp="1"/>
          </p:cNvSpPr>
          <p:nvPr>
            <p:ph type="body" sz="quarter" idx="13"/>
          </p:nvPr>
        </p:nvSpPr>
        <p:spPr/>
        <p:txBody>
          <a:bodyPr>
            <a:normAutofit fontScale="92500"/>
          </a:bodyPr>
          <a:lstStyle/>
          <a:p>
            <a:r>
              <a:rPr lang="ca-ES"/>
              <a:t>"Formació pràctica en la intervenció per ajudar a deixar de fumar"</a:t>
            </a:r>
          </a:p>
        </p:txBody>
      </p:sp>
    </p:spTree>
    <p:extLst>
      <p:ext uri="{BB962C8B-B14F-4D97-AF65-F5344CB8AC3E}">
        <p14:creationId xmlns:p14="http://schemas.microsoft.com/office/powerpoint/2010/main" val="25427646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ol 1"/>
          <p:cNvSpPr txBox="1">
            <a:spLocks/>
          </p:cNvSpPr>
          <p:nvPr/>
        </p:nvSpPr>
        <p:spPr bwMode="auto">
          <a:xfrm>
            <a:off x="0" y="1407948"/>
            <a:ext cx="8944874" cy="576300"/>
          </a:xfrm>
          <a:prstGeom prst="rect">
            <a:avLst/>
          </a:prstGeom>
          <a:noFill/>
          <a:ln w="9525">
            <a:noFill/>
            <a:miter lim="800000"/>
            <a:headEnd/>
            <a:tailEnd/>
          </a:ln>
        </p:spPr>
        <p:txBody>
          <a:bodyPr anchor="ctr"/>
          <a:lstStyle/>
          <a:p>
            <a:pPr algn="ctr" eaLnBrk="1" hangingPunct="1">
              <a:defRPr/>
            </a:pPr>
            <a:r>
              <a:rPr lang="ca-ES" altLang="es-ES" sz="2000" b="1">
                <a:solidFill>
                  <a:srgbClr val="00B0F0"/>
                </a:solidFill>
                <a:latin typeface="Arial" charset="0"/>
                <a:ea typeface="+mj-ea"/>
                <a:cs typeface="Arial" charset="0"/>
              </a:rPr>
              <a:t>Autores: Roser Casals, Silvia Granollers i Guadalupe Ortega</a:t>
            </a:r>
          </a:p>
        </p:txBody>
      </p:sp>
      <p:pic>
        <p:nvPicPr>
          <p:cNvPr id="40962" name="Picture 2" descr="Resultado de imagen para que la suerte os acompañ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 y="1984248"/>
            <a:ext cx="7954999" cy="4176374"/>
          </a:xfrm>
          <a:prstGeom prst="rect">
            <a:avLst/>
          </a:prstGeom>
          <a:noFill/>
          <a:extLst>
            <a:ext uri="{909E8E84-426E-40DD-AFC4-6F175D3DCCD1}">
              <a14:hiddenFill xmlns:a14="http://schemas.microsoft.com/office/drawing/2010/main">
                <a:solidFill>
                  <a:srgbClr val="FFFFFF"/>
                </a:solidFill>
              </a14:hiddenFill>
            </a:ext>
          </a:extLst>
        </p:spPr>
      </p:pic>
      <p:sp>
        <p:nvSpPr>
          <p:cNvPr id="4" name="Títol 1"/>
          <p:cNvSpPr txBox="1">
            <a:spLocks/>
          </p:cNvSpPr>
          <p:nvPr/>
        </p:nvSpPr>
        <p:spPr bwMode="auto">
          <a:xfrm>
            <a:off x="338673" y="291574"/>
            <a:ext cx="8530726"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pPr algn="ctr">
              <a:defRPr/>
            </a:pPr>
            <a:r>
              <a:rPr lang="ca-ES" sz="4000">
                <a:latin typeface="Arial" charset="0"/>
                <a:cs typeface="Arial" charset="0"/>
              </a:rPr>
              <a:t>INTERVENCIÓ PER AJUDAR A DEIXAR DE FUMAR</a:t>
            </a:r>
            <a:endParaRPr lang="ca-ES" sz="4000">
              <a:solidFill>
                <a:schemeClr val="accent4">
                  <a:lumMod val="50000"/>
                </a:schemeClr>
              </a:solidFill>
            </a:endParaRPr>
          </a:p>
        </p:txBody>
      </p:sp>
      <p:pic>
        <p:nvPicPr>
          <p:cNvPr id="6" name="Picture 4" descr="http://2.bp.blogspot.com/-MLJnJlGx_oI/TuXhFt6pgCI/AAAAAAAACbE/9rU9c5xPx_E/s1600/ThankYou.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5409" y="3129430"/>
            <a:ext cx="4485580" cy="2807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7130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uadroTexto 51">
            <a:extLst>
              <a:ext uri="{FF2B5EF4-FFF2-40B4-BE49-F238E27FC236}">
                <a16:creationId xmlns="" xmlns:a16="http://schemas.microsoft.com/office/drawing/2014/main" id="{E00E56CB-47DD-46A3-ACF8-EB531E640F3D}"/>
              </a:ext>
            </a:extLst>
          </p:cNvPr>
          <p:cNvSpPr txBox="1"/>
          <p:nvPr/>
        </p:nvSpPr>
        <p:spPr>
          <a:xfrm>
            <a:off x="2358660" y="1177431"/>
            <a:ext cx="6682931" cy="707886"/>
          </a:xfrm>
          <a:prstGeom prst="rect">
            <a:avLst/>
          </a:prstGeom>
          <a:noFill/>
          <a:effectLst>
            <a:outerShdw blurRad="50800" dist="38100" dir="8100000" algn="tr" rotWithShape="0">
              <a:prstClr val="black">
                <a:alpha val="40000"/>
              </a:prstClr>
            </a:outerShdw>
          </a:effectLst>
        </p:spPr>
        <p:txBody>
          <a:bodyPr wrap="square" rtlCol="0">
            <a:spAutoFit/>
          </a:bodyPr>
          <a:lstStyle/>
          <a:p>
            <a:r>
              <a:rPr lang="ca-ES" sz="2000" b="1" dirty="0"/>
              <a:t>EL CONSUM DE TABAC ÉS UN FACTOR DE RISC DE 6 DE LES 10 CAUSES PRINCIPALS DE MORTALITAT EN EL MON</a:t>
            </a:r>
          </a:p>
        </p:txBody>
      </p:sp>
      <p:sp>
        <p:nvSpPr>
          <p:cNvPr id="53" name="CuadroTexto 52">
            <a:extLst>
              <a:ext uri="{FF2B5EF4-FFF2-40B4-BE49-F238E27FC236}">
                <a16:creationId xmlns="" xmlns:a16="http://schemas.microsoft.com/office/drawing/2014/main" id="{BA33F3A6-D234-4A60-8B69-0188CDA952FB}"/>
              </a:ext>
            </a:extLst>
          </p:cNvPr>
          <p:cNvSpPr txBox="1"/>
          <p:nvPr/>
        </p:nvSpPr>
        <p:spPr>
          <a:xfrm rot="16200000">
            <a:off x="-544390" y="2657088"/>
            <a:ext cx="1946073" cy="215444"/>
          </a:xfrm>
          <a:prstGeom prst="rect">
            <a:avLst/>
          </a:prstGeom>
          <a:noFill/>
        </p:spPr>
        <p:txBody>
          <a:bodyPr wrap="square" lIns="0" tIns="0" rIns="0" bIns="0" rtlCol="0">
            <a:spAutoFit/>
          </a:bodyPr>
          <a:lstStyle/>
          <a:p>
            <a:r>
              <a:rPr lang="ca-ES" sz="1400" b="1" dirty="0"/>
              <a:t>Milions de morts (2015)	</a:t>
            </a:r>
          </a:p>
        </p:txBody>
      </p:sp>
      <p:graphicFrame>
        <p:nvGraphicFramePr>
          <p:cNvPr id="5" name="Gráfico 4">
            <a:extLst>
              <a:ext uri="{FF2B5EF4-FFF2-40B4-BE49-F238E27FC236}">
                <a16:creationId xmlns="" xmlns:a16="http://schemas.microsoft.com/office/drawing/2014/main" id="{80A94F06-1FF3-4F76-B70A-0260711C905F}"/>
              </a:ext>
            </a:extLst>
          </p:cNvPr>
          <p:cNvGraphicFramePr/>
          <p:nvPr>
            <p:extLst>
              <p:ext uri="{D42A27DB-BD31-4B8C-83A1-F6EECF244321}">
                <p14:modId xmlns:p14="http://schemas.microsoft.com/office/powerpoint/2010/main" val="2872223626"/>
              </p:ext>
            </p:extLst>
          </p:nvPr>
        </p:nvGraphicFramePr>
        <p:xfrm>
          <a:off x="209953" y="758055"/>
          <a:ext cx="8743745" cy="4154385"/>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 xmlns:a16="http://schemas.microsoft.com/office/drawing/2014/main" id="{288CEE2F-1C91-4C23-BCFD-E4642148AB7D}"/>
              </a:ext>
            </a:extLst>
          </p:cNvPr>
          <p:cNvSpPr txBox="1"/>
          <p:nvPr/>
        </p:nvSpPr>
        <p:spPr>
          <a:xfrm>
            <a:off x="796961" y="4962588"/>
            <a:ext cx="691472" cy="343753"/>
          </a:xfrm>
          <a:prstGeom prst="rect">
            <a:avLst/>
          </a:prstGeom>
          <a:noFill/>
        </p:spPr>
        <p:txBody>
          <a:bodyPr wrap="square" lIns="0" tIns="0" rIns="0" bIns="0" rtlCol="0">
            <a:spAutoFit/>
          </a:bodyPr>
          <a:lstStyle/>
          <a:p>
            <a:r>
              <a:rPr lang="ca-ES" sz="1100" b="1" dirty="0"/>
              <a:t>Cardiopatia</a:t>
            </a:r>
          </a:p>
          <a:p>
            <a:r>
              <a:rPr lang="ca-ES" sz="1100" b="1" dirty="0"/>
              <a:t>Isquèmica	</a:t>
            </a:r>
          </a:p>
        </p:txBody>
      </p:sp>
      <p:sp>
        <p:nvSpPr>
          <p:cNvPr id="9" name="CuadroTexto 8">
            <a:extLst>
              <a:ext uri="{FF2B5EF4-FFF2-40B4-BE49-F238E27FC236}">
                <a16:creationId xmlns="" xmlns:a16="http://schemas.microsoft.com/office/drawing/2014/main" id="{AC90B5AB-EE4D-4A29-89B3-37CF4764351C}"/>
              </a:ext>
            </a:extLst>
          </p:cNvPr>
          <p:cNvSpPr txBox="1"/>
          <p:nvPr/>
        </p:nvSpPr>
        <p:spPr>
          <a:xfrm>
            <a:off x="1732821" y="4962588"/>
            <a:ext cx="334960" cy="340787"/>
          </a:xfrm>
          <a:prstGeom prst="rect">
            <a:avLst/>
          </a:prstGeom>
          <a:noFill/>
        </p:spPr>
        <p:txBody>
          <a:bodyPr wrap="square" lIns="0" tIns="0" rIns="0" bIns="0" rtlCol="0">
            <a:spAutoFit/>
          </a:bodyPr>
          <a:lstStyle/>
          <a:p>
            <a:r>
              <a:rPr lang="ca-ES" sz="1100" b="1" dirty="0"/>
              <a:t>AVC	</a:t>
            </a:r>
          </a:p>
        </p:txBody>
      </p:sp>
      <p:sp>
        <p:nvSpPr>
          <p:cNvPr id="10" name="CuadroTexto 9">
            <a:extLst>
              <a:ext uri="{FF2B5EF4-FFF2-40B4-BE49-F238E27FC236}">
                <a16:creationId xmlns="" xmlns:a16="http://schemas.microsoft.com/office/drawing/2014/main" id="{B732ECE6-585C-452F-A724-A8C94D3B6141}"/>
              </a:ext>
            </a:extLst>
          </p:cNvPr>
          <p:cNvSpPr txBox="1"/>
          <p:nvPr/>
        </p:nvSpPr>
        <p:spPr>
          <a:xfrm>
            <a:off x="2313532" y="4936732"/>
            <a:ext cx="756000" cy="859384"/>
          </a:xfrm>
          <a:prstGeom prst="rect">
            <a:avLst/>
          </a:prstGeom>
          <a:noFill/>
        </p:spPr>
        <p:txBody>
          <a:bodyPr wrap="square" lIns="0" tIns="0" rIns="0" bIns="0" rtlCol="0">
            <a:spAutoFit/>
          </a:bodyPr>
          <a:lstStyle/>
          <a:p>
            <a:r>
              <a:rPr lang="ca-ES" sz="1100" b="1" dirty="0"/>
              <a:t>Infeccions de les vies respiratòries inferiors	</a:t>
            </a:r>
          </a:p>
        </p:txBody>
      </p:sp>
      <p:sp>
        <p:nvSpPr>
          <p:cNvPr id="11" name="CuadroTexto 10">
            <a:extLst>
              <a:ext uri="{FF2B5EF4-FFF2-40B4-BE49-F238E27FC236}">
                <a16:creationId xmlns="" xmlns:a16="http://schemas.microsoft.com/office/drawing/2014/main" id="{AC19645A-18FF-4FC2-B80E-D8216FC6C63B}"/>
              </a:ext>
            </a:extLst>
          </p:cNvPr>
          <p:cNvSpPr txBox="1"/>
          <p:nvPr/>
        </p:nvSpPr>
        <p:spPr>
          <a:xfrm>
            <a:off x="3129316" y="4949849"/>
            <a:ext cx="414883" cy="343753"/>
          </a:xfrm>
          <a:prstGeom prst="rect">
            <a:avLst/>
          </a:prstGeom>
          <a:noFill/>
        </p:spPr>
        <p:txBody>
          <a:bodyPr wrap="square" lIns="0" tIns="0" rIns="0" bIns="0" rtlCol="0">
            <a:spAutoFit/>
          </a:bodyPr>
          <a:lstStyle/>
          <a:p>
            <a:r>
              <a:rPr lang="ca-ES" sz="1100" b="1" dirty="0"/>
              <a:t>MPOC	</a:t>
            </a:r>
          </a:p>
        </p:txBody>
      </p:sp>
      <p:sp>
        <p:nvSpPr>
          <p:cNvPr id="12" name="CuadroTexto 11">
            <a:extLst>
              <a:ext uri="{FF2B5EF4-FFF2-40B4-BE49-F238E27FC236}">
                <a16:creationId xmlns="" xmlns:a16="http://schemas.microsoft.com/office/drawing/2014/main" id="{9AC19163-3ECC-4004-BDC2-35F68E52AB31}"/>
              </a:ext>
            </a:extLst>
          </p:cNvPr>
          <p:cNvSpPr txBox="1"/>
          <p:nvPr/>
        </p:nvSpPr>
        <p:spPr>
          <a:xfrm>
            <a:off x="4519011" y="4962588"/>
            <a:ext cx="553178" cy="343753"/>
          </a:xfrm>
          <a:prstGeom prst="rect">
            <a:avLst/>
          </a:prstGeom>
          <a:noFill/>
        </p:spPr>
        <p:txBody>
          <a:bodyPr wrap="square" lIns="0" tIns="0" rIns="0" bIns="0" rtlCol="0">
            <a:spAutoFit/>
          </a:bodyPr>
          <a:lstStyle/>
          <a:p>
            <a:r>
              <a:rPr lang="ca-ES" sz="1100" b="1" dirty="0"/>
              <a:t>Diabetis Mellitus</a:t>
            </a:r>
          </a:p>
        </p:txBody>
      </p:sp>
      <p:sp>
        <p:nvSpPr>
          <p:cNvPr id="13" name="CuadroTexto 12">
            <a:extLst>
              <a:ext uri="{FF2B5EF4-FFF2-40B4-BE49-F238E27FC236}">
                <a16:creationId xmlns="" xmlns:a16="http://schemas.microsoft.com/office/drawing/2014/main" id="{792E45D6-F609-4B7E-B468-E5FD98805993}"/>
              </a:ext>
            </a:extLst>
          </p:cNvPr>
          <p:cNvSpPr txBox="1"/>
          <p:nvPr/>
        </p:nvSpPr>
        <p:spPr>
          <a:xfrm>
            <a:off x="3775843" y="4947614"/>
            <a:ext cx="723918" cy="687506"/>
          </a:xfrm>
          <a:prstGeom prst="rect">
            <a:avLst/>
          </a:prstGeom>
          <a:noFill/>
        </p:spPr>
        <p:txBody>
          <a:bodyPr wrap="square" lIns="0" tIns="0" rIns="0" bIns="0" rtlCol="0">
            <a:spAutoFit/>
          </a:bodyPr>
          <a:lstStyle/>
          <a:p>
            <a:r>
              <a:rPr lang="ca-ES" sz="1100" b="1" dirty="0"/>
              <a:t>Càncer de tràquea, bronquis, pulmons</a:t>
            </a:r>
          </a:p>
        </p:txBody>
      </p:sp>
      <p:sp>
        <p:nvSpPr>
          <p:cNvPr id="14" name="CuadroTexto 13">
            <a:extLst>
              <a:ext uri="{FF2B5EF4-FFF2-40B4-BE49-F238E27FC236}">
                <a16:creationId xmlns="" xmlns:a16="http://schemas.microsoft.com/office/drawing/2014/main" id="{4F901FEC-8C30-44E8-914A-0378EC31C5DE}"/>
              </a:ext>
            </a:extLst>
          </p:cNvPr>
          <p:cNvSpPr txBox="1"/>
          <p:nvPr/>
        </p:nvSpPr>
        <p:spPr>
          <a:xfrm>
            <a:off x="5259313" y="4962588"/>
            <a:ext cx="628965" cy="515630"/>
          </a:xfrm>
          <a:prstGeom prst="rect">
            <a:avLst/>
          </a:prstGeom>
          <a:noFill/>
        </p:spPr>
        <p:txBody>
          <a:bodyPr wrap="square" lIns="0" tIns="0" rIns="0" bIns="0" rtlCol="0">
            <a:spAutoFit/>
          </a:bodyPr>
          <a:lstStyle/>
          <a:p>
            <a:r>
              <a:rPr lang="ca-ES" sz="1100" b="1" dirty="0"/>
              <a:t>Alzheimer i altres demències</a:t>
            </a:r>
          </a:p>
        </p:txBody>
      </p:sp>
      <p:sp>
        <p:nvSpPr>
          <p:cNvPr id="15" name="CuadroTexto 14">
            <a:extLst>
              <a:ext uri="{FF2B5EF4-FFF2-40B4-BE49-F238E27FC236}">
                <a16:creationId xmlns="" xmlns:a16="http://schemas.microsoft.com/office/drawing/2014/main" id="{A2EF6730-DC70-4AD2-8EEB-C1AC56BD214A}"/>
              </a:ext>
            </a:extLst>
          </p:cNvPr>
          <p:cNvSpPr txBox="1"/>
          <p:nvPr/>
        </p:nvSpPr>
        <p:spPr>
          <a:xfrm>
            <a:off x="6008633" y="4944117"/>
            <a:ext cx="628965" cy="171877"/>
          </a:xfrm>
          <a:prstGeom prst="rect">
            <a:avLst/>
          </a:prstGeom>
          <a:noFill/>
        </p:spPr>
        <p:txBody>
          <a:bodyPr wrap="square" lIns="0" tIns="0" rIns="0" bIns="0" rtlCol="0">
            <a:spAutoFit/>
          </a:bodyPr>
          <a:lstStyle/>
          <a:p>
            <a:r>
              <a:rPr lang="ca-ES" sz="1100" b="1" dirty="0"/>
              <a:t>Diarrea</a:t>
            </a:r>
          </a:p>
        </p:txBody>
      </p:sp>
      <p:sp>
        <p:nvSpPr>
          <p:cNvPr id="16" name="CuadroTexto 15">
            <a:extLst>
              <a:ext uri="{FF2B5EF4-FFF2-40B4-BE49-F238E27FC236}">
                <a16:creationId xmlns="" xmlns:a16="http://schemas.microsoft.com/office/drawing/2014/main" id="{AE75FE62-6AD6-4A6D-B9F6-03755CAFBD5C}"/>
              </a:ext>
            </a:extLst>
          </p:cNvPr>
          <p:cNvSpPr txBox="1"/>
          <p:nvPr/>
        </p:nvSpPr>
        <p:spPr>
          <a:xfrm>
            <a:off x="6661899" y="4944116"/>
            <a:ext cx="720000" cy="343753"/>
          </a:xfrm>
          <a:prstGeom prst="rect">
            <a:avLst/>
          </a:prstGeom>
          <a:noFill/>
        </p:spPr>
        <p:txBody>
          <a:bodyPr wrap="square" lIns="0" tIns="0" rIns="0" bIns="0" rtlCol="0">
            <a:spAutoFit/>
          </a:bodyPr>
          <a:lstStyle/>
          <a:p>
            <a:r>
              <a:rPr lang="ca-ES" sz="1100" b="1" dirty="0"/>
              <a:t>Tuberculosi</a:t>
            </a:r>
          </a:p>
        </p:txBody>
      </p:sp>
      <p:sp>
        <p:nvSpPr>
          <p:cNvPr id="17" name="CuadroTexto 16">
            <a:extLst>
              <a:ext uri="{FF2B5EF4-FFF2-40B4-BE49-F238E27FC236}">
                <a16:creationId xmlns="" xmlns:a16="http://schemas.microsoft.com/office/drawing/2014/main" id="{EFD85700-4312-42DB-B1C1-2CA6A0DE940F}"/>
              </a:ext>
            </a:extLst>
          </p:cNvPr>
          <p:cNvSpPr txBox="1"/>
          <p:nvPr/>
        </p:nvSpPr>
        <p:spPr>
          <a:xfrm>
            <a:off x="7428327" y="4936732"/>
            <a:ext cx="587752" cy="343753"/>
          </a:xfrm>
          <a:prstGeom prst="rect">
            <a:avLst/>
          </a:prstGeom>
          <a:noFill/>
        </p:spPr>
        <p:txBody>
          <a:bodyPr wrap="square" lIns="0" tIns="0" rIns="0" bIns="0" rtlCol="0">
            <a:spAutoFit/>
          </a:bodyPr>
          <a:lstStyle/>
          <a:p>
            <a:r>
              <a:rPr lang="ca-ES" sz="1100" b="1" dirty="0"/>
              <a:t>Accidents trànsit</a:t>
            </a:r>
          </a:p>
        </p:txBody>
      </p:sp>
      <p:cxnSp>
        <p:nvCxnSpPr>
          <p:cNvPr id="20" name="Conector recto de flecha 19">
            <a:extLst>
              <a:ext uri="{FF2B5EF4-FFF2-40B4-BE49-F238E27FC236}">
                <a16:creationId xmlns="" xmlns:a16="http://schemas.microsoft.com/office/drawing/2014/main" id="{9D8E9EDA-FDC8-45A4-81EC-3DCCED94CF32}"/>
              </a:ext>
            </a:extLst>
          </p:cNvPr>
          <p:cNvCxnSpPr>
            <a:cxnSpLocks/>
          </p:cNvCxnSpPr>
          <p:nvPr/>
        </p:nvCxnSpPr>
        <p:spPr>
          <a:xfrm>
            <a:off x="1446601" y="1710791"/>
            <a:ext cx="6731205" cy="93755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 xmlns:a16="http://schemas.microsoft.com/office/drawing/2014/main" id="{7F8CDD1D-F4F9-40D2-B2CD-3BF197D9F700}"/>
              </a:ext>
            </a:extLst>
          </p:cNvPr>
          <p:cNvCxnSpPr>
            <a:cxnSpLocks/>
          </p:cNvCxnSpPr>
          <p:nvPr/>
        </p:nvCxnSpPr>
        <p:spPr>
          <a:xfrm>
            <a:off x="2131458" y="2494344"/>
            <a:ext cx="5957378" cy="49073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 xmlns:a16="http://schemas.microsoft.com/office/drawing/2014/main" id="{FD674A42-078C-49AC-9E30-F3B581B48C75}"/>
              </a:ext>
            </a:extLst>
          </p:cNvPr>
          <p:cNvCxnSpPr>
            <a:cxnSpLocks/>
          </p:cNvCxnSpPr>
          <p:nvPr/>
        </p:nvCxnSpPr>
        <p:spPr>
          <a:xfrm flipV="1">
            <a:off x="2814365" y="3207224"/>
            <a:ext cx="5201714" cy="38540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 xmlns:a16="http://schemas.microsoft.com/office/drawing/2014/main" id="{73975E15-CB11-4DB4-B50B-5687BA3FA59F}"/>
              </a:ext>
            </a:extLst>
          </p:cNvPr>
          <p:cNvCxnSpPr>
            <a:cxnSpLocks/>
          </p:cNvCxnSpPr>
          <p:nvPr/>
        </p:nvCxnSpPr>
        <p:spPr>
          <a:xfrm flipV="1">
            <a:off x="3617601" y="3483446"/>
            <a:ext cx="4500000" cy="23923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a:extLst>
              <a:ext uri="{FF2B5EF4-FFF2-40B4-BE49-F238E27FC236}">
                <a16:creationId xmlns="" xmlns:a16="http://schemas.microsoft.com/office/drawing/2014/main" id="{90CA6768-3B46-4006-94F3-5B22F769C896}"/>
              </a:ext>
            </a:extLst>
          </p:cNvPr>
          <p:cNvCxnSpPr>
            <a:cxnSpLocks/>
          </p:cNvCxnSpPr>
          <p:nvPr/>
        </p:nvCxnSpPr>
        <p:spPr>
          <a:xfrm flipV="1">
            <a:off x="4320044" y="4010770"/>
            <a:ext cx="3768369" cy="14649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3" name="CuadroTexto 42">
            <a:extLst>
              <a:ext uri="{FF2B5EF4-FFF2-40B4-BE49-F238E27FC236}">
                <a16:creationId xmlns="" xmlns:a16="http://schemas.microsoft.com/office/drawing/2014/main" id="{7380EB44-ED5F-4C04-93F3-BBD570DCA287}"/>
              </a:ext>
            </a:extLst>
          </p:cNvPr>
          <p:cNvSpPr txBox="1"/>
          <p:nvPr/>
        </p:nvSpPr>
        <p:spPr>
          <a:xfrm>
            <a:off x="8217934" y="4940373"/>
            <a:ext cx="587752" cy="343753"/>
          </a:xfrm>
          <a:prstGeom prst="rect">
            <a:avLst/>
          </a:prstGeom>
          <a:noFill/>
        </p:spPr>
        <p:txBody>
          <a:bodyPr wrap="square" lIns="0" tIns="0" rIns="0" bIns="0" rtlCol="0">
            <a:spAutoFit/>
          </a:bodyPr>
          <a:lstStyle/>
          <a:p>
            <a:r>
              <a:rPr lang="ca-ES" sz="1100" b="1" dirty="0"/>
              <a:t>Consum de tabac</a:t>
            </a:r>
          </a:p>
        </p:txBody>
      </p:sp>
      <p:cxnSp>
        <p:nvCxnSpPr>
          <p:cNvPr id="44" name="Conector recto de flecha 43">
            <a:extLst>
              <a:ext uri="{FF2B5EF4-FFF2-40B4-BE49-F238E27FC236}">
                <a16:creationId xmlns="" xmlns:a16="http://schemas.microsoft.com/office/drawing/2014/main" id="{7A330E81-283D-4258-A103-BFF3C079D0D5}"/>
              </a:ext>
            </a:extLst>
          </p:cNvPr>
          <p:cNvCxnSpPr>
            <a:cxnSpLocks/>
          </p:cNvCxnSpPr>
          <p:nvPr/>
        </p:nvCxnSpPr>
        <p:spPr>
          <a:xfrm flipV="1">
            <a:off x="7150790" y="4212889"/>
            <a:ext cx="937623" cy="8692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6" name="CuadroTexto 55">
            <a:extLst>
              <a:ext uri="{FF2B5EF4-FFF2-40B4-BE49-F238E27FC236}">
                <a16:creationId xmlns="" xmlns:a16="http://schemas.microsoft.com/office/drawing/2014/main" id="{0C616721-37D9-4FE8-8134-703CED4DA027}"/>
              </a:ext>
            </a:extLst>
          </p:cNvPr>
          <p:cNvSpPr txBox="1"/>
          <p:nvPr/>
        </p:nvSpPr>
        <p:spPr>
          <a:xfrm>
            <a:off x="8088413" y="2018717"/>
            <a:ext cx="864000" cy="430887"/>
          </a:xfrm>
          <a:prstGeom prst="rect">
            <a:avLst/>
          </a:prstGeom>
          <a:noFill/>
        </p:spPr>
        <p:txBody>
          <a:bodyPr wrap="square" rtlCol="0">
            <a:spAutoFit/>
          </a:bodyPr>
          <a:lstStyle/>
          <a:p>
            <a:r>
              <a:rPr lang="ca-ES" sz="1100" b="1" dirty="0"/>
              <a:t>Més de</a:t>
            </a:r>
          </a:p>
          <a:p>
            <a:r>
              <a:rPr lang="ca-ES" sz="1100" b="1" dirty="0"/>
              <a:t>6 milions</a:t>
            </a:r>
          </a:p>
        </p:txBody>
      </p:sp>
      <p:sp>
        <p:nvSpPr>
          <p:cNvPr id="57" name="CuadroTexto 56">
            <a:extLst>
              <a:ext uri="{FF2B5EF4-FFF2-40B4-BE49-F238E27FC236}">
                <a16:creationId xmlns="" xmlns:a16="http://schemas.microsoft.com/office/drawing/2014/main" id="{E18EFBAD-4B1F-4916-9CC3-38F25FDB71B0}"/>
              </a:ext>
            </a:extLst>
          </p:cNvPr>
          <p:cNvSpPr txBox="1"/>
          <p:nvPr/>
        </p:nvSpPr>
        <p:spPr>
          <a:xfrm>
            <a:off x="8088413" y="4385308"/>
            <a:ext cx="755185" cy="437504"/>
          </a:xfrm>
          <a:prstGeom prst="rect">
            <a:avLst/>
          </a:prstGeom>
          <a:noFill/>
        </p:spPr>
        <p:txBody>
          <a:bodyPr wrap="square" rtlCol="0">
            <a:spAutoFit/>
          </a:bodyPr>
          <a:lstStyle/>
          <a:p>
            <a:r>
              <a:rPr lang="ca-ES" sz="1100" b="1" dirty="0"/>
              <a:t>*Altres malalties</a:t>
            </a:r>
          </a:p>
        </p:txBody>
      </p:sp>
      <p:sp>
        <p:nvSpPr>
          <p:cNvPr id="58" name="3 CuadroTexto">
            <a:extLst>
              <a:ext uri="{FF2B5EF4-FFF2-40B4-BE49-F238E27FC236}">
                <a16:creationId xmlns="" xmlns:a16="http://schemas.microsoft.com/office/drawing/2014/main" id="{6B72C228-56DE-4A91-A319-CB4DCEE54CA6}"/>
              </a:ext>
            </a:extLst>
          </p:cNvPr>
          <p:cNvSpPr txBox="1">
            <a:spLocks noChangeArrowheads="1"/>
          </p:cNvSpPr>
          <p:nvPr/>
        </p:nvSpPr>
        <p:spPr bwMode="auto">
          <a:xfrm>
            <a:off x="2036440" y="5901909"/>
            <a:ext cx="618149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ca-ES" altLang="ca-ES" sz="1100" dirty="0">
                <a:latin typeface="+mj-lt"/>
              </a:rPr>
              <a:t>Elaboració pròpia a partir de l’estimació de l’OMS: </a:t>
            </a:r>
          </a:p>
          <a:p>
            <a:pPr eaLnBrk="1" hangingPunct="1">
              <a:spcBef>
                <a:spcPct val="0"/>
              </a:spcBef>
              <a:buClrTx/>
              <a:buFontTx/>
              <a:buNone/>
            </a:pPr>
            <a:r>
              <a:rPr lang="ca-ES" sz="1200" dirty="0" err="1">
                <a:latin typeface="+mj-lt"/>
                <a:hlinkClick r:id="rId4"/>
              </a:rPr>
              <a:t>Mortality</a:t>
            </a:r>
            <a:r>
              <a:rPr lang="ca-ES" sz="1200" dirty="0">
                <a:latin typeface="+mj-lt"/>
                <a:hlinkClick r:id="rId4"/>
              </a:rPr>
              <a:t> </a:t>
            </a:r>
            <a:r>
              <a:rPr lang="ca-ES" sz="1200" dirty="0" err="1">
                <a:latin typeface="+mj-lt"/>
                <a:hlinkClick r:id="rId4"/>
              </a:rPr>
              <a:t>Attributable</a:t>
            </a:r>
            <a:r>
              <a:rPr lang="ca-ES" sz="1200" dirty="0">
                <a:latin typeface="+mj-lt"/>
                <a:hlinkClick r:id="rId4"/>
              </a:rPr>
              <a:t> to </a:t>
            </a:r>
            <a:r>
              <a:rPr lang="ca-ES" sz="1200" dirty="0" err="1">
                <a:latin typeface="+mj-lt"/>
                <a:hlinkClick r:id="rId4"/>
              </a:rPr>
              <a:t>Tobacco</a:t>
            </a:r>
            <a:r>
              <a:rPr lang="ca-ES" sz="1200" dirty="0">
                <a:latin typeface="+mj-lt"/>
                <a:hlinkClick r:id="rId4"/>
              </a:rPr>
              <a:t>(2004)</a:t>
            </a:r>
            <a:r>
              <a:rPr lang="ca-ES" sz="1200" dirty="0">
                <a:latin typeface="+mj-lt"/>
              </a:rPr>
              <a:t>     </a:t>
            </a:r>
          </a:p>
          <a:p>
            <a:pPr eaLnBrk="1" hangingPunct="1">
              <a:spcBef>
                <a:spcPct val="0"/>
              </a:spcBef>
              <a:buClrTx/>
              <a:buFontTx/>
              <a:buNone/>
            </a:pPr>
            <a:r>
              <a:rPr lang="ca-ES" sz="1200" dirty="0">
                <a:hlinkClick r:id="rId5"/>
              </a:rPr>
              <a:t>Informe OMS sobre la </a:t>
            </a:r>
            <a:r>
              <a:rPr lang="ca-ES" sz="1200" dirty="0" err="1">
                <a:hlinkClick r:id="rId5"/>
              </a:rPr>
              <a:t>epidemia</a:t>
            </a:r>
            <a:r>
              <a:rPr lang="ca-ES" sz="1200" dirty="0">
                <a:hlinkClick r:id="rId5"/>
              </a:rPr>
              <a:t> mundial de </a:t>
            </a:r>
            <a:r>
              <a:rPr lang="ca-ES" sz="1200" dirty="0" err="1">
                <a:hlinkClick r:id="rId5"/>
              </a:rPr>
              <a:t>tabaquismo</a:t>
            </a:r>
            <a:r>
              <a:rPr lang="ca-ES" sz="1200" dirty="0">
                <a:hlinkClick r:id="rId5"/>
              </a:rPr>
              <a:t>, 2008 </a:t>
            </a:r>
            <a:r>
              <a:rPr lang="ca-ES" sz="1200" dirty="0" err="1">
                <a:hlinkClick r:id="rId5"/>
              </a:rPr>
              <a:t>plan</a:t>
            </a:r>
            <a:r>
              <a:rPr lang="ca-ES" sz="1200" dirty="0">
                <a:hlinkClick r:id="rId5"/>
              </a:rPr>
              <a:t> de </a:t>
            </a:r>
            <a:r>
              <a:rPr lang="ca-ES" sz="1200" dirty="0" err="1">
                <a:hlinkClick r:id="rId5"/>
              </a:rPr>
              <a:t>medidas</a:t>
            </a:r>
            <a:r>
              <a:rPr lang="ca-ES" sz="1200" dirty="0">
                <a:hlinkClick r:id="rId5"/>
              </a:rPr>
              <a:t> </a:t>
            </a:r>
            <a:r>
              <a:rPr lang="ca-ES" sz="1200" dirty="0" err="1">
                <a:hlinkClick r:id="rId5"/>
              </a:rPr>
              <a:t>mpower</a:t>
            </a:r>
            <a:endParaRPr lang="ca-ES" sz="1200" dirty="0"/>
          </a:p>
          <a:p>
            <a:pPr eaLnBrk="1" hangingPunct="1">
              <a:spcBef>
                <a:spcPct val="0"/>
              </a:spcBef>
              <a:buClrTx/>
              <a:buNone/>
            </a:pPr>
            <a:r>
              <a:rPr lang="ca-ES" altLang="ca-ES" sz="1400" b="1" i="1" dirty="0">
                <a:hlinkClick r:id="rId6"/>
              </a:rPr>
              <a:t>OMS Top 10 causes of </a:t>
            </a:r>
            <a:r>
              <a:rPr lang="ca-ES" altLang="ca-ES" sz="1400" b="1" i="1" dirty="0" err="1">
                <a:hlinkClick r:id="rId6"/>
              </a:rPr>
              <a:t>death</a:t>
            </a:r>
            <a:r>
              <a:rPr lang="ca-ES" altLang="ca-ES" sz="1400" b="1" i="1" dirty="0">
                <a:hlinkClick r:id="rId6"/>
              </a:rPr>
              <a:t> (2015)</a:t>
            </a:r>
            <a:r>
              <a:rPr lang="ca-ES" altLang="ca-ES" sz="1400" b="1" i="1" dirty="0"/>
              <a:t>  </a:t>
            </a:r>
          </a:p>
          <a:p>
            <a:pPr eaLnBrk="1" hangingPunct="1">
              <a:spcBef>
                <a:spcPct val="0"/>
              </a:spcBef>
              <a:buClrTx/>
              <a:buFontTx/>
              <a:buNone/>
            </a:pPr>
            <a:endParaRPr lang="ca-ES" altLang="ca-ES" sz="1100" i="1" dirty="0">
              <a:latin typeface="+mj-lt"/>
            </a:endParaRPr>
          </a:p>
        </p:txBody>
      </p:sp>
      <p:sp>
        <p:nvSpPr>
          <p:cNvPr id="62" name="Marcador de texto 3">
            <a:extLst>
              <a:ext uri="{FF2B5EF4-FFF2-40B4-BE49-F238E27FC236}">
                <a16:creationId xmlns="" xmlns:a16="http://schemas.microsoft.com/office/drawing/2014/main" id="{776A3195-7171-469D-9573-913F3829E128}"/>
              </a:ext>
            </a:extLst>
          </p:cNvPr>
          <p:cNvSpPr txBox="1">
            <a:spLocks/>
          </p:cNvSpPr>
          <p:nvPr/>
        </p:nvSpPr>
        <p:spPr>
          <a:xfrm>
            <a:off x="362909" y="729680"/>
            <a:ext cx="8678681" cy="428625"/>
          </a:xfrm>
          <a:prstGeom prst="rect">
            <a:avLst/>
          </a:prstGeom>
        </p:spPr>
        <p:txBody>
          <a:bodyPr>
            <a:noAutofit/>
          </a:bodyPr>
          <a:lstStyle>
            <a:lvl1pPr marL="285750" indent="-285750" algn="l" rtl="0" eaLnBrk="0" fontAlgn="base" hangingPunct="0">
              <a:spcBef>
                <a:spcPct val="20000"/>
              </a:spcBef>
              <a:spcAft>
                <a:spcPct val="0"/>
              </a:spcAft>
              <a:buClr>
                <a:schemeClr val="tx2"/>
              </a:buClr>
              <a:buFont typeface="Wingdings 2" panose="05020102010507070707" pitchFamily="18" charset="2"/>
              <a:buChar char=""/>
              <a:defRPr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16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Bef>
                <a:spcPts val="0"/>
              </a:spcBef>
              <a:spcAft>
                <a:spcPts val="0"/>
              </a:spcAft>
              <a:buNone/>
              <a:defRPr/>
            </a:pPr>
            <a:r>
              <a:rPr lang="ca-ES" sz="2300" kern="0" dirty="0">
                <a:solidFill>
                  <a:srgbClr val="0293E0"/>
                </a:solidFill>
              </a:rPr>
              <a:t>Causa la</a:t>
            </a:r>
            <a:r>
              <a:rPr lang="ca-ES" sz="2300" b="1" kern="0" dirty="0">
                <a:solidFill>
                  <a:srgbClr val="0293E0"/>
                </a:solidFill>
              </a:rPr>
              <a:t> mort </a:t>
            </a:r>
            <a:r>
              <a:rPr lang="ca-ES" sz="2300" kern="0" dirty="0">
                <a:solidFill>
                  <a:srgbClr val="0293E0"/>
                </a:solidFill>
              </a:rPr>
              <a:t>de més de </a:t>
            </a:r>
            <a:r>
              <a:rPr lang="ca-ES" sz="2300" b="1" kern="0" dirty="0">
                <a:solidFill>
                  <a:srgbClr val="0293E0"/>
                </a:solidFill>
              </a:rPr>
              <a:t>6 milions de persones</a:t>
            </a:r>
            <a:r>
              <a:rPr lang="ca-ES" sz="2300" kern="0" dirty="0">
                <a:solidFill>
                  <a:srgbClr val="0293E0"/>
                </a:solidFill>
              </a:rPr>
              <a:t> </a:t>
            </a:r>
            <a:r>
              <a:rPr lang="ca-ES" sz="2300" b="1" kern="0" dirty="0">
                <a:solidFill>
                  <a:srgbClr val="0293E0"/>
                </a:solidFill>
              </a:rPr>
              <a:t>a l’any </a:t>
            </a:r>
            <a:r>
              <a:rPr lang="ca-ES" sz="2300" kern="0" dirty="0">
                <a:solidFill>
                  <a:srgbClr val="0293E0"/>
                </a:solidFill>
              </a:rPr>
              <a:t>al mon</a:t>
            </a:r>
          </a:p>
        </p:txBody>
      </p:sp>
      <p:sp>
        <p:nvSpPr>
          <p:cNvPr id="63" name="Título 1">
            <a:extLst>
              <a:ext uri="{FF2B5EF4-FFF2-40B4-BE49-F238E27FC236}">
                <a16:creationId xmlns="" xmlns:a16="http://schemas.microsoft.com/office/drawing/2014/main" id="{6BBC1027-7C15-4022-8909-729C413214C5}"/>
              </a:ext>
            </a:extLst>
          </p:cNvPr>
          <p:cNvSpPr txBox="1">
            <a:spLocks/>
          </p:cNvSpPr>
          <p:nvPr/>
        </p:nvSpPr>
        <p:spPr bwMode="auto">
          <a:xfrm>
            <a:off x="362079" y="152400"/>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dirty="0"/>
              <a:t>PER QUÈ INTERVENIR? </a:t>
            </a:r>
            <a:endParaRPr lang="es-ES" altLang="ca-ES" dirty="0">
              <a:solidFill>
                <a:schemeClr val="tx1"/>
              </a:solidFill>
            </a:endParaRPr>
          </a:p>
        </p:txBody>
      </p:sp>
      <p:sp>
        <p:nvSpPr>
          <p:cNvPr id="2" name="1 CuadroTexto"/>
          <p:cNvSpPr txBox="1"/>
          <p:nvPr/>
        </p:nvSpPr>
        <p:spPr>
          <a:xfrm>
            <a:off x="7267836" y="5352776"/>
            <a:ext cx="1971699" cy="900246"/>
          </a:xfrm>
          <a:prstGeom prst="rect">
            <a:avLst/>
          </a:prstGeom>
          <a:noFill/>
        </p:spPr>
        <p:txBody>
          <a:bodyPr wrap="square" lIns="0" rIns="0" rtlCol="0">
            <a:spAutoFit/>
          </a:bodyPr>
          <a:lstStyle/>
          <a:p>
            <a:r>
              <a:rPr lang="ca-ES" sz="1050" dirty="0"/>
              <a:t>*Càncer: bucofaringe, esofàgic, estómac, fetge i altres tipus . </a:t>
            </a:r>
          </a:p>
          <a:p>
            <a:r>
              <a:rPr lang="ca-ES" sz="1050" dirty="0"/>
              <a:t>Malalties cardiovasculars diferents de cardiopatia isquèmica i cerebrovasculars. </a:t>
            </a:r>
          </a:p>
        </p:txBody>
      </p:sp>
      <p:cxnSp>
        <p:nvCxnSpPr>
          <p:cNvPr id="4" name="3 Conector curvado"/>
          <p:cNvCxnSpPr/>
          <p:nvPr/>
        </p:nvCxnSpPr>
        <p:spPr>
          <a:xfrm flipH="1">
            <a:off x="8649568" y="4684340"/>
            <a:ext cx="108000" cy="756000"/>
          </a:xfrm>
          <a:prstGeom prst="curvedConnector4">
            <a:avLst>
              <a:gd name="adj1" fmla="val -247620"/>
              <a:gd name="adj2" fmla="val 65678"/>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285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73779" y="5442626"/>
            <a:ext cx="7873340" cy="830997"/>
          </a:xfrm>
          <a:prstGeom prst="rect">
            <a:avLst/>
          </a:prstGeom>
          <a:noFill/>
        </p:spPr>
        <p:txBody>
          <a:bodyPr wrap="square" rtlCol="0">
            <a:spAutoFit/>
          </a:bodyPr>
          <a:lstStyle/>
          <a:p>
            <a:r>
              <a:rPr lang="ca-ES" sz="1200" dirty="0">
                <a:latin typeface="Arial" panose="020B0604020202020204" pitchFamily="34" charset="0"/>
              </a:rPr>
              <a:t>Factors de risc més importants a nivell mundial (Global </a:t>
            </a:r>
            <a:r>
              <a:rPr lang="ca-ES" sz="1200" dirty="0" err="1">
                <a:latin typeface="Arial" panose="020B0604020202020204" pitchFamily="34" charset="0"/>
              </a:rPr>
              <a:t>Burden</a:t>
            </a:r>
            <a:r>
              <a:rPr lang="ca-ES" sz="1200" dirty="0">
                <a:latin typeface="Arial" panose="020B0604020202020204" pitchFamily="34" charset="0"/>
              </a:rPr>
              <a:t> of </a:t>
            </a:r>
            <a:r>
              <a:rPr lang="ca-ES" sz="1200" dirty="0" err="1">
                <a:latin typeface="Arial" panose="020B0604020202020204" pitchFamily="34" charset="0"/>
              </a:rPr>
              <a:t>diseases</a:t>
            </a:r>
            <a:r>
              <a:rPr lang="ca-ES" sz="1200" dirty="0">
                <a:latin typeface="Arial" panose="020B0604020202020204" pitchFamily="34" charset="0"/>
              </a:rPr>
              <a:t> </a:t>
            </a:r>
            <a:r>
              <a:rPr lang="ca-ES" sz="1200" dirty="0" err="1">
                <a:latin typeface="Arial" panose="020B0604020202020204" pitchFamily="34" charset="0"/>
              </a:rPr>
              <a:t>Ranking</a:t>
            </a:r>
            <a:r>
              <a:rPr lang="ca-ES" sz="1200" dirty="0">
                <a:latin typeface="Arial" panose="020B0604020202020204" pitchFamily="34" charset="0"/>
              </a:rPr>
              <a:t>) 2016. </a:t>
            </a:r>
            <a:r>
              <a:rPr lang="ca-ES" sz="1200" dirty="0">
                <a:latin typeface="Arial" panose="020B0604020202020204" pitchFamily="34" charset="0"/>
                <a:hlinkClick r:id="rId3"/>
              </a:rPr>
              <a:t>Perfil d’Espanya</a:t>
            </a:r>
            <a:endParaRPr lang="ca-ES" sz="1200" dirty="0">
              <a:latin typeface="Arial" panose="020B0604020202020204" pitchFamily="34" charset="0"/>
            </a:endParaRPr>
          </a:p>
          <a:p>
            <a:r>
              <a:rPr lang="ca-ES" sz="1200" dirty="0">
                <a:hlinkClick r:id="rId4"/>
              </a:rPr>
              <a:t>Avaluació de risc comparatiu global, regional i nacional de 84 conductuals, ambientals i ocupacionals, i riscos metabòlics o clústers de riscos, 1990-2016: un anàlisi sistemàtic per a l'estudi Global </a:t>
            </a:r>
            <a:r>
              <a:rPr lang="ca-ES" sz="1200" dirty="0" err="1">
                <a:hlinkClick r:id="rId4"/>
              </a:rPr>
              <a:t>Burden</a:t>
            </a:r>
            <a:r>
              <a:rPr lang="ca-ES" sz="1200" dirty="0">
                <a:hlinkClick r:id="rId4"/>
              </a:rPr>
              <a:t> of </a:t>
            </a:r>
            <a:r>
              <a:rPr lang="ca-ES" sz="1200" dirty="0" err="1">
                <a:hlinkClick r:id="rId4"/>
              </a:rPr>
              <a:t>Disease</a:t>
            </a:r>
            <a:r>
              <a:rPr lang="ca-ES" sz="1200" dirty="0">
                <a:hlinkClick r:id="rId4"/>
              </a:rPr>
              <a:t> 2016</a:t>
            </a:r>
            <a:endParaRPr lang="ca-ES" sz="1200" dirty="0"/>
          </a:p>
          <a:p>
            <a:endParaRPr lang="ca-ES" sz="1200" dirty="0">
              <a:latin typeface="Arial" panose="020B0604020202020204" pitchFamily="34" charset="0"/>
            </a:endParaRPr>
          </a:p>
        </p:txBody>
      </p:sp>
      <p:sp>
        <p:nvSpPr>
          <p:cNvPr id="4" name="Título 1">
            <a:extLst>
              <a:ext uri="{FF2B5EF4-FFF2-40B4-BE49-F238E27FC236}">
                <a16:creationId xmlns="" xmlns:a16="http://schemas.microsoft.com/office/drawing/2014/main" id="{6BBC1027-7C15-4022-8909-729C413214C5}"/>
              </a:ext>
            </a:extLst>
          </p:cNvPr>
          <p:cNvSpPr txBox="1">
            <a:spLocks/>
          </p:cNvSpPr>
          <p:nvPr/>
        </p:nvSpPr>
        <p:spPr bwMode="auto">
          <a:xfrm>
            <a:off x="362079" y="152400"/>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dirty="0"/>
              <a:t>PER QUÈ INTERVENIR? </a:t>
            </a:r>
            <a:endParaRPr lang="es-ES" altLang="ca-ES" dirty="0">
              <a:solidFill>
                <a:schemeClr val="tx1"/>
              </a:solidFill>
            </a:endParaRPr>
          </a:p>
        </p:txBody>
      </p:sp>
      <p:sp>
        <p:nvSpPr>
          <p:cNvPr id="5" name="Marcador de texto 3">
            <a:extLst>
              <a:ext uri="{FF2B5EF4-FFF2-40B4-BE49-F238E27FC236}">
                <a16:creationId xmlns="" xmlns:a16="http://schemas.microsoft.com/office/drawing/2014/main" id="{776A3195-7171-469D-9573-913F3829E128}"/>
              </a:ext>
            </a:extLst>
          </p:cNvPr>
          <p:cNvSpPr txBox="1">
            <a:spLocks/>
          </p:cNvSpPr>
          <p:nvPr/>
        </p:nvSpPr>
        <p:spPr>
          <a:xfrm>
            <a:off x="362909" y="729680"/>
            <a:ext cx="8781091" cy="428625"/>
          </a:xfrm>
          <a:prstGeom prst="rect">
            <a:avLst/>
          </a:prstGeom>
        </p:spPr>
        <p:txBody>
          <a:bodyPr>
            <a:noAutofit/>
          </a:bodyPr>
          <a:lstStyle>
            <a:lvl1pPr marL="285750" indent="-285750" algn="l" rtl="0" eaLnBrk="0" fontAlgn="base" hangingPunct="0">
              <a:spcBef>
                <a:spcPct val="20000"/>
              </a:spcBef>
              <a:spcAft>
                <a:spcPct val="0"/>
              </a:spcAft>
              <a:buClr>
                <a:schemeClr val="tx2"/>
              </a:buClr>
              <a:buFont typeface="Wingdings 2" panose="05020102010507070707" pitchFamily="18" charset="2"/>
              <a:buChar char=""/>
              <a:defRPr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16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Bef>
                <a:spcPts val="0"/>
              </a:spcBef>
              <a:spcAft>
                <a:spcPts val="0"/>
              </a:spcAft>
              <a:buNone/>
              <a:defRPr/>
            </a:pPr>
            <a:r>
              <a:rPr lang="ca-ES" sz="2000" kern="0" dirty="0">
                <a:solidFill>
                  <a:srgbClr val="0293E0"/>
                </a:solidFill>
              </a:rPr>
              <a:t>Avaluació comparativa de riscos </a:t>
            </a:r>
          </a:p>
          <a:p>
            <a:pPr marL="0" indent="0" eaLnBrk="1" fontAlgn="auto" hangingPunct="1">
              <a:spcBef>
                <a:spcPts val="0"/>
              </a:spcBef>
              <a:spcAft>
                <a:spcPts val="0"/>
              </a:spcAft>
              <a:buNone/>
              <a:defRPr/>
            </a:pPr>
            <a:r>
              <a:rPr lang="ca-ES" sz="2000" kern="0" dirty="0">
                <a:solidFill>
                  <a:srgbClr val="0293E0"/>
                </a:solidFill>
              </a:rPr>
              <a:t>Factors de risc que expliquen la tendència de morts i discapacitat </a:t>
            </a:r>
          </a:p>
        </p:txBody>
      </p:sp>
      <p:pic>
        <p:nvPicPr>
          <p:cNvPr id="4505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545050"/>
            <a:ext cx="9025247" cy="3826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1555668" y="2606633"/>
            <a:ext cx="4132613" cy="21969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457350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p:cNvSpPr txBox="1">
            <a:spLocks noChangeArrowheads="1"/>
          </p:cNvSpPr>
          <p:nvPr/>
        </p:nvSpPr>
        <p:spPr bwMode="auto">
          <a:xfrm>
            <a:off x="496602" y="1296905"/>
            <a:ext cx="8418465" cy="756000"/>
          </a:xfrm>
          <a:prstGeom prst="rect">
            <a:avLst/>
          </a:prstGeom>
          <a:solidFill>
            <a:schemeClr val="bg1"/>
          </a:solidFill>
          <a:ln w="9525">
            <a:solidFill>
              <a:srgbClr val="00B0F0"/>
            </a:solidFill>
            <a:prstDash val="dash"/>
            <a:miter lim="800000"/>
            <a:headEnd/>
            <a:tailEnd/>
          </a:ln>
        </p:spPr>
        <p:txBody>
          <a:bodyPr wrap="square">
            <a:spAutoFit/>
          </a:bodyPr>
          <a:lstStyle>
            <a:lvl1pPr>
              <a:spcBef>
                <a:spcPct val="20000"/>
              </a:spcBef>
              <a:buClr>
                <a:schemeClr val="tx2"/>
              </a:buClr>
              <a:buFont typeface="Wingdings 2" pitchFamily="18" charset="2"/>
              <a:buChar char=""/>
              <a:defRPr>
                <a:solidFill>
                  <a:schemeClr val="tx1"/>
                </a:solidFill>
                <a:latin typeface="Arial" charset="0"/>
                <a:cs typeface="Arial" charset="0"/>
              </a:defRPr>
            </a:lvl1pPr>
            <a:lvl2pPr marL="742950" indent="-285750">
              <a:spcBef>
                <a:spcPct val="20000"/>
              </a:spcBef>
              <a:buFont typeface="Wingdings" pitchFamily="2" charset="2"/>
              <a:buChar char="§"/>
              <a:defRPr sz="1600">
                <a:solidFill>
                  <a:schemeClr val="tx1"/>
                </a:solidFill>
                <a:latin typeface="Arial" charset="0"/>
                <a:cs typeface="Arial" charset="0"/>
              </a:defRPr>
            </a:lvl2pPr>
            <a:lvl3pPr marL="1143000" indent="-228600">
              <a:spcBef>
                <a:spcPct val="20000"/>
              </a:spcBef>
              <a:buFont typeface="Arial" charset="0"/>
              <a:buChar char="–"/>
              <a:defRPr sz="1600">
                <a:solidFill>
                  <a:schemeClr val="tx1"/>
                </a:solidFill>
                <a:latin typeface="Arial" charset="0"/>
                <a:cs typeface="Arial" charset="0"/>
              </a:defRPr>
            </a:lvl3pPr>
            <a:lvl4pPr marL="1600200" indent="-228600">
              <a:spcBef>
                <a:spcPct val="20000"/>
              </a:spcBef>
              <a:buFont typeface="Arial" charset="0"/>
              <a:buChar char="–"/>
              <a:defRPr sz="1600">
                <a:solidFill>
                  <a:schemeClr val="tx1"/>
                </a:solidFill>
                <a:latin typeface="Arial" charset="0"/>
                <a:cs typeface="Arial" charset="0"/>
              </a:defRPr>
            </a:lvl4pPr>
            <a:lvl5pPr marL="2057400" indent="-22860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ClrTx/>
              <a:buFontTx/>
              <a:buNone/>
              <a:defRPr/>
            </a:pPr>
            <a:r>
              <a:rPr lang="ca-ES" altLang="ca-ES" b="1">
                <a:solidFill>
                  <a:srgbClr val="00B0F0"/>
                </a:solidFill>
                <a:latin typeface="Calibri" pitchFamily="34" charset="0"/>
              </a:rPr>
              <a:t>Disminució del tabaquisme a Catalunya entre 2011 i 2016!</a:t>
            </a:r>
          </a:p>
        </p:txBody>
      </p:sp>
      <p:pic>
        <p:nvPicPr>
          <p:cNvPr id="28" name="Picture 11" descr="diapo2G_grande"/>
          <p:cNvPicPr>
            <a:picLocks noChangeAspect="1" noChangeArrowheads="1"/>
          </p:cNvPicPr>
          <p:nvPr/>
        </p:nvPicPr>
        <p:blipFill>
          <a:blip r:embed="rId3"/>
          <a:srcRect/>
          <a:stretch>
            <a:fillRect/>
          </a:stretch>
        </p:blipFill>
        <p:spPr bwMode="auto">
          <a:xfrm rot="181603">
            <a:off x="7513398" y="4601016"/>
            <a:ext cx="1227953" cy="1834442"/>
          </a:xfrm>
          <a:prstGeom prst="rect">
            <a:avLst/>
          </a:prstGeom>
          <a:ln>
            <a:noFill/>
          </a:ln>
          <a:effectLst>
            <a:outerShdw blurRad="292100" dist="139700" dir="2700000" algn="tl" rotWithShape="0">
              <a:srgbClr val="333333">
                <a:alpha val="65000"/>
              </a:srgbClr>
            </a:outerShdw>
          </a:effectLst>
        </p:spPr>
      </p:pic>
      <p:grpSp>
        <p:nvGrpSpPr>
          <p:cNvPr id="10245" name="2 Grupo"/>
          <p:cNvGrpSpPr>
            <a:grpSpLocks/>
          </p:cNvGrpSpPr>
          <p:nvPr/>
        </p:nvGrpSpPr>
        <p:grpSpPr bwMode="auto">
          <a:xfrm>
            <a:off x="222676" y="2402975"/>
            <a:ext cx="7517397" cy="3608188"/>
            <a:chOff x="353613" y="1592650"/>
            <a:chExt cx="7096061" cy="3959161"/>
          </a:xfrm>
        </p:grpSpPr>
        <p:graphicFrame>
          <p:nvGraphicFramePr>
            <p:cNvPr id="2" name="Gráfico 11"/>
            <p:cNvGraphicFramePr>
              <a:graphicFrameLocks/>
            </p:cNvGraphicFramePr>
            <p:nvPr>
              <p:extLst>
                <p:ext uri="{D42A27DB-BD31-4B8C-83A1-F6EECF244321}">
                  <p14:modId xmlns:p14="http://schemas.microsoft.com/office/powerpoint/2010/main" val="280344762"/>
                </p:ext>
              </p:extLst>
            </p:nvPr>
          </p:nvGraphicFramePr>
          <p:xfrm>
            <a:off x="353613" y="1592650"/>
            <a:ext cx="7096061" cy="3959161"/>
          </p:xfrm>
          <a:graphic>
            <a:graphicData uri="http://schemas.openxmlformats.org/drawingml/2006/chart">
              <c:chart xmlns:c="http://schemas.openxmlformats.org/drawingml/2006/chart" xmlns:r="http://schemas.openxmlformats.org/officeDocument/2006/relationships" r:id="rId4"/>
            </a:graphicData>
          </a:graphic>
        </p:graphicFrame>
        <p:sp>
          <p:nvSpPr>
            <p:cNvPr id="30" name="Rectángulo 29"/>
            <p:cNvSpPr/>
            <p:nvPr/>
          </p:nvSpPr>
          <p:spPr>
            <a:xfrm>
              <a:off x="5792099" y="2930986"/>
              <a:ext cx="1520573" cy="10393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a-ES">
                <a:solidFill>
                  <a:schemeClr val="tx1">
                    <a:lumMod val="65000"/>
                    <a:lumOff val="35000"/>
                  </a:schemeClr>
                </a:solidFill>
              </a:endParaRPr>
            </a:p>
          </p:txBody>
        </p:sp>
      </p:grpSp>
      <p:sp>
        <p:nvSpPr>
          <p:cNvPr id="10247" name="CuadroTexto 1"/>
          <p:cNvSpPr txBox="1">
            <a:spLocks noChangeArrowheads="1"/>
          </p:cNvSpPr>
          <p:nvPr/>
        </p:nvSpPr>
        <p:spPr bwMode="auto">
          <a:xfrm>
            <a:off x="7699367" y="3821015"/>
            <a:ext cx="1381133" cy="523220"/>
          </a:xfrm>
          <a:prstGeom prst="rect">
            <a:avLst/>
          </a:prstGeom>
          <a:noFill/>
          <a:ln w="9525">
            <a:solidFill>
              <a:schemeClr val="tx1">
                <a:lumMod val="75000"/>
                <a:lumOff val="2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400" b="1" dirty="0">
                <a:latin typeface="Calibri" panose="020F0502020204030204" pitchFamily="34" charset="0"/>
              </a:rPr>
              <a:t>Diaris 22,9%</a:t>
            </a:r>
          </a:p>
          <a:p>
            <a:pPr>
              <a:spcBef>
                <a:spcPct val="0"/>
              </a:spcBef>
              <a:buClrTx/>
              <a:buNone/>
            </a:pPr>
            <a:r>
              <a:rPr lang="ca-ES" altLang="ca-ES" sz="1400" b="1" dirty="0">
                <a:latin typeface="Calibri" panose="020F0502020204030204" pitchFamily="34" charset="0"/>
              </a:rPr>
              <a:t>Ocasionals 1,8%</a:t>
            </a:r>
          </a:p>
        </p:txBody>
      </p:sp>
      <p:sp>
        <p:nvSpPr>
          <p:cNvPr id="12" name="QuadreDeText 16"/>
          <p:cNvSpPr txBox="1"/>
          <p:nvPr/>
        </p:nvSpPr>
        <p:spPr>
          <a:xfrm>
            <a:off x="2171710" y="6228568"/>
            <a:ext cx="4728510" cy="42080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ca-ES" sz="1600" i="1" dirty="0">
                <a:latin typeface="Arial" pitchFamily="34" charset="0"/>
                <a:cs typeface="Arial" pitchFamily="34" charset="0"/>
              </a:rPr>
              <a:t>Font: </a:t>
            </a:r>
            <a:r>
              <a:rPr lang="ca-ES" sz="1600" i="1" dirty="0" smtClean="0">
                <a:latin typeface="Arial" pitchFamily="34" charset="0"/>
                <a:cs typeface="Arial" pitchFamily="34" charset="0"/>
                <a:hlinkClick r:id="rId5"/>
              </a:rPr>
              <a:t>Enquesta </a:t>
            </a:r>
            <a:r>
              <a:rPr lang="ca-ES" sz="1600" i="1" dirty="0">
                <a:latin typeface="Arial" pitchFamily="34" charset="0"/>
                <a:cs typeface="Arial" pitchFamily="34" charset="0"/>
                <a:hlinkClick r:id="rId5"/>
              </a:rPr>
              <a:t>de salut de </a:t>
            </a:r>
            <a:r>
              <a:rPr lang="ca-ES" sz="1600" i="1" dirty="0" smtClean="0">
                <a:latin typeface="Arial" pitchFamily="34" charset="0"/>
                <a:cs typeface="Arial" pitchFamily="34" charset="0"/>
                <a:hlinkClick r:id="rId5"/>
              </a:rPr>
              <a:t>Catalunya (ESCA)</a:t>
            </a:r>
            <a:endParaRPr lang="ca-ES" sz="1600" i="1" dirty="0">
              <a:latin typeface="Arial" pitchFamily="34" charset="0"/>
              <a:cs typeface="Arial" pitchFamily="34" charset="0"/>
            </a:endParaRPr>
          </a:p>
        </p:txBody>
      </p:sp>
      <p:sp>
        <p:nvSpPr>
          <p:cNvPr id="10252" name="1 CuadroTexto"/>
          <p:cNvSpPr txBox="1">
            <a:spLocks noChangeArrowheads="1"/>
          </p:cNvSpPr>
          <p:nvPr/>
        </p:nvSpPr>
        <p:spPr bwMode="auto">
          <a:xfrm>
            <a:off x="474254" y="896795"/>
            <a:ext cx="86415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2000" b="1">
                <a:solidFill>
                  <a:srgbClr val="00B0F0"/>
                </a:solidFill>
                <a:ea typeface="+mj-ea"/>
              </a:rPr>
              <a:t>Evolució de la prevalença de fumadors/es en població 15 anys i més </a:t>
            </a:r>
          </a:p>
        </p:txBody>
      </p:sp>
      <p:sp>
        <p:nvSpPr>
          <p:cNvPr id="17" name="Título 1"/>
          <p:cNvSpPr txBox="1">
            <a:spLocks/>
          </p:cNvSpPr>
          <p:nvPr/>
        </p:nvSpPr>
        <p:spPr bwMode="auto">
          <a:xfrm>
            <a:off x="509588" y="59043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r>
              <a:rPr lang="ca-ES" altLang="ca-ES"/>
              <a:t/>
            </a:r>
            <a:br>
              <a:rPr lang="ca-ES" altLang="ca-ES"/>
            </a:br>
            <a:r>
              <a:rPr lang="ca-ES" altLang="ca-ES"/>
              <a:t/>
            </a:r>
            <a:br>
              <a:rPr lang="ca-ES" altLang="ca-ES"/>
            </a:br>
            <a:endParaRPr lang="ca-ES" altLang="ca-ES"/>
          </a:p>
        </p:txBody>
      </p:sp>
      <p:sp>
        <p:nvSpPr>
          <p:cNvPr id="3" name="2 CuadroTexto"/>
          <p:cNvSpPr txBox="1"/>
          <p:nvPr/>
        </p:nvSpPr>
        <p:spPr>
          <a:xfrm>
            <a:off x="3965146" y="1617976"/>
            <a:ext cx="4949921" cy="400110"/>
          </a:xfrm>
          <a:prstGeom prst="rect">
            <a:avLst/>
          </a:prstGeom>
          <a:noFill/>
        </p:spPr>
        <p:txBody>
          <a:bodyPr wrap="square" rtlCol="0">
            <a:spAutoFit/>
          </a:bodyPr>
          <a:lstStyle/>
          <a:p>
            <a:r>
              <a:rPr lang="ca-ES" altLang="ca-ES" sz="2000" b="1" dirty="0">
                <a:solidFill>
                  <a:srgbClr val="C00000"/>
                </a:solidFill>
              </a:rPr>
              <a:t>..........però encara fumen més </a:t>
            </a:r>
            <a:r>
              <a:rPr lang="ca-ES" altLang="ca-ES" sz="2000" b="1" dirty="0" smtClean="0">
                <a:solidFill>
                  <a:srgbClr val="C00000"/>
                </a:solidFill>
              </a:rPr>
              <a:t>d’1,5 </a:t>
            </a:r>
            <a:r>
              <a:rPr lang="ca-ES" altLang="ca-ES" sz="2000" b="1" dirty="0">
                <a:solidFill>
                  <a:srgbClr val="C00000"/>
                </a:solidFill>
              </a:rPr>
              <a:t>milions</a:t>
            </a:r>
            <a:endParaRPr lang="ca-ES" sz="2000" dirty="0"/>
          </a:p>
        </p:txBody>
      </p:sp>
      <p:cxnSp>
        <p:nvCxnSpPr>
          <p:cNvPr id="5" name="4 Conector recto de flecha"/>
          <p:cNvCxnSpPr/>
          <p:nvPr/>
        </p:nvCxnSpPr>
        <p:spPr>
          <a:xfrm>
            <a:off x="7184571" y="4142406"/>
            <a:ext cx="51479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1292" y="2253747"/>
            <a:ext cx="541853" cy="82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6393003" y="2465081"/>
            <a:ext cx="630049" cy="369332"/>
          </a:xfrm>
          <a:prstGeom prst="rect">
            <a:avLst/>
          </a:prstGeom>
          <a:noFill/>
        </p:spPr>
        <p:txBody>
          <a:bodyPr wrap="square" rtlCol="0">
            <a:spAutoFit/>
          </a:bodyPr>
          <a:lstStyle/>
          <a:p>
            <a:r>
              <a:rPr lang="ca-ES" b="1" dirty="0" smtClean="0"/>
              <a:t>29%</a:t>
            </a:r>
            <a:endParaRPr lang="ca-ES" b="1" dirty="0"/>
          </a:p>
        </p:txBody>
      </p:sp>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5093" y="2307747"/>
            <a:ext cx="332310" cy="7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17 CuadroTexto"/>
          <p:cNvSpPr txBox="1"/>
          <p:nvPr/>
        </p:nvSpPr>
        <p:spPr>
          <a:xfrm>
            <a:off x="7307403" y="2483081"/>
            <a:ext cx="894675" cy="369332"/>
          </a:xfrm>
          <a:prstGeom prst="rect">
            <a:avLst/>
          </a:prstGeom>
          <a:noFill/>
        </p:spPr>
        <p:txBody>
          <a:bodyPr wrap="square" rtlCol="0">
            <a:spAutoFit/>
          </a:bodyPr>
          <a:lstStyle/>
          <a:p>
            <a:r>
              <a:rPr lang="ca-ES" b="1" dirty="0" smtClean="0"/>
              <a:t>20,6%</a:t>
            </a:r>
            <a:endParaRPr lang="ca-ES"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àfic 3"/>
          <p:cNvGraphicFramePr>
            <a:graphicFrameLocks/>
          </p:cNvGraphicFramePr>
          <p:nvPr>
            <p:extLst>
              <p:ext uri="{D42A27DB-BD31-4B8C-83A1-F6EECF244321}">
                <p14:modId xmlns:p14="http://schemas.microsoft.com/office/powerpoint/2010/main" val="24721331"/>
              </p:ext>
            </p:extLst>
          </p:nvPr>
        </p:nvGraphicFramePr>
        <p:xfrm>
          <a:off x="1803028" y="1767293"/>
          <a:ext cx="7164387" cy="3541686"/>
        </p:xfrm>
        <a:graphic>
          <a:graphicData uri="http://schemas.openxmlformats.org/drawingml/2006/chart">
            <c:chart xmlns:c="http://schemas.openxmlformats.org/drawingml/2006/chart" xmlns:r="http://schemas.openxmlformats.org/officeDocument/2006/relationships" r:id="rId3"/>
          </a:graphicData>
        </a:graphic>
      </p:graphicFrame>
      <p:sp>
        <p:nvSpPr>
          <p:cNvPr id="8" name="Flecha: hacia la izquierda 7"/>
          <p:cNvSpPr/>
          <p:nvPr/>
        </p:nvSpPr>
        <p:spPr>
          <a:xfrm rot="16200000">
            <a:off x="2863526" y="1929584"/>
            <a:ext cx="432000" cy="216000"/>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a-ES"/>
              <a:t>          </a:t>
            </a:r>
          </a:p>
        </p:txBody>
      </p:sp>
      <p:sp>
        <p:nvSpPr>
          <p:cNvPr id="9" name="Flecha: hacia la izquierda 8"/>
          <p:cNvSpPr/>
          <p:nvPr/>
        </p:nvSpPr>
        <p:spPr>
          <a:xfrm rot="16200000">
            <a:off x="4605849" y="2362327"/>
            <a:ext cx="433387" cy="215900"/>
          </a:xfrm>
          <a:prstGeom prst="leftArrow">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a-ES"/>
              <a:t> </a:t>
            </a:r>
          </a:p>
        </p:txBody>
      </p:sp>
      <p:sp>
        <p:nvSpPr>
          <p:cNvPr id="11270" name="CuadroTexto 1"/>
          <p:cNvSpPr txBox="1">
            <a:spLocks noChangeArrowheads="1"/>
          </p:cNvSpPr>
          <p:nvPr/>
        </p:nvSpPr>
        <p:spPr bwMode="auto">
          <a:xfrm>
            <a:off x="2150931" y="5266702"/>
            <a:ext cx="698416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400" dirty="0">
                <a:latin typeface="Calibri" panose="020F0502020204030204" pitchFamily="34" charset="0"/>
                <a:hlinkClick r:id="rId4"/>
              </a:rPr>
              <a:t>Font: Enquesta de Salut de </a:t>
            </a:r>
            <a:r>
              <a:rPr lang="ca-ES" altLang="ca-ES" sz="1400" dirty="0" smtClean="0">
                <a:latin typeface="Calibri" panose="020F0502020204030204" pitchFamily="34" charset="0"/>
                <a:hlinkClick r:id="rId4"/>
              </a:rPr>
              <a:t>Catalunya</a:t>
            </a:r>
          </a:p>
          <a:p>
            <a:pPr>
              <a:spcBef>
                <a:spcPct val="0"/>
              </a:spcBef>
              <a:buClrTx/>
              <a:buFontTx/>
              <a:buNone/>
            </a:pPr>
            <a:endParaRPr lang="ca-ES" altLang="ca-ES" sz="1400" dirty="0">
              <a:latin typeface="Calibri" panose="020F0502020204030204" pitchFamily="34" charset="0"/>
              <a:hlinkClick r:id="rId4"/>
            </a:endParaRPr>
          </a:p>
          <a:p>
            <a:pPr>
              <a:spcBef>
                <a:spcPct val="0"/>
              </a:spcBef>
              <a:buClrTx/>
              <a:buFontTx/>
              <a:buNone/>
            </a:pPr>
            <a:endParaRPr lang="ca-ES" altLang="ca-ES" sz="1400" dirty="0">
              <a:latin typeface="Calibri" panose="020F0502020204030204" pitchFamily="34" charset="0"/>
              <a:hlinkClick r:id="rId4"/>
            </a:endParaRPr>
          </a:p>
          <a:p>
            <a:pPr>
              <a:spcBef>
                <a:spcPct val="0"/>
              </a:spcBef>
              <a:buClrTx/>
              <a:buFontTx/>
              <a:buNone/>
            </a:pPr>
            <a:r>
              <a:rPr lang="ca-ES" altLang="ca-ES" sz="1600" dirty="0">
                <a:latin typeface="Calibri" panose="020F0502020204030204" pitchFamily="34" charset="0"/>
              </a:rPr>
              <a:t>Campanya  ministeri joves (prevenir inici): </a:t>
            </a:r>
            <a:r>
              <a:rPr lang="ca-ES" altLang="ca-ES" sz="1600" dirty="0">
                <a:latin typeface="Calibri" panose="020F0502020204030204" pitchFamily="34" charset="0"/>
                <a:hlinkClick r:id="rId5"/>
              </a:rPr>
              <a:t>http://</a:t>
            </a:r>
            <a:r>
              <a:rPr lang="ca-ES" altLang="ca-ES" sz="1600" dirty="0" err="1">
                <a:latin typeface="Calibri" panose="020F0502020204030204" pitchFamily="34" charset="0"/>
                <a:hlinkClick r:id="rId5"/>
              </a:rPr>
              <a:t>www.nonsmokingchallenge.com</a:t>
            </a:r>
            <a:r>
              <a:rPr lang="ca-ES" altLang="ca-ES" sz="1600" dirty="0">
                <a:latin typeface="Calibri" panose="020F0502020204030204" pitchFamily="34" charset="0"/>
                <a:hlinkClick r:id="rId5"/>
              </a:rPr>
              <a:t>/ </a:t>
            </a:r>
            <a:endParaRPr lang="ca-ES" altLang="ca-ES" sz="1600" dirty="0">
              <a:latin typeface="Calibri" panose="020F0502020204030204" pitchFamily="34" charset="0"/>
            </a:endParaRPr>
          </a:p>
        </p:txBody>
      </p:sp>
      <p:pic>
        <p:nvPicPr>
          <p:cNvPr id="11271" name="Picture 2" descr="Imagen relacionada"/>
          <p:cNvPicPr>
            <a:picLocks noChangeAspect="1" noChangeArrowheads="1"/>
          </p:cNvPicPr>
          <p:nvPr/>
        </p:nvPicPr>
        <p:blipFill>
          <a:blip r:embed="rId6">
            <a:extLst>
              <a:ext uri="{28A0092B-C50C-407E-A947-70E740481C1C}">
                <a14:useLocalDpi xmlns:a14="http://schemas.microsoft.com/office/drawing/2010/main" val="0"/>
              </a:ext>
            </a:extLst>
          </a:blip>
          <a:srcRect l="7475" t="23140" r="7967" b="9148"/>
          <a:stretch>
            <a:fillRect/>
          </a:stretch>
        </p:blipFill>
        <p:spPr bwMode="auto">
          <a:xfrm>
            <a:off x="303188" y="4090315"/>
            <a:ext cx="1562319" cy="83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CuadroTexto 15"/>
          <p:cNvSpPr txBox="1">
            <a:spLocks noChangeArrowheads="1"/>
          </p:cNvSpPr>
          <p:nvPr/>
        </p:nvSpPr>
        <p:spPr bwMode="auto">
          <a:xfrm>
            <a:off x="360274" y="4929853"/>
            <a:ext cx="15052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ca-ES" altLang="ca-ES" b="1" dirty="0">
                <a:solidFill>
                  <a:srgbClr val="00B0F0"/>
                </a:solidFill>
                <a:latin typeface="Calibri" panose="020F0502020204030204" pitchFamily="34" charset="0"/>
              </a:rPr>
              <a:t>Edat inici </a:t>
            </a:r>
          </a:p>
          <a:p>
            <a:pPr algn="ctr" eaLnBrk="1" hangingPunct="1">
              <a:spcBef>
                <a:spcPct val="0"/>
              </a:spcBef>
              <a:buClrTx/>
              <a:buFontTx/>
              <a:buNone/>
            </a:pPr>
            <a:r>
              <a:rPr lang="ca-ES" altLang="ca-ES" b="1" dirty="0">
                <a:solidFill>
                  <a:srgbClr val="00B0F0"/>
                </a:solidFill>
                <a:latin typeface="Calibri" panose="020F0502020204030204" pitchFamily="34" charset="0"/>
              </a:rPr>
              <a:t>15-19 anys</a:t>
            </a:r>
          </a:p>
        </p:txBody>
      </p:sp>
      <p:sp>
        <p:nvSpPr>
          <p:cNvPr id="19" name="Marcador de texto 3"/>
          <p:cNvSpPr txBox="1">
            <a:spLocks/>
          </p:cNvSpPr>
          <p:nvPr/>
        </p:nvSpPr>
        <p:spPr bwMode="auto">
          <a:xfrm>
            <a:off x="357187" y="1160711"/>
            <a:ext cx="8454304"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buFontTx/>
              <a:buNone/>
            </a:pPr>
            <a:r>
              <a:rPr lang="ca-ES" altLang="ca-ES" sz="2000" b="1">
                <a:solidFill>
                  <a:srgbClr val="00B0F0"/>
                </a:solidFill>
                <a:ea typeface="+mj-ea"/>
              </a:rPr>
              <a:t>Prevalença de fumadors (diaris i ocasionals) segons edat i sexe</a:t>
            </a:r>
            <a:endParaRPr lang="ca-ES" altLang="ca-ES" b="1"/>
          </a:p>
        </p:txBody>
      </p:sp>
      <p:sp>
        <p:nvSpPr>
          <p:cNvPr id="11" name="Título 1"/>
          <p:cNvSpPr txBox="1">
            <a:spLocks/>
          </p:cNvSpPr>
          <p:nvPr/>
        </p:nvSpPr>
        <p:spPr bwMode="auto">
          <a:xfrm>
            <a:off x="509588" y="59043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r>
              <a:rPr lang="ca-ES" altLang="ca-ES"/>
              <a:t/>
            </a:r>
            <a:br>
              <a:rPr lang="ca-ES" altLang="ca-ES"/>
            </a:br>
            <a:r>
              <a:rPr lang="ca-ES" altLang="ca-ES"/>
              <a:t/>
            </a:r>
            <a:br>
              <a:rPr lang="ca-ES" altLang="ca-ES"/>
            </a:br>
            <a:endParaRPr lang="ca-ES" altLang="ca-ES"/>
          </a:p>
        </p:txBody>
      </p:sp>
      <p:cxnSp>
        <p:nvCxnSpPr>
          <p:cNvPr id="3" name="2 Conector angular"/>
          <p:cNvCxnSpPr/>
          <p:nvPr/>
        </p:nvCxnSpPr>
        <p:spPr>
          <a:xfrm rot="16200000" flipH="1">
            <a:off x="1523999" y="5487263"/>
            <a:ext cx="716861" cy="537004"/>
          </a:xfrm>
          <a:prstGeom prst="bentConnector3">
            <a:avLst>
              <a:gd name="adj1" fmla="val 99499"/>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Tema de l'Office">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1711</TotalTime>
  <Words>5716</Words>
  <Application>Microsoft Office PowerPoint</Application>
  <PresentationFormat>Presentación en pantalla (4:3)</PresentationFormat>
  <Paragraphs>501</Paragraphs>
  <Slides>56</Slides>
  <Notes>56</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56</vt:i4>
      </vt:variant>
    </vt:vector>
  </HeadingPairs>
  <TitlesOfParts>
    <vt:vector size="58" baseType="lpstr">
      <vt:lpstr>Tema de l'Office</vt:lpstr>
      <vt:lpstr>Chart</vt:lpstr>
      <vt:lpstr>INTERVENCIÓ PER AJUDAR A DEIXAR DE FUMAR</vt:lpstr>
      <vt:lpstr>INTERVENCIÓ PER AJUDAR A DEIXAR DE FUMAR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PER QUÈ INTERVENIR?  ALTA PREVALENÇA </vt:lpstr>
      <vt:lpstr>Presentación de PowerPoint</vt:lpstr>
      <vt:lpstr>Presentación de PowerPoint</vt:lpstr>
      <vt:lpstr>Presentación de PowerPoint</vt:lpstr>
      <vt:lpstr>Presentación de PowerPoint</vt:lpstr>
      <vt:lpstr>Per què intervenir?</vt:lpstr>
      <vt:lpstr>INTERVENCIÓ PER AJUDAR A DEIXAR DE FUMAR</vt:lpstr>
      <vt:lpstr>Recursos PAPSF www.papsf.cat  </vt:lpstr>
      <vt:lpstr>INTERVENCIÓ PER AJUDAR A DEIXAR DE FUMAR</vt:lpstr>
      <vt:lpstr>Presentación de PowerPoint</vt:lpstr>
      <vt:lpstr>Presentación de PowerPoint</vt:lpstr>
      <vt:lpstr>Preguntar i registrar</vt:lpstr>
      <vt:lpstr>Presentación de PowerPoint</vt:lpstr>
      <vt:lpstr>Aconsellar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Ajudar a deixar de fumar:  3a visita: deixar de fumar</vt:lpstr>
      <vt:lpstr>Presentación de PowerPoint</vt:lpstr>
      <vt:lpstr>Presentación de PowerPoint</vt:lpstr>
      <vt:lpstr>Ajudar a deixar de fumar:  4a visita: manteniment</vt:lpstr>
      <vt:lpstr>Presentación de PowerPoint</vt:lpstr>
      <vt:lpstr>Presentación de PowerPoint</vt:lpstr>
      <vt:lpstr>Presentación de PowerPoint</vt:lpstr>
      <vt:lpstr>Presentación de PowerPoint</vt:lpstr>
      <vt:lpstr>TERÀPIA SUBSTITUTIVA AMB NICOTINA</vt:lpstr>
      <vt:lpstr>Presentación de PowerPoint</vt:lpstr>
      <vt:lpstr>EFECTES SECUNDARIS MÉS FREQÜENTS</vt:lpstr>
      <vt:lpstr>Presentación de PowerPoint</vt:lpstr>
      <vt:lpstr>VARENICLINA Mecanisme d’acció</vt:lpstr>
      <vt:lpstr>VARENICLINA</vt:lpstr>
      <vt:lpstr>EFECTES SECUNDARIS més freqüents</vt:lpstr>
      <vt:lpstr>BUPROPIÓ</vt:lpstr>
      <vt:lpstr>EFECTES SECUNDARIS</vt:lpstr>
      <vt:lpstr>Evidència científica</vt:lpstr>
      <vt:lpstr>Curs presencial perifèric en els EAP (2 hores)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INTERVENCIÓ PER AJUDAR A DEIXAR DE FUMAR</dc:title>
  <dc:creator>Guadalupe Ortega</dc:creator>
  <cp:lastModifiedBy>Guadalupe Ortega</cp:lastModifiedBy>
  <cp:revision>107</cp:revision>
  <cp:lastPrinted>2018-01-17T11:46:07Z</cp:lastPrinted>
  <dcterms:modified xsi:type="dcterms:W3CDTF">2018-01-19T10:39:28Z</dcterms:modified>
</cp:coreProperties>
</file>