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notesSlides/notesSlide2.xml" ContentType="application/vnd.openxmlformats-officedocument.presentationml.notesSlide+xml"/>
  <Override PartName="/ppt/charts/chart8.xml" ContentType="application/vnd.openxmlformats-officedocument.drawingml.chart+xml"/>
  <Override PartName="/ppt/notesSlides/notesSlide3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charts/chart13.xml" ContentType="application/vnd.openxmlformats-officedocument.drawingml.chart+xml"/>
  <Override PartName="/ppt/theme/themeOverride6.xml" ContentType="application/vnd.openxmlformats-officedocument.themeOverride+xml"/>
  <Override PartName="/ppt/charts/chart14.xml" ContentType="application/vnd.openxmlformats-officedocument.drawingml.chart+xml"/>
  <Override PartName="/ppt/theme/themeOverride7.xml" ContentType="application/vnd.openxmlformats-officedocument.themeOverride+xml"/>
  <Override PartName="/ppt/notesSlides/notesSlide6.xml" ContentType="application/vnd.openxmlformats-officedocument.presentationml.notesSlide+xml"/>
  <Override PartName="/ppt/charts/chart15.xml" ContentType="application/vnd.openxmlformats-officedocument.drawingml.chart+xml"/>
  <Override PartName="/ppt/theme/themeOverride8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notesSlides/notesSlide9.xml" ContentType="application/vnd.openxmlformats-officedocument.presentationml.notesSlide+xml"/>
  <Override PartName="/ppt/charts/chart18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9.xml" ContentType="application/vnd.openxmlformats-officedocument.drawingml.chart+xml"/>
  <Override PartName="/ppt/theme/themeOverride9.xml" ContentType="application/vnd.openxmlformats-officedocument.themeOverride+xml"/>
  <Override PartName="/ppt/charts/chart20.xml" ContentType="application/vnd.openxmlformats-officedocument.drawingml.chart+xml"/>
  <Override PartName="/ppt/theme/themeOverride10.xml" ContentType="application/vnd.openxmlformats-officedocument.themeOverride+xml"/>
  <Override PartName="/ppt/notesSlides/notesSlide12.xml" ContentType="application/vnd.openxmlformats-officedocument.presentationml.notesSlide+xml"/>
  <Override PartName="/ppt/charts/chart21.xml" ContentType="application/vnd.openxmlformats-officedocument.drawingml.chart+xml"/>
  <Override PartName="/ppt/theme/themeOverride11.xml" ContentType="application/vnd.openxmlformats-officedocument.themeOverride+xml"/>
  <Override PartName="/ppt/notesSlides/notesSlide13.xml" ContentType="application/vnd.openxmlformats-officedocument.presentationml.notesSlide+xml"/>
  <Override PartName="/ppt/charts/chart22.xml" ContentType="application/vnd.openxmlformats-officedocument.drawingml.chart+xml"/>
  <Override PartName="/ppt/theme/themeOverride12.xml" ContentType="application/vnd.openxmlformats-officedocument.themeOverride+xml"/>
  <Override PartName="/ppt/notesSlides/notesSlide14.xml" ContentType="application/vnd.openxmlformats-officedocument.presentationml.notesSlide+xml"/>
  <Override PartName="/ppt/charts/chart23.xml" ContentType="application/vnd.openxmlformats-officedocument.drawingml.chart+xml"/>
  <Override PartName="/ppt/theme/themeOverride13.xml" ContentType="application/vnd.openxmlformats-officedocument.themeOverride+xml"/>
  <Override PartName="/ppt/charts/chart24.xml" ContentType="application/vnd.openxmlformats-officedocument.drawingml.chart+xml"/>
  <Override PartName="/ppt/theme/themeOverride14.xml" ContentType="application/vnd.openxmlformats-officedocument.themeOverride+xml"/>
  <Override PartName="/ppt/notesSlides/notesSlide15.xml" ContentType="application/vnd.openxmlformats-officedocument.presentationml.notesSlide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notesSlides/notesSlide16.xml" ContentType="application/vnd.openxmlformats-officedocument.presentationml.notesSlide+xml"/>
  <Override PartName="/ppt/charts/chart27.xml" ContentType="application/vnd.openxmlformats-officedocument.drawingml.chart+xml"/>
  <Override PartName="/ppt/theme/themeOverride15.xml" ContentType="application/vnd.openxmlformats-officedocument.themeOverride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96" r:id="rId2"/>
    <p:sldId id="299" r:id="rId3"/>
    <p:sldId id="297" r:id="rId4"/>
    <p:sldId id="300" r:id="rId5"/>
    <p:sldId id="302" r:id="rId6"/>
    <p:sldId id="303" r:id="rId7"/>
    <p:sldId id="291" r:id="rId8"/>
    <p:sldId id="305" r:id="rId9"/>
    <p:sldId id="306" r:id="rId10"/>
    <p:sldId id="307" r:id="rId11"/>
    <p:sldId id="321" r:id="rId12"/>
    <p:sldId id="309" r:id="rId13"/>
    <p:sldId id="310" r:id="rId14"/>
    <p:sldId id="292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20" r:id="rId23"/>
    <p:sldId id="323" r:id="rId24"/>
    <p:sldId id="324" r:id="rId25"/>
    <p:sldId id="322" r:id="rId2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CA4"/>
    <a:srgbClr val="FF6600"/>
    <a:srgbClr val="E23F0C"/>
    <a:srgbClr val="2147C1"/>
    <a:srgbClr val="FF9900"/>
    <a:srgbClr val="CF9607"/>
    <a:srgbClr val="993366"/>
    <a:srgbClr val="78B832"/>
    <a:srgbClr val="B02408"/>
    <a:srgbClr val="5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89215" autoAdjust="0"/>
  </p:normalViewPr>
  <p:slideViewPr>
    <p:cSldViewPr snapToGrid="0">
      <p:cViewPr varScale="1">
        <p:scale>
          <a:sx n="97" d="100"/>
          <a:sy n="97" d="100"/>
        </p:scale>
        <p:origin x="-19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4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5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6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7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8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9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10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1.xlsx"/><Relationship Id="rId1" Type="http://schemas.openxmlformats.org/officeDocument/2006/relationships/themeOverride" Target="../theme/themeOverride11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.xlsx"/><Relationship Id="rId1" Type="http://schemas.openxmlformats.org/officeDocument/2006/relationships/themeOverride" Target="../theme/themeOverride12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.xlsx"/><Relationship Id="rId1" Type="http://schemas.openxmlformats.org/officeDocument/2006/relationships/themeOverride" Target="../theme/themeOverride13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4.xlsx"/><Relationship Id="rId1" Type="http://schemas.openxmlformats.org/officeDocument/2006/relationships/themeOverride" Target="../theme/themeOverride14.xm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7.xlsx"/><Relationship Id="rId1" Type="http://schemas.openxmlformats.org/officeDocument/2006/relationships/themeOverride" Target="../theme/themeOverride15.xm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ca-ES" noProof="0"/>
            </a:pPr>
            <a:r>
              <a:rPr lang="ca-ES" noProof="0" smtClean="0"/>
              <a:t>Procedència </a:t>
            </a:r>
            <a:r>
              <a:rPr lang="ca-ES" noProof="0"/>
              <a:t>(</a:t>
            </a:r>
            <a:r>
              <a:rPr lang="ca-ES" noProof="0" smtClean="0"/>
              <a:t>comunitat autònoma</a:t>
            </a:r>
            <a:r>
              <a:rPr lang="ca-ES" noProof="0"/>
              <a:t>)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7351053589877761E-2"/>
          <c:y val="0.17191965648105823"/>
          <c:w val="0.91962706767888114"/>
          <c:h val="0.525764237206363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Edad</c:v>
                </c:pt>
              </c:strCache>
            </c:strRef>
          </c:tx>
          <c:spPr>
            <a:scene3d>
              <a:camera prst="orthographicFront"/>
              <a:lightRig rig="soft" dir="t">
                <a:rot lat="0" lon="0" rev="3600000"/>
              </a:lightRig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Hoja1!$A$2:$A$18</c:f>
              <c:strCache>
                <c:ptCount val="17"/>
                <c:pt idx="0">
                  <c:v>Cataluña</c:v>
                </c:pt>
                <c:pt idx="1">
                  <c:v>Aragón</c:v>
                </c:pt>
                <c:pt idx="2">
                  <c:v>País Vasco</c:v>
                </c:pt>
                <c:pt idx="3">
                  <c:v>Navarra</c:v>
                </c:pt>
                <c:pt idx="4">
                  <c:v>Valencia</c:v>
                </c:pt>
                <c:pt idx="5">
                  <c:v>Andalucía</c:v>
                </c:pt>
                <c:pt idx="6">
                  <c:v>Castilla-La Mancha</c:v>
                </c:pt>
                <c:pt idx="7">
                  <c:v>Madrid</c:v>
                </c:pt>
                <c:pt idx="8">
                  <c:v>Canarias</c:v>
                </c:pt>
                <c:pt idx="9">
                  <c:v>Asturias</c:v>
                </c:pt>
                <c:pt idx="10">
                  <c:v>La Rioja</c:v>
                </c:pt>
                <c:pt idx="11">
                  <c:v>Extremadura</c:v>
                </c:pt>
                <c:pt idx="12">
                  <c:v>Castilla y León</c:v>
                </c:pt>
                <c:pt idx="13">
                  <c:v>Galicia</c:v>
                </c:pt>
                <c:pt idx="14">
                  <c:v>Murcia</c:v>
                </c:pt>
                <c:pt idx="15">
                  <c:v>Cantabria</c:v>
                </c:pt>
                <c:pt idx="16">
                  <c:v>Islas Baleares</c:v>
                </c:pt>
              </c:strCache>
            </c:strRef>
          </c:cat>
          <c:val>
            <c:numRef>
              <c:f>Hoja1!$B$2:$B$18</c:f>
              <c:numCache>
                <c:formatCode>General</c:formatCode>
                <c:ptCount val="17"/>
                <c:pt idx="0">
                  <c:v>3985</c:v>
                </c:pt>
                <c:pt idx="1">
                  <c:v>1229</c:v>
                </c:pt>
                <c:pt idx="2">
                  <c:v>780</c:v>
                </c:pt>
                <c:pt idx="3">
                  <c:v>621</c:v>
                </c:pt>
                <c:pt idx="4">
                  <c:v>506</c:v>
                </c:pt>
                <c:pt idx="5">
                  <c:v>400</c:v>
                </c:pt>
                <c:pt idx="6">
                  <c:v>354</c:v>
                </c:pt>
                <c:pt idx="7">
                  <c:v>248</c:v>
                </c:pt>
                <c:pt idx="8">
                  <c:v>195</c:v>
                </c:pt>
                <c:pt idx="9">
                  <c:v>162</c:v>
                </c:pt>
                <c:pt idx="10">
                  <c:v>139</c:v>
                </c:pt>
                <c:pt idx="11">
                  <c:v>136</c:v>
                </c:pt>
                <c:pt idx="12">
                  <c:v>103</c:v>
                </c:pt>
                <c:pt idx="13">
                  <c:v>76</c:v>
                </c:pt>
                <c:pt idx="14">
                  <c:v>42</c:v>
                </c:pt>
                <c:pt idx="15">
                  <c:v>37</c:v>
                </c:pt>
                <c:pt idx="16">
                  <c:v>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460-496B-957B-E7D1F56C699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100"/>
        <c:axId val="5714688"/>
        <c:axId val="5715840"/>
      </c:barChart>
      <c:catAx>
        <c:axId val="5714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15840"/>
        <c:crosses val="autoZero"/>
        <c:auto val="1"/>
        <c:lblAlgn val="ctr"/>
        <c:lblOffset val="100"/>
        <c:noMultiLvlLbl val="0"/>
      </c:catAx>
      <c:valAx>
        <c:axId val="57158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57146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1F497D">
                <a:lumMod val="60000"/>
                <a:lumOff val="40000"/>
              </a:srgbClr>
            </a:solidFill>
            <a:scene3d>
              <a:camera prst="orthographicFront"/>
              <a:lightRig rig="soft" dir="t">
                <a:rot lat="0" lon="0" rev="5400000"/>
              </a:lightRig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-2.3504276667915308E-3"/>
                  <c:y val="-0.132966994615963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0.185428622269673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3504276667915746E-3"/>
                  <c:y val="-0.136996297483113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0.124908388881662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0.120879086014511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3504276667916171E-3"/>
                  <c:y val="-0.112820480280211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8.6181352208021445E-17"/>
                  <c:y val="-7.6556754475857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-8.8644663077308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-9.26739659444590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Hoja1!$A$2:$A$3</c:f>
              <c:strCache>
                <c:ptCount val="2"/>
                <c:pt idx="0">
                  <c:v>Fumadores</c:v>
                </c:pt>
                <c:pt idx="1">
                  <c:v>No fumadores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23.9</c:v>
                </c:pt>
                <c:pt idx="1">
                  <c:v>42.6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Columna2</c:v>
                </c:pt>
              </c:strCache>
            </c:strRef>
          </c:tx>
          <c:spPr>
            <a:solidFill>
              <a:srgbClr val="EEECE1"/>
            </a:solidFill>
          </c:spPr>
          <c:invertIfNegative val="0"/>
          <c:dLbls>
            <c:delete val="1"/>
          </c:dLbls>
          <c:cat>
            <c:strRef>
              <c:f>Hoja1!$A$2:$A$3</c:f>
              <c:strCache>
                <c:ptCount val="2"/>
                <c:pt idx="0">
                  <c:v>Fumadores</c:v>
                </c:pt>
                <c:pt idx="1">
                  <c:v>No fumadores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  <c:pt idx="0">
                  <c:v>76.099999999999994</c:v>
                </c:pt>
                <c:pt idx="1">
                  <c:v>57.4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40"/>
        <c:overlap val="100"/>
        <c:axId val="35783040"/>
        <c:axId val="35784576"/>
      </c:barChart>
      <c:catAx>
        <c:axId val="357830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ca-ES"/>
          </a:p>
        </c:txPr>
        <c:crossAx val="35784576"/>
        <c:crosses val="autoZero"/>
        <c:auto val="1"/>
        <c:lblAlgn val="ctr"/>
        <c:lblOffset val="100"/>
        <c:noMultiLvlLbl val="0"/>
      </c:catAx>
      <c:valAx>
        <c:axId val="35784576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35783040"/>
        <c:crosses val="autoZero"/>
        <c:crossBetween val="between"/>
      </c:valAx>
    </c:plotArea>
    <c:plotVisOnly val="1"/>
    <c:dispBlanksAs val="gap"/>
    <c:showDLblsOverMax val="0"/>
  </c:chart>
  <c:spPr>
    <a:ln>
      <a:solidFill>
        <a:srgbClr val="4F81BD"/>
      </a:solidFill>
    </a:ln>
  </c:sp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view3D>
      <c:rotX val="30"/>
      <c:rotY val="17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5.3467736372241607E-2"/>
          <c:w val="0.75117506161061953"/>
          <c:h val="0.69887754877076547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Prohibició en cotxes</c:v>
                </c:pt>
              </c:strCache>
            </c:strRef>
          </c:tx>
          <c:explosion val="11"/>
          <c:dPt>
            <c:idx val="0"/>
            <c:bubble3D val="0"/>
            <c:spPr>
              <a:solidFill>
                <a:srgbClr val="2147C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9A10-468D-A161-3183EDC64B5D}"/>
              </c:ext>
            </c:extLst>
          </c:dPt>
          <c:dPt>
            <c:idx val="1"/>
            <c:bubble3D val="0"/>
            <c:spPr>
              <a:solidFill>
                <a:srgbClr val="E23F0C"/>
              </a:solidFill>
              <a:ln>
                <a:solidFill>
                  <a:srgbClr val="4385E7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A10-468D-A161-3183EDC64B5D}"/>
              </c:ext>
            </c:extLst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A10-468D-A161-3183EDC64B5D}"/>
              </c:ext>
            </c:extLst>
          </c:dPt>
          <c:dPt>
            <c:idx val="3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EA0-4B81-B185-F479B5EF6609}"/>
              </c:ext>
            </c:extLst>
          </c:dPt>
          <c:dLbls>
            <c:dLbl>
              <c:idx val="0"/>
              <c:layout>
                <c:manualLayout>
                  <c:x val="0.17121525290483894"/>
                  <c:y val="-0.1351592575023877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</c:dLbl>
            <c:dLbl>
              <c:idx val="1"/>
              <c:layout/>
              <c:spPr>
                <a:noFill/>
              </c:spPr>
              <c:txPr>
                <a:bodyPr/>
                <a:lstStyle/>
                <a:p>
                  <a:pPr>
                    <a:defRPr b="1"/>
                  </a:pPr>
                  <a:endParaRPr lang="ca-E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6.1151566393583899E-2"/>
                  <c:y val="-2.055587044908716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</c:dLbl>
            <c:dLbl>
              <c:idx val="3"/>
              <c:layout>
                <c:manualLayout>
                  <c:x val="1.0454667968656907E-2"/>
                  <c:y val="-0.10273845954716489"/>
                </c:manualLayout>
              </c:layout>
              <c:spPr/>
              <c:txPr>
                <a:bodyPr/>
                <a:lstStyle/>
                <a:p>
                  <a:pPr>
                    <a:defRPr lang="ca-ES" b="1" noProof="0"/>
                  </a:pPr>
                  <a:endParaRPr lang="ca-E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</c:dLbl>
            <c:txPr>
              <a:bodyPr/>
              <a:lstStyle/>
              <a:p>
                <a:pPr>
                  <a:defRPr b="1"/>
                </a:pPr>
                <a:endParaRPr lang="ca-E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</c:dLbls>
          <c:cat>
            <c:strRef>
              <c:f>Hoja1!$A$2:$A$5</c:f>
              <c:strCache>
                <c:ptCount val="4"/>
                <c:pt idx="0">
                  <c:v>Sí</c:v>
                </c:pt>
                <c:pt idx="1">
                  <c:v>No</c:v>
                </c:pt>
                <c:pt idx="2">
                  <c:v>No ho sé</c:v>
                </c:pt>
                <c:pt idx="3">
                  <c:v>Només quan hi hagi menors</c:v>
                </c:pt>
              </c:strCache>
            </c:strRef>
          </c:cat>
          <c:val>
            <c:numRef>
              <c:f>Hoja1!$B$2:$B$5</c:f>
              <c:numCache>
                <c:formatCode>0.0</c:formatCode>
                <c:ptCount val="4"/>
                <c:pt idx="0">
                  <c:v>40.5</c:v>
                </c:pt>
                <c:pt idx="1">
                  <c:v>29.6</c:v>
                </c:pt>
                <c:pt idx="2">
                  <c:v>4</c:v>
                </c:pt>
                <c:pt idx="3">
                  <c:v>25.9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A10-468D-A161-3183EDC64B5D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ca-E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907585124828947"/>
          <c:y val="0.11968448244857598"/>
          <c:w val="0.86092414875171053"/>
          <c:h val="0.6941239717729598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1F497D">
                <a:lumMod val="60000"/>
                <a:lumOff val="40000"/>
              </a:srgbClr>
            </a:solidFill>
            <a:scene3d>
              <a:camera prst="orthographicFront"/>
              <a:lightRig rig="soft" dir="t">
                <a:rot lat="0" lon="0" rev="5400000"/>
              </a:lightRig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9.5878260016848895E-4"/>
                  <c:y val="-0.262340580533730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0.323044159541505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3504276667915746E-3"/>
                  <c:y val="-0.136996297483113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0.124908388881662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0.120879086014511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3504276667916171E-3"/>
                  <c:y val="-0.112820480280211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8.6181352208021445E-17"/>
                  <c:y val="-7.6556754475857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-8.8644663077308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-9.26739659444590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Hoja1!$A$2:$A$3</c:f>
              <c:strCache>
                <c:ptCount val="2"/>
                <c:pt idx="0">
                  <c:v>Fumadores</c:v>
                </c:pt>
                <c:pt idx="1">
                  <c:v>No fumadores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62.7</c:v>
                </c:pt>
                <c:pt idx="1">
                  <c:v>76.599999999999994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Columna2</c:v>
                </c:pt>
              </c:strCache>
            </c:strRef>
          </c:tx>
          <c:spPr>
            <a:solidFill>
              <a:srgbClr val="EEECE1"/>
            </a:solidFill>
          </c:spPr>
          <c:invertIfNegative val="0"/>
          <c:dLbls>
            <c:delete val="1"/>
          </c:dLbls>
          <c:cat>
            <c:strRef>
              <c:f>Hoja1!$A$2:$A$3</c:f>
              <c:strCache>
                <c:ptCount val="2"/>
                <c:pt idx="0">
                  <c:v>Fumadores</c:v>
                </c:pt>
                <c:pt idx="1">
                  <c:v>No fumadores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  <c:pt idx="0">
                  <c:v>37.300000000000004</c:v>
                </c:pt>
                <c:pt idx="1">
                  <c:v>23.4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40"/>
        <c:overlap val="100"/>
        <c:axId val="38274176"/>
        <c:axId val="38275712"/>
      </c:barChart>
      <c:catAx>
        <c:axId val="382741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ca-ES"/>
          </a:p>
        </c:txPr>
        <c:crossAx val="38275712"/>
        <c:crosses val="autoZero"/>
        <c:auto val="1"/>
        <c:lblAlgn val="ctr"/>
        <c:lblOffset val="100"/>
        <c:noMultiLvlLbl val="0"/>
      </c:catAx>
      <c:valAx>
        <c:axId val="38275712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38274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solidFill>
            <a:schemeClr val="tx1"/>
          </a:solidFill>
        </a:defRPr>
      </a:pPr>
      <a:endParaRPr lang="ca-E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17400881883994873"/>
          <c:y val="0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cigarretes/dia</c:v>
                </c:pt>
              </c:strCache>
            </c:strRef>
          </c:tx>
          <c:spPr>
            <a:solidFill>
              <a:srgbClr val="9BBB59">
                <a:lumMod val="75000"/>
              </a:srgbClr>
            </a:solidFill>
            <a:scene3d>
              <a:camera prst="orthographicFront"/>
              <a:lightRig rig="soft" dir="t">
                <a:rot lat="0" lon="0" rev="5400000"/>
              </a:lightRig>
            </a:scene3d>
            <a:sp3d>
              <a:bevelT/>
              <a:bevelB/>
            </a:sp3d>
          </c:spPr>
          <c:invertIfNegative val="0"/>
          <c:dLbls>
            <c:dLbl>
              <c:idx val="1"/>
              <c:layout>
                <c:manualLayout>
                  <c:x val="0"/>
                  <c:y val="4.029304145519432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/>
                </a:pPr>
                <a:endParaRPr lang="ca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Hoja1!$A$2:$A$5</c:f>
              <c:strCache>
                <c:ptCount val="4"/>
                <c:pt idx="0">
                  <c:v>Menys de 10</c:v>
                </c:pt>
                <c:pt idx="1">
                  <c:v>10 a 19</c:v>
                </c:pt>
                <c:pt idx="2">
                  <c:v>20 a 29</c:v>
                </c:pt>
                <c:pt idx="3">
                  <c:v>30 o más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288</c:v>
                </c:pt>
                <c:pt idx="1">
                  <c:v>273</c:v>
                </c:pt>
                <c:pt idx="2">
                  <c:v>106</c:v>
                </c:pt>
                <c:pt idx="3">
                  <c:v>22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37"/>
        <c:overlap val="-100"/>
        <c:axId val="41121664"/>
        <c:axId val="41128704"/>
      </c:barChart>
      <c:catAx>
        <c:axId val="411216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ca-ES"/>
          </a:p>
        </c:txPr>
        <c:crossAx val="41128704"/>
        <c:crosses val="autoZero"/>
        <c:auto val="1"/>
        <c:lblAlgn val="ctr"/>
        <c:lblOffset val="100"/>
        <c:tickLblSkip val="1"/>
        <c:noMultiLvlLbl val="0"/>
      </c:catAx>
      <c:valAx>
        <c:axId val="411287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4112166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ca-ES" sz="2000" baseline="0" noProof="0">
                <a:solidFill>
                  <a:schemeClr val="bg1"/>
                </a:solidFill>
              </a:defRPr>
            </a:pPr>
            <a:r>
              <a:rPr lang="ca-ES" sz="2000" baseline="0" noProof="0" smtClean="0">
                <a:solidFill>
                  <a:schemeClr val="bg1"/>
                </a:solidFill>
              </a:rPr>
              <a:t>Edat d’inici</a:t>
            </a:r>
            <a:endParaRPr lang="ca-ES" sz="2000" baseline="0" noProof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3.8230173442420884E-2"/>
          <c:y val="1.7146683804349586E-2"/>
        </c:manualLayout>
      </c:layout>
      <c:overlay val="0"/>
      <c:spPr>
        <a:solidFill>
          <a:srgbClr val="2147C1"/>
        </a:solidFill>
      </c:spPr>
    </c:title>
    <c:autoTitleDeleted val="0"/>
    <c:view3D>
      <c:rotX val="30"/>
      <c:rotY val="13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5673344872466475"/>
          <c:w val="0.93578255467363314"/>
          <c:h val="0.74219454600441759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Edad de comienzo</c:v>
                </c:pt>
              </c:strCache>
            </c:strRef>
          </c:tx>
          <c:spPr>
            <a:solidFill>
              <a:srgbClr val="1F497D">
                <a:lumMod val="60000"/>
                <a:lumOff val="40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Pt>
            <c:idx val="0"/>
            <c:bubble3D val="0"/>
            <c:explosion val="41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solidFill>
                <a:srgbClr val="9BBB59">
                  <a:lumMod val="60000"/>
                  <a:lumOff val="40000"/>
                </a:srgb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solidFill>
                <a:srgbClr val="EEECE1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bubble3D val="0"/>
            <c:explosion val="37"/>
            <c:spPr>
              <a:solidFill>
                <a:srgbClr val="F79646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5"/>
            <c:bubble3D val="0"/>
            <c:explosion val="38"/>
            <c:spPr>
              <a:solidFill>
                <a:srgbClr val="FFFF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2.888887512399466E-2"/>
                  <c:y val="4.097112336431437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4.9097468246652523E-2"/>
                  <c:y val="-0.2087325948663198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7.4848972072111136E-2"/>
                  <c:y val="2.0380251340681656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6.3145469073674729E-2"/>
                  <c:y val="-9.600083978246672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8.0480260530681344E-2"/>
                  <c:y val="-1.676527134964653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 b="1" baseline="0"/>
                </a:pPr>
                <a:endParaRPr lang="ca-E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Hoja1!$A$2:$A$7</c:f>
              <c:strCache>
                <c:ptCount val="6"/>
                <c:pt idx="0">
                  <c:v>Menys de 10 anys</c:v>
                </c:pt>
                <c:pt idx="1">
                  <c:v>10 a 14 anys</c:v>
                </c:pt>
                <c:pt idx="2">
                  <c:v>15 a 19 anys</c:v>
                </c:pt>
                <c:pt idx="3">
                  <c:v>20 a 24 anys</c:v>
                </c:pt>
                <c:pt idx="4">
                  <c:v>25 a 29 anys</c:v>
                </c:pt>
                <c:pt idx="5">
                  <c:v>30 o més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1</c:v>
                </c:pt>
                <c:pt idx="1">
                  <c:v>117</c:v>
                </c:pt>
                <c:pt idx="2">
                  <c:v>478</c:v>
                </c:pt>
                <c:pt idx="3">
                  <c:v>114</c:v>
                </c:pt>
                <c:pt idx="4">
                  <c:v>27</c:v>
                </c:pt>
                <c:pt idx="5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effectLst>
          <a:glow rad="101600">
            <a:srgbClr val="4F81BD">
              <a:satMod val="175000"/>
              <a:alpha val="40000"/>
            </a:srgbClr>
          </a:glow>
          <a:softEdge rad="127000"/>
        </a:effectLst>
        <a:scene3d>
          <a:camera prst="orthographicFront"/>
          <a:lightRig rig="threePt" dir="t"/>
        </a:scene3d>
        <a:sp3d>
          <a:bevelT w="139700" h="139700" prst="divot"/>
        </a:sp3d>
      </c:spPr>
    </c:plotArea>
    <c:legend>
      <c:legendPos val="t"/>
      <c:layout>
        <c:manualLayout>
          <c:xMode val="edge"/>
          <c:yMode val="edge"/>
          <c:x val="0.22075067280824498"/>
          <c:y val="1.7939549163727881E-2"/>
          <c:w val="0.77661965510776565"/>
          <c:h val="0.23251503459265749"/>
        </c:manualLayout>
      </c:layout>
      <c:overlay val="0"/>
      <c:txPr>
        <a:bodyPr/>
        <a:lstStyle/>
        <a:p>
          <a:pPr>
            <a:defRPr sz="1600" baseline="0"/>
          </a:pPr>
          <a:endParaRPr lang="ca-ES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40"/>
      <c:rotY val="29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n intents</c:v>
                </c:pt>
              </c:strCache>
            </c:strRef>
          </c:tx>
          <c:spPr>
            <a:solidFill>
              <a:srgbClr val="1F497D">
                <a:lumMod val="60000"/>
                <a:lumOff val="40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Pt>
            <c:idx val="0"/>
            <c:bubble3D val="0"/>
            <c:spPr>
              <a:solidFill>
                <a:srgbClr val="4BACC6">
                  <a:lumMod val="20000"/>
                  <a:lumOff val="80000"/>
                </a:srgb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6A1-4E0D-9F66-7F7AC652C20E}"/>
              </c:ext>
            </c:extLst>
          </c:dPt>
          <c:dPt>
            <c:idx val="1"/>
            <c:bubble3D val="0"/>
            <c:spPr>
              <a:solidFill>
                <a:srgbClr val="9BBB59">
                  <a:lumMod val="60000"/>
                  <a:lumOff val="40000"/>
                </a:srgb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6A1-4E0D-9F66-7F7AC652C20E}"/>
              </c:ext>
            </c:extLst>
          </c:dPt>
          <c:dPt>
            <c:idx val="2"/>
            <c:bubble3D val="0"/>
            <c:spPr>
              <a:solidFill>
                <a:srgbClr val="EEECE1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6A1-4E0D-9F66-7F7AC652C20E}"/>
              </c:ext>
            </c:extLst>
          </c:dPt>
          <c:dPt>
            <c:idx val="4"/>
            <c:bubble3D val="0"/>
            <c:spPr>
              <a:solidFill>
                <a:srgbClr val="F79646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6A1-4E0D-9F66-7F7AC652C20E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6A1-4E0D-9F66-7F7AC652C20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ca-E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Hoja1!$A$2:$A$6</c:f>
              <c:strCache>
                <c:ptCount val="5"/>
                <c:pt idx="0">
                  <c:v>Cap</c:v>
                </c:pt>
                <c:pt idx="1">
                  <c:v>1 intent</c:v>
                </c:pt>
                <c:pt idx="2">
                  <c:v>2 intents</c:v>
                </c:pt>
                <c:pt idx="3">
                  <c:v>3 intents</c:v>
                </c:pt>
                <c:pt idx="4">
                  <c:v>4 o més intents</c:v>
                </c:pt>
              </c:strCache>
            </c:strRef>
          </c:cat>
          <c:val>
            <c:numRef>
              <c:f>Hoja1!$B$2:$B$6</c:f>
              <c:numCache>
                <c:formatCode>0.0%</c:formatCode>
                <c:ptCount val="5"/>
                <c:pt idx="0">
                  <c:v>0.29900000000000027</c:v>
                </c:pt>
                <c:pt idx="1">
                  <c:v>0.23700000000000004</c:v>
                </c:pt>
                <c:pt idx="2">
                  <c:v>0.192</c:v>
                </c:pt>
                <c:pt idx="3">
                  <c:v>0.11700000000000002</c:v>
                </c:pt>
                <c:pt idx="4">
                  <c:v>0.15500000000000011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16A1-4E0D-9F66-7F7AC652C20E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effectLst>
          <a:glow rad="101600">
            <a:srgbClr val="4F81BD">
              <a:satMod val="175000"/>
              <a:alpha val="40000"/>
            </a:srgbClr>
          </a:glow>
          <a:softEdge rad="127000"/>
        </a:effectLst>
        <a:scene3d>
          <a:camera prst="orthographicFront"/>
          <a:lightRig rig="threePt" dir="t"/>
        </a:scene3d>
      </c:spPr>
    </c:plotArea>
    <c:plotVisOnly val="1"/>
    <c:dispBlanksAs val="zero"/>
    <c:showDLblsOverMax val="0"/>
  </c:chart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855650689700113"/>
          <c:y val="2.0370758081637304E-2"/>
          <c:w val="0.5662959983421012"/>
          <c:h val="0.9611588302057277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Com va aconseguir-ho?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ca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Ajuda d’un/a professional sanitari/ària</c:v>
                </c:pt>
                <c:pt idx="1">
                  <c:v>Línies telefòniques o internet</c:v>
                </c:pt>
                <c:pt idx="2">
                  <c:v>Ajuda de professional pedagog/a o psicopedagog/a</c:v>
                </c:pt>
                <c:pt idx="3">
                  <c:v>Sol/a, sense ajuda</c:v>
                </c:pt>
                <c:pt idx="4">
                  <c:v>Altre</c:v>
                </c:pt>
              </c:strCache>
            </c:strRef>
          </c:cat>
          <c:val>
            <c:numRef>
              <c:f>Hoja1!$B$2:$B$6</c:f>
              <c:numCache>
                <c:formatCode>0.0%</c:formatCode>
                <c:ptCount val="5"/>
                <c:pt idx="0">
                  <c:v>0.11600000000000002</c:v>
                </c:pt>
                <c:pt idx="1">
                  <c:v>0</c:v>
                </c:pt>
                <c:pt idx="2">
                  <c:v>1.0000000000000004E-2</c:v>
                </c:pt>
                <c:pt idx="3">
                  <c:v>0.81299999999999994</c:v>
                </c:pt>
                <c:pt idx="4">
                  <c:v>5.9000000000000011E-2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358-4928-B21A-71089253CB8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0281216"/>
        <c:axId val="40305408"/>
      </c:barChart>
      <c:catAx>
        <c:axId val="4028121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 anchor="ctr" anchorCtr="0"/>
          <a:lstStyle/>
          <a:p>
            <a:pPr>
              <a:defRPr sz="1600" b="1"/>
            </a:pPr>
            <a:endParaRPr lang="ca-ES"/>
          </a:p>
        </c:txPr>
        <c:crossAx val="40305408"/>
        <c:crosses val="autoZero"/>
        <c:auto val="1"/>
        <c:lblAlgn val="ctr"/>
        <c:lblOffset val="100"/>
        <c:noMultiLvlLbl val="0"/>
      </c:catAx>
      <c:valAx>
        <c:axId val="4030540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402812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a-E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view3D>
      <c:rotX val="50"/>
      <c:rotY val="1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Quin professional?</c:v>
                </c:pt>
              </c:strCache>
            </c:strRef>
          </c:tx>
          <c:explosion val="21"/>
          <c:dPt>
            <c:idx val="0"/>
            <c:bubble3D val="0"/>
            <c:explosion val="12"/>
            <c:spPr>
              <a:solidFill>
                <a:srgbClr val="0060A8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9A10-468D-A161-3183EDC64B5D}"/>
              </c:ext>
            </c:extLst>
          </c:dPt>
          <c:dPt>
            <c:idx val="1"/>
            <c:bubble3D val="0"/>
            <c:explosion val="0"/>
            <c:spPr>
              <a:solidFill>
                <a:srgbClr val="0086EA"/>
              </a:solidFill>
              <a:ln>
                <a:solidFill>
                  <a:srgbClr val="4385E7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A10-468D-A161-3183EDC64B5D}"/>
              </c:ext>
            </c:extLst>
          </c:dPt>
          <c:dPt>
            <c:idx val="2"/>
            <c:bubble3D val="0"/>
            <c:spPr>
              <a:solidFill>
                <a:srgbClr val="CC9B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A10-468D-A161-3183EDC64B5D}"/>
              </c:ext>
            </c:extLst>
          </c:dPt>
          <c:dPt>
            <c:idx val="3"/>
            <c:bubble3D val="0"/>
            <c:explosion val="35"/>
            <c:spPr>
              <a:solidFill>
                <a:schemeClr val="bg1">
                  <a:lumMod val="8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3F7-4501-9965-B15380236B67}"/>
              </c:ext>
            </c:extLst>
          </c:dPt>
          <c:dPt>
            <c:idx val="4"/>
            <c:bubble3D val="0"/>
            <c:explosion val="36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3F7-4501-9965-B15380236B67}"/>
              </c:ext>
            </c:extLst>
          </c:dPt>
          <c:dPt>
            <c:idx val="5"/>
            <c:bubble3D val="0"/>
            <c:explosion val="34"/>
            <c:spPr>
              <a:solidFill>
                <a:srgbClr val="E23F0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3F7-4501-9965-B15380236B67}"/>
              </c:ext>
            </c:extLst>
          </c:dPt>
          <c:dLbls>
            <c:dLbl>
              <c:idx val="0"/>
              <c:layout>
                <c:manualLayout>
                  <c:x val="7.9523473999964914E-2"/>
                  <c:y val="-0.3000408042388166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A10-468D-A161-3183EDC64B5D}"/>
                </c:ext>
              </c:extLst>
            </c:dLbl>
            <c:dLbl>
              <c:idx val="1"/>
              <c:layout>
                <c:manualLayout>
                  <c:x val="0.11743264637262529"/>
                  <c:y val="0.1655702615167553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10-468D-A161-3183EDC64B5D}"/>
                </c:ext>
              </c:extLst>
            </c:dLbl>
            <c:dLbl>
              <c:idx val="2"/>
              <c:layout>
                <c:manualLayout>
                  <c:x val="2.0423461720627534E-2"/>
                  <c:y val="-1.0422836437314242E-2"/>
                </c:manualLayout>
              </c:layout>
              <c:tx>
                <c:rich>
                  <a:bodyPr/>
                  <a:lstStyle/>
                  <a:p>
                    <a:r>
                      <a:rPr lang="ca-ES" sz="1600" noProof="0"/>
                      <a:t>P</a:t>
                    </a:r>
                    <a:r>
                      <a:rPr lang="en-US" sz="1400" noProof="0"/>
                      <a:t>sicòleg/a</a:t>
                    </a:r>
                    <a:r>
                      <a:rPr lang="en-US" sz="1400"/>
                      <a:t>
18%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A10-468D-A161-3183EDC64B5D}"/>
                </c:ext>
              </c:extLst>
            </c:dLbl>
            <c:dLbl>
              <c:idx val="3"/>
              <c:layout>
                <c:manualLayout>
                  <c:x val="-2.6512205714516591E-5"/>
                  <c:y val="-0.1522240560593471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3F7-4501-9965-B15380236B67}"/>
                </c:ext>
              </c:extLst>
            </c:dLbl>
            <c:dLbl>
              <c:idx val="4"/>
              <c:layout>
                <c:manualLayout>
                  <c:x val="9.3904332267174997E-2"/>
                  <c:y val="3.432715217233995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7.922072986042486E-2"/>
                  <c:y val="0.1518731758696194"/>
                </c:manualLayout>
              </c:layout>
              <c:tx>
                <c:rich>
                  <a:bodyPr/>
                  <a:lstStyle/>
                  <a:p>
                    <a:r>
                      <a:rPr lang="ca-ES" noProof="0" smtClean="0"/>
                      <a:t>Odontòleg/a</a:t>
                    </a:r>
                    <a:r>
                      <a:rPr lang="ca-ES" noProof="0"/>
                      <a:t>
</a:t>
                    </a:r>
                    <a:r>
                      <a:rPr lang="ca-ES" noProof="0" smtClean="0"/>
                      <a:t>0,5%</a:t>
                    </a:r>
                    <a:endParaRPr lang="ca-ES" noProof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ca-ES" sz="1600" b="1" noProof="0"/>
                </a:pPr>
                <a:endParaRPr lang="ca-E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Hoja1!$A$2:$A$7</c:f>
              <c:strCache>
                <c:ptCount val="6"/>
                <c:pt idx="0">
                  <c:v>Infermer/a</c:v>
                </c:pt>
                <c:pt idx="1">
                  <c:v>Metge/essa</c:v>
                </c:pt>
                <c:pt idx="2">
                  <c:v>Psicòleg/a</c:v>
                </c:pt>
                <c:pt idx="3">
                  <c:v>Farmacèutic/a</c:v>
                </c:pt>
                <c:pt idx="4">
                  <c:v>Llevador/a</c:v>
                </c:pt>
                <c:pt idx="5">
                  <c:v>Odontòleg/a</c:v>
                </c:pt>
              </c:strCache>
            </c:strRef>
          </c:cat>
          <c:val>
            <c:numRef>
              <c:f>Hoja1!$B$2:$B$7</c:f>
              <c:numCache>
                <c:formatCode>0.0</c:formatCode>
                <c:ptCount val="6"/>
                <c:pt idx="0">
                  <c:v>47.5</c:v>
                </c:pt>
                <c:pt idx="1">
                  <c:v>27.6</c:v>
                </c:pt>
                <c:pt idx="2">
                  <c:v>18</c:v>
                </c:pt>
                <c:pt idx="3">
                  <c:v>4.0999999999999996</c:v>
                </c:pt>
                <c:pt idx="4">
                  <c:v>2.2999999999999998</c:v>
                </c:pt>
                <c:pt idx="5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A10-468D-A161-3183EDC64B5D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ca-E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 b="1"/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Hoja1!$A$2:$A$8</c:f>
              <c:strCache>
                <c:ptCount val="7"/>
                <c:pt idx="0">
                  <c:v>Psicològic</c:v>
                </c:pt>
                <c:pt idx="1">
                  <c:v>Ajuda terapèutica</c:v>
                </c:pt>
                <c:pt idx="2">
                  <c:v>Vareniclina</c:v>
                </c:pt>
                <c:pt idx="3">
                  <c:v>Nicotina</c:v>
                </c:pt>
                <c:pt idx="4">
                  <c:v>Bupropió</c:v>
                </c:pt>
                <c:pt idx="5">
                  <c:v>Altres</c:v>
                </c:pt>
                <c:pt idx="6">
                  <c:v>Cap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0.5</c:v>
                </c:pt>
                <c:pt idx="1">
                  <c:v>0.4</c:v>
                </c:pt>
                <c:pt idx="2">
                  <c:v>1.9</c:v>
                </c:pt>
                <c:pt idx="3">
                  <c:v>2.1</c:v>
                </c:pt>
                <c:pt idx="4">
                  <c:v>0.6</c:v>
                </c:pt>
                <c:pt idx="5">
                  <c:v>0.6</c:v>
                </c:pt>
                <c:pt idx="6">
                  <c:v>93.9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6B4-44C9-BE24-586D3BA59B0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2881920"/>
        <c:axId val="82893056"/>
      </c:barChart>
      <c:catAx>
        <c:axId val="828819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ca-ES"/>
          </a:p>
        </c:txPr>
        <c:crossAx val="82893056"/>
        <c:crosses val="autoZero"/>
        <c:auto val="1"/>
        <c:lblAlgn val="ctr"/>
        <c:lblOffset val="100"/>
        <c:noMultiLvlLbl val="0"/>
      </c:catAx>
      <c:valAx>
        <c:axId val="828930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828819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a-E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2171726782130593E-2"/>
          <c:y val="8.2037879640726258E-2"/>
          <c:w val="0.87850497403722938"/>
          <c:h val="0.5612049322478549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1F497D">
                <a:lumMod val="40000"/>
                <a:lumOff val="60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0"/>
                  <c:y val="-8.06289054626084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0.124908428511102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0.116849820220063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0.100732603637985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6.8498170473830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ysClr val="window" lastClr="FFFFFF"/>
              </a:solidFill>
            </c:spPr>
            <c:txPr>
              <a:bodyPr/>
              <a:lstStyle/>
              <a:p>
                <a:pPr>
                  <a:defRPr sz="2000"/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Hoja1!$A$2:$A$6</c:f>
              <c:strCache>
                <c:ptCount val="5"/>
                <c:pt idx="0">
                  <c:v>Totalment d'acord</c:v>
                </c:pt>
                <c:pt idx="1">
                  <c:v>D'acord</c:v>
                </c:pt>
                <c:pt idx="2">
                  <c:v>No ho sé</c:v>
                </c:pt>
                <c:pt idx="3">
                  <c:v>En desacord</c:v>
                </c:pt>
                <c:pt idx="4">
                  <c:v>Totalment en desacord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11.6</c:v>
                </c:pt>
                <c:pt idx="1">
                  <c:v>27.9</c:v>
                </c:pt>
                <c:pt idx="2">
                  <c:v>25.9</c:v>
                </c:pt>
                <c:pt idx="3">
                  <c:v>22.5</c:v>
                </c:pt>
                <c:pt idx="4">
                  <c:v>11.5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noFill/>
            <a:ln>
              <a:noFill/>
            </a:ln>
            <a:effectLst>
              <a:glow>
                <a:srgbClr val="4F81BD"/>
              </a:glow>
              <a:softEdge rad="368300"/>
            </a:effectLst>
            <a:scene3d>
              <a:camera prst="orthographicFront"/>
              <a:lightRig rig="twoPt" dir="t">
                <a:rot lat="0" lon="0" rev="4800000"/>
              </a:lightRig>
            </a:scene3d>
            <a:sp3d>
              <a:bevelB/>
            </a:sp3d>
          </c:spPr>
          <c:invertIfNegative val="0"/>
          <c:cat>
            <c:strRef>
              <c:f>Hoja1!$A$2:$A$6</c:f>
              <c:strCache>
                <c:ptCount val="5"/>
                <c:pt idx="0">
                  <c:v>Totalment d'acord</c:v>
                </c:pt>
                <c:pt idx="1">
                  <c:v>D'acord</c:v>
                </c:pt>
                <c:pt idx="2">
                  <c:v>No ho sé</c:v>
                </c:pt>
                <c:pt idx="3">
                  <c:v>En desacord</c:v>
                </c:pt>
                <c:pt idx="4">
                  <c:v>Totalment en desacord</c:v>
                </c:pt>
              </c:strCache>
            </c:strRef>
          </c:cat>
          <c:val>
            <c:numRef>
              <c:f>Hoja1!$C$2:$C$6</c:f>
              <c:numCache>
                <c:formatCode>General</c:formatCode>
                <c:ptCount val="5"/>
                <c:pt idx="0">
                  <c:v>88.4</c:v>
                </c:pt>
                <c:pt idx="1">
                  <c:v>72.099999999999994</c:v>
                </c:pt>
                <c:pt idx="2">
                  <c:v>74.099999999999994</c:v>
                </c:pt>
                <c:pt idx="3">
                  <c:v>77.5</c:v>
                </c:pt>
                <c:pt idx="4">
                  <c:v>88.5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Serie 3</c:v>
                </c:pt>
              </c:strCache>
            </c:strRef>
          </c:tx>
          <c:invertIfNegative val="0"/>
          <c:cat>
            <c:strRef>
              <c:f>Hoja1!$A$2:$A$6</c:f>
              <c:strCache>
                <c:ptCount val="5"/>
                <c:pt idx="0">
                  <c:v>Totalment d'acord</c:v>
                </c:pt>
                <c:pt idx="1">
                  <c:v>D'acord</c:v>
                </c:pt>
                <c:pt idx="2">
                  <c:v>No ho sé</c:v>
                </c:pt>
                <c:pt idx="3">
                  <c:v>En desacord</c:v>
                </c:pt>
                <c:pt idx="4">
                  <c:v>Totalment en desacord</c:v>
                </c:pt>
              </c:strCache>
            </c:strRef>
          </c:cat>
          <c:val>
            <c:numRef>
              <c:f>Hoja1!$D$2:$D$6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4269696"/>
        <c:axId val="84271488"/>
      </c:barChart>
      <c:catAx>
        <c:axId val="842696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ca-ES"/>
          </a:p>
        </c:txPr>
        <c:crossAx val="84271488"/>
        <c:crosses val="autoZero"/>
        <c:auto val="1"/>
        <c:lblAlgn val="ctr"/>
        <c:lblOffset val="100"/>
        <c:noMultiLvlLbl val="0"/>
      </c:catAx>
      <c:valAx>
        <c:axId val="84271488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8426969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4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9098587328627684E-2"/>
          <c:y val="6.5874531100675482E-2"/>
          <c:w val="0.96302413890941774"/>
          <c:h val="0.93412546889932457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Sexe</c:v>
                </c:pt>
              </c:strCache>
            </c:strRef>
          </c:tx>
          <c:explosion val="8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9A10-468D-A161-3183EDC64B5D}"/>
              </c:ext>
            </c:extLst>
          </c:dPt>
          <c:dPt>
            <c:idx val="1"/>
            <c:bubble3D val="0"/>
            <c:spPr>
              <a:solidFill>
                <a:srgbClr val="FF66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A10-468D-A161-3183EDC64B5D}"/>
              </c:ext>
            </c:extLst>
          </c:dPt>
          <c:dLbls>
            <c:txPr>
              <a:bodyPr/>
              <a:lstStyle/>
              <a:p>
                <a:pPr>
                  <a:defRPr sz="2000" b="1"/>
                </a:pPr>
                <a:endParaRPr lang="ca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Home </c:v>
                </c:pt>
                <c:pt idx="1">
                  <c:v>Dona</c:v>
                </c:pt>
              </c:strCache>
            </c:strRef>
          </c:cat>
          <c:val>
            <c:numRef>
              <c:f>Hoja1!$B$2:$B$3</c:f>
              <c:numCache>
                <c:formatCode>0.0</c:formatCode>
                <c:ptCount val="2"/>
                <c:pt idx="0">
                  <c:v>33.300000000000004</c:v>
                </c:pt>
                <c:pt idx="1">
                  <c:v>66.7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A10-468D-A161-3183EDC64B5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2.9295423231392108E-2"/>
          <c:y val="5.1056120558323351E-3"/>
          <c:w val="0.44302866058428636"/>
          <c:h val="0.18615286930629987"/>
        </c:manualLayout>
      </c:layout>
      <c:overlay val="0"/>
      <c:txPr>
        <a:bodyPr/>
        <a:lstStyle/>
        <a:p>
          <a:pPr>
            <a:defRPr sz="1400"/>
          </a:pPr>
          <a:endParaRPr lang="ca-E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ca-E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2171726782130586E-2"/>
          <c:y val="8.2037879640726258E-2"/>
          <c:w val="0.87850497403722938"/>
          <c:h val="0.5612049322478549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1F497D">
                <a:lumMod val="40000"/>
                <a:lumOff val="60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0"/>
                  <c:y val="-8.0628905462608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0.124908428511102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0.116849820220063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0.100732603637985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6.8498170473830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ysClr val="window" lastClr="FFFFFF"/>
              </a:solidFill>
            </c:spPr>
            <c:txPr>
              <a:bodyPr/>
              <a:lstStyle/>
              <a:p>
                <a:pPr>
                  <a:defRPr sz="2000"/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Hoja1!$A$2:$A$6</c:f>
              <c:strCache>
                <c:ptCount val="5"/>
                <c:pt idx="0">
                  <c:v>Totalment d'acord</c:v>
                </c:pt>
                <c:pt idx="1">
                  <c:v>D'acord</c:v>
                </c:pt>
                <c:pt idx="2">
                  <c:v>No ho sé</c:v>
                </c:pt>
                <c:pt idx="3">
                  <c:v>En desacord</c:v>
                </c:pt>
                <c:pt idx="4">
                  <c:v>Totalment en desacord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20.6</c:v>
                </c:pt>
                <c:pt idx="1">
                  <c:v>32.1</c:v>
                </c:pt>
                <c:pt idx="2">
                  <c:v>34.6</c:v>
                </c:pt>
                <c:pt idx="3">
                  <c:v>7.5</c:v>
                </c:pt>
                <c:pt idx="4">
                  <c:v>4.5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noFill/>
            <a:ln>
              <a:noFill/>
            </a:ln>
            <a:effectLst>
              <a:glow>
                <a:srgbClr val="4F81BD"/>
              </a:glow>
              <a:softEdge rad="368300"/>
            </a:effectLst>
            <a:scene3d>
              <a:camera prst="orthographicFront"/>
              <a:lightRig rig="twoPt" dir="t">
                <a:rot lat="0" lon="0" rev="4800000"/>
              </a:lightRig>
            </a:scene3d>
            <a:sp3d>
              <a:bevelB/>
            </a:sp3d>
          </c:spPr>
          <c:invertIfNegative val="0"/>
          <c:cat>
            <c:strRef>
              <c:f>Hoja1!$A$2:$A$6</c:f>
              <c:strCache>
                <c:ptCount val="5"/>
                <c:pt idx="0">
                  <c:v>Totalment d'acord</c:v>
                </c:pt>
                <c:pt idx="1">
                  <c:v>D'acord</c:v>
                </c:pt>
                <c:pt idx="2">
                  <c:v>No ho sé</c:v>
                </c:pt>
                <c:pt idx="3">
                  <c:v>En desacord</c:v>
                </c:pt>
                <c:pt idx="4">
                  <c:v>Totalment en desacord</c:v>
                </c:pt>
              </c:strCache>
            </c:strRef>
          </c:cat>
          <c:val>
            <c:numRef>
              <c:f>Hoja1!$C$2:$C$6</c:f>
              <c:numCache>
                <c:formatCode>General</c:formatCode>
                <c:ptCount val="5"/>
                <c:pt idx="0">
                  <c:v>79.400000000000006</c:v>
                </c:pt>
                <c:pt idx="1">
                  <c:v>67.900000000000006</c:v>
                </c:pt>
                <c:pt idx="2">
                  <c:v>65.400000000000006</c:v>
                </c:pt>
                <c:pt idx="3">
                  <c:v>92.5</c:v>
                </c:pt>
                <c:pt idx="4">
                  <c:v>95.5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Serie 3</c:v>
                </c:pt>
              </c:strCache>
            </c:strRef>
          </c:tx>
          <c:invertIfNegative val="0"/>
          <c:cat>
            <c:strRef>
              <c:f>Hoja1!$A$2:$A$6</c:f>
              <c:strCache>
                <c:ptCount val="5"/>
                <c:pt idx="0">
                  <c:v>Totalment d'acord</c:v>
                </c:pt>
                <c:pt idx="1">
                  <c:v>D'acord</c:v>
                </c:pt>
                <c:pt idx="2">
                  <c:v>No ho sé</c:v>
                </c:pt>
                <c:pt idx="3">
                  <c:v>En desacord</c:v>
                </c:pt>
                <c:pt idx="4">
                  <c:v>Totalment en desacord</c:v>
                </c:pt>
              </c:strCache>
            </c:strRef>
          </c:cat>
          <c:val>
            <c:numRef>
              <c:f>Hoja1!$D$2:$D$6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8311296"/>
        <c:axId val="88312832"/>
      </c:barChart>
      <c:catAx>
        <c:axId val="883112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ca-ES"/>
          </a:p>
        </c:txPr>
        <c:crossAx val="88312832"/>
        <c:crosses val="autoZero"/>
        <c:auto val="1"/>
        <c:lblAlgn val="ctr"/>
        <c:lblOffset val="100"/>
        <c:noMultiLvlLbl val="0"/>
      </c:catAx>
      <c:valAx>
        <c:axId val="88312832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8831129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6695113627446524E-2"/>
          <c:y val="0.2382746049104274"/>
          <c:w val="0.87850497403722938"/>
          <c:h val="0.6127136546956024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1F497D">
                <a:lumMod val="40000"/>
                <a:lumOff val="60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2.154533805200538E-17"/>
                  <c:y val="-0.1550625351176065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0.1426969734003971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6181352208021445E-17"/>
                  <c:y val="-9.023452136467147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6181352208021445E-17"/>
                  <c:y val="-5.845854052258485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4.505174483146565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ysClr val="window" lastClr="FFFFFF"/>
              </a:solidFill>
            </c:spPr>
            <c:txPr>
              <a:bodyPr/>
              <a:lstStyle/>
              <a:p>
                <a:pPr>
                  <a:defRPr sz="2000" b="1"/>
                </a:pPr>
                <a:endParaRPr lang="ca-E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Hoja1!$A$2:$A$6</c:f>
              <c:strCache>
                <c:ptCount val="5"/>
                <c:pt idx="0">
                  <c:v>Totalmente de acuerdo</c:v>
                </c:pt>
                <c:pt idx="1">
                  <c:v>De acuerdo</c:v>
                </c:pt>
                <c:pt idx="2">
                  <c:v>No sé</c:v>
                </c:pt>
                <c:pt idx="3">
                  <c:v>En desacuerdo</c:v>
                </c:pt>
                <c:pt idx="4">
                  <c:v>Totalmente en desacuerdo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38.799999999999997</c:v>
                </c:pt>
                <c:pt idx="1">
                  <c:v>36</c:v>
                </c:pt>
                <c:pt idx="2">
                  <c:v>15.2</c:v>
                </c:pt>
                <c:pt idx="3">
                  <c:v>7.8</c:v>
                </c:pt>
                <c:pt idx="4">
                  <c:v>2.2000000000000002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noFill/>
            <a:ln>
              <a:noFill/>
            </a:ln>
            <a:effectLst>
              <a:glow>
                <a:srgbClr val="4F81BD"/>
              </a:glow>
              <a:softEdge rad="368300"/>
            </a:effectLst>
            <a:scene3d>
              <a:camera prst="orthographicFront"/>
              <a:lightRig rig="twoPt" dir="t">
                <a:rot lat="0" lon="0" rev="4800000"/>
              </a:lightRig>
            </a:scene3d>
            <a:sp3d>
              <a:bevelB/>
            </a:sp3d>
          </c:spPr>
          <c:invertIfNegative val="0"/>
          <c:cat>
            <c:strRef>
              <c:f>Hoja1!$A$2:$A$6</c:f>
              <c:strCache>
                <c:ptCount val="5"/>
                <c:pt idx="0">
                  <c:v>Totalmente de acuerdo</c:v>
                </c:pt>
                <c:pt idx="1">
                  <c:v>De acuerdo</c:v>
                </c:pt>
                <c:pt idx="2">
                  <c:v>No sé</c:v>
                </c:pt>
                <c:pt idx="3">
                  <c:v>En desacuerdo</c:v>
                </c:pt>
                <c:pt idx="4">
                  <c:v>Totalmente en desacuerdo</c:v>
                </c:pt>
              </c:strCache>
            </c:strRef>
          </c:cat>
          <c:val>
            <c:numRef>
              <c:f>Hoja1!$C$2:$C$6</c:f>
              <c:numCache>
                <c:formatCode>General</c:formatCode>
                <c:ptCount val="5"/>
                <c:pt idx="0">
                  <c:v>61.2</c:v>
                </c:pt>
                <c:pt idx="1">
                  <c:v>64</c:v>
                </c:pt>
                <c:pt idx="2">
                  <c:v>84.8</c:v>
                </c:pt>
                <c:pt idx="3">
                  <c:v>92.2</c:v>
                </c:pt>
                <c:pt idx="4">
                  <c:v>97.8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Serie 3</c:v>
                </c:pt>
              </c:strCache>
            </c:strRef>
          </c:tx>
          <c:invertIfNegative val="0"/>
          <c:cat>
            <c:strRef>
              <c:f>Hoja1!$A$2:$A$6</c:f>
              <c:strCache>
                <c:ptCount val="5"/>
                <c:pt idx="0">
                  <c:v>Totalmente de acuerdo</c:v>
                </c:pt>
                <c:pt idx="1">
                  <c:v>De acuerdo</c:v>
                </c:pt>
                <c:pt idx="2">
                  <c:v>No sé</c:v>
                </c:pt>
                <c:pt idx="3">
                  <c:v>En desacuerdo</c:v>
                </c:pt>
                <c:pt idx="4">
                  <c:v>Totalmente en desacuerdo</c:v>
                </c:pt>
              </c:strCache>
            </c:strRef>
          </c:cat>
          <c:val>
            <c:numRef>
              <c:f>Hoja1!$D$2:$D$6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6125952"/>
        <c:axId val="86140032"/>
      </c:barChart>
      <c:catAx>
        <c:axId val="861259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ca-ES"/>
          </a:p>
        </c:txPr>
        <c:crossAx val="86140032"/>
        <c:crosses val="autoZero"/>
        <c:auto val="1"/>
        <c:lblAlgn val="ctr"/>
        <c:lblOffset val="100"/>
        <c:noMultiLvlLbl val="0"/>
      </c:catAx>
      <c:valAx>
        <c:axId val="86140032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8612595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15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5299407876843221E-5"/>
          <c:y val="3.3140600556149234E-3"/>
          <c:w val="0.92427096524643138"/>
          <c:h val="0.87130099139270623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Efecte més important</c:v>
                </c:pt>
              </c:strCache>
            </c:strRef>
          </c:tx>
          <c:spPr>
            <a:solidFill>
              <a:srgbClr val="1F497D">
                <a:lumMod val="60000"/>
                <a:lumOff val="40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Pt>
            <c:idx val="0"/>
            <c:bubble3D val="0"/>
            <c:spPr>
              <a:solidFill>
                <a:srgbClr val="F79646">
                  <a:lumMod val="40000"/>
                  <a:lumOff val="60000"/>
                </a:srgb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explosion val="9"/>
            <c:spPr>
              <a:solidFill>
                <a:srgbClr val="9BBB59">
                  <a:lumMod val="60000"/>
                  <a:lumOff val="40000"/>
                </a:srgb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explosion val="7"/>
            <c:spPr>
              <a:solidFill>
                <a:sysClr val="window" lastClr="FFFF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bubble3D val="0"/>
            <c:explosion val="7"/>
          </c:dPt>
          <c:dPt>
            <c:idx val="4"/>
            <c:bubble3D val="0"/>
            <c:explosion val="7"/>
            <c:spPr>
              <a:solidFill>
                <a:srgbClr val="F79646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5"/>
            <c:bubble3D val="0"/>
            <c:explosion val="6"/>
            <c:spPr>
              <a:solidFill>
                <a:srgbClr val="FFFF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1"/>
              <c:layout>
                <c:manualLayout>
                  <c:x val="9.4895474050549575E-3"/>
                  <c:y val="-0.13549664734678588"/>
                </c:manualLayout>
              </c:layout>
              <c:spPr/>
              <c:txPr>
                <a:bodyPr/>
                <a:lstStyle/>
                <a:p>
                  <a:pPr>
                    <a:defRPr lang="ca-ES" sz="1700" b="1" noProof="0"/>
                  </a:pPr>
                  <a:endParaRPr lang="ca-E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</c:dLbl>
            <c:dLbl>
              <c:idx val="2"/>
              <c:layout>
                <c:manualLayout>
                  <c:x val="0.10886574809791741"/>
                  <c:y val="-0.1835840141020857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</c:dLbl>
            <c:dLbl>
              <c:idx val="3"/>
              <c:layout>
                <c:manualLayout>
                  <c:x val="5.1086576210760841E-2"/>
                  <c:y val="-0.1004223110981399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</c:dLbl>
            <c:dLbl>
              <c:idx val="4"/>
              <c:layout>
                <c:manualLayout>
                  <c:x val="2.6201981041563547E-2"/>
                  <c:y val="1.109677096140072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</c:dLbl>
            <c:txPr>
              <a:bodyPr/>
              <a:lstStyle/>
              <a:p>
                <a:pPr>
                  <a:defRPr sz="1800" b="1"/>
                </a:pPr>
                <a:endParaRPr lang="ca-E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</c:dLbls>
          <c:cat>
            <c:strRef>
              <c:f>Hoja1!$A$2:$A$7</c:f>
              <c:strCache>
                <c:ptCount val="6"/>
                <c:pt idx="0">
                  <c:v>Despesa sanitària</c:v>
                </c:pt>
                <c:pt idx="1">
                  <c:v>Contaminació</c:v>
                </c:pt>
                <c:pt idx="2">
                  <c:v>Incendis</c:v>
                </c:pt>
                <c:pt idx="3">
                  <c:v>Despesa econòmica dels ciutadans</c:v>
                </c:pt>
                <c:pt idx="4">
                  <c:v>Altres</c:v>
                </c:pt>
                <c:pt idx="5">
                  <c:v>Tots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2904</c:v>
                </c:pt>
                <c:pt idx="1">
                  <c:v>264</c:v>
                </c:pt>
                <c:pt idx="2">
                  <c:v>94</c:v>
                </c:pt>
                <c:pt idx="3">
                  <c:v>461</c:v>
                </c:pt>
                <c:pt idx="4">
                  <c:v>23</c:v>
                </c:pt>
                <c:pt idx="5">
                  <c:v>33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effectLst>
          <a:glow rad="101600">
            <a:srgbClr val="4F81BD">
              <a:satMod val="175000"/>
              <a:alpha val="40000"/>
            </a:srgbClr>
          </a:glow>
          <a:softEdge rad="127000"/>
        </a:effectLst>
        <a:scene3d>
          <a:camera prst="orthographicFront"/>
          <a:lightRig rig="threePt" dir="t"/>
        </a:scene3d>
        <a:sp3d>
          <a:bevelT w="139700" h="139700" prst="divot"/>
        </a:sp3d>
      </c:spPr>
    </c:plotArea>
    <c:plotVisOnly val="1"/>
    <c:dispBlanksAs val="zero"/>
    <c:showDLblsOverMax val="0"/>
  </c:chart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7862795222973058E-2"/>
          <c:y val="7.482618330187242E-2"/>
          <c:w val="0.89274377570368002"/>
          <c:h val="0.6416537538847081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1F497D">
                <a:lumMod val="40000"/>
                <a:lumOff val="60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2.1558233240297303E-17"/>
                  <c:y val="-0.100782005151996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0.136996658215703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6181352208021445E-17"/>
                  <c:y val="-9.267399534694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0.100732603637985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6.04395621827914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2000" b="1"/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Hoja1!$A$2:$A$6</c:f>
              <c:strCache>
                <c:ptCount val="5"/>
                <c:pt idx="0">
                  <c:v>Totalment d'acord</c:v>
                </c:pt>
                <c:pt idx="1">
                  <c:v>D'acord</c:v>
                </c:pt>
                <c:pt idx="2">
                  <c:v>No ho sé</c:v>
                </c:pt>
                <c:pt idx="3">
                  <c:v>En desacord</c:v>
                </c:pt>
                <c:pt idx="4">
                  <c:v>Totalment en desacord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23.5</c:v>
                </c:pt>
                <c:pt idx="1">
                  <c:v>34.6</c:v>
                </c:pt>
                <c:pt idx="2">
                  <c:v>15</c:v>
                </c:pt>
                <c:pt idx="3">
                  <c:v>19.899999999999999</c:v>
                </c:pt>
                <c:pt idx="4">
                  <c:v>6.4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noFill/>
            <a:ln>
              <a:noFill/>
            </a:ln>
            <a:effectLst>
              <a:glow>
                <a:srgbClr val="4F81BD"/>
              </a:glow>
              <a:softEdge rad="368300"/>
            </a:effectLst>
            <a:scene3d>
              <a:camera prst="orthographicFront"/>
              <a:lightRig rig="twoPt" dir="t">
                <a:rot lat="0" lon="0" rev="4800000"/>
              </a:lightRig>
            </a:scene3d>
            <a:sp3d>
              <a:bevelB/>
            </a:sp3d>
          </c:spPr>
          <c:invertIfNegative val="0"/>
          <c:cat>
            <c:strRef>
              <c:f>Hoja1!$A$2:$A$6</c:f>
              <c:strCache>
                <c:ptCount val="5"/>
                <c:pt idx="0">
                  <c:v>Totalment d'acord</c:v>
                </c:pt>
                <c:pt idx="1">
                  <c:v>D'acord</c:v>
                </c:pt>
                <c:pt idx="2">
                  <c:v>No ho sé</c:v>
                </c:pt>
                <c:pt idx="3">
                  <c:v>En desacord</c:v>
                </c:pt>
                <c:pt idx="4">
                  <c:v>Totalment en desacord</c:v>
                </c:pt>
              </c:strCache>
            </c:strRef>
          </c:cat>
          <c:val>
            <c:numRef>
              <c:f>Hoja1!$C$2:$C$6</c:f>
              <c:numCache>
                <c:formatCode>General</c:formatCode>
                <c:ptCount val="5"/>
                <c:pt idx="0">
                  <c:v>76.5</c:v>
                </c:pt>
                <c:pt idx="1">
                  <c:v>65.400000000000006</c:v>
                </c:pt>
                <c:pt idx="2">
                  <c:v>85</c:v>
                </c:pt>
                <c:pt idx="3">
                  <c:v>80.099999999999994</c:v>
                </c:pt>
                <c:pt idx="4">
                  <c:v>93.6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Serie 3</c:v>
                </c:pt>
              </c:strCache>
            </c:strRef>
          </c:tx>
          <c:invertIfNegative val="0"/>
          <c:cat>
            <c:strRef>
              <c:f>Hoja1!$A$2:$A$6</c:f>
              <c:strCache>
                <c:ptCount val="5"/>
                <c:pt idx="0">
                  <c:v>Totalment d'acord</c:v>
                </c:pt>
                <c:pt idx="1">
                  <c:v>D'acord</c:v>
                </c:pt>
                <c:pt idx="2">
                  <c:v>No ho sé</c:v>
                </c:pt>
                <c:pt idx="3">
                  <c:v>En desacord</c:v>
                </c:pt>
                <c:pt idx="4">
                  <c:v>Totalment en desacord</c:v>
                </c:pt>
              </c:strCache>
            </c:strRef>
          </c:cat>
          <c:val>
            <c:numRef>
              <c:f>Hoja1!$D$2:$D$6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8353408"/>
        <c:axId val="88363392"/>
      </c:barChart>
      <c:catAx>
        <c:axId val="883534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700"/>
            </a:pPr>
            <a:endParaRPr lang="ca-ES"/>
          </a:p>
        </c:txPr>
        <c:crossAx val="88363392"/>
        <c:crosses val="autoZero"/>
        <c:auto val="1"/>
        <c:lblAlgn val="ctr"/>
        <c:lblOffset val="100"/>
        <c:noMultiLvlLbl val="0"/>
      </c:catAx>
      <c:valAx>
        <c:axId val="88363392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8835340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6695113627446524E-2"/>
          <c:y val="0.2382746049104274"/>
          <c:w val="0.87850497403722938"/>
          <c:h val="0.6127136546956024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1F497D">
                <a:lumMod val="40000"/>
                <a:lumOff val="60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0"/>
                  <c:y val="-0.161258444389366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504276667915308E-3"/>
                  <c:y val="-0.124910966655445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6181352208021445E-17"/>
                  <c:y val="-8.46153870559080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8.8645008469470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6.8498170473830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2000" b="1"/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Hoja1!$A$2:$A$6</c:f>
              <c:strCache>
                <c:ptCount val="5"/>
                <c:pt idx="0">
                  <c:v>Totalment d'acord</c:v>
                </c:pt>
                <c:pt idx="1">
                  <c:v>D'acord</c:v>
                </c:pt>
                <c:pt idx="2">
                  <c:v>No ho sé</c:v>
                </c:pt>
                <c:pt idx="3">
                  <c:v>En desacord</c:v>
                </c:pt>
                <c:pt idx="4">
                  <c:v>Totalment en desacord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43.7</c:v>
                </c:pt>
                <c:pt idx="1">
                  <c:v>28.7</c:v>
                </c:pt>
                <c:pt idx="2">
                  <c:v>7.7</c:v>
                </c:pt>
                <c:pt idx="3">
                  <c:v>12.9</c:v>
                </c:pt>
                <c:pt idx="4">
                  <c:v>6.1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noFill/>
            <a:ln>
              <a:noFill/>
            </a:ln>
            <a:effectLst>
              <a:glow>
                <a:srgbClr val="4F81BD"/>
              </a:glow>
              <a:softEdge rad="368300"/>
            </a:effectLst>
            <a:scene3d>
              <a:camera prst="orthographicFront"/>
              <a:lightRig rig="twoPt" dir="t">
                <a:rot lat="0" lon="0" rev="4800000"/>
              </a:lightRig>
            </a:scene3d>
            <a:sp3d>
              <a:bevelB/>
            </a:sp3d>
          </c:spPr>
          <c:invertIfNegative val="0"/>
          <c:cat>
            <c:strRef>
              <c:f>Hoja1!$A$2:$A$6</c:f>
              <c:strCache>
                <c:ptCount val="5"/>
                <c:pt idx="0">
                  <c:v>Totalment d'acord</c:v>
                </c:pt>
                <c:pt idx="1">
                  <c:v>D'acord</c:v>
                </c:pt>
                <c:pt idx="2">
                  <c:v>No ho sé</c:v>
                </c:pt>
                <c:pt idx="3">
                  <c:v>En desacord</c:v>
                </c:pt>
                <c:pt idx="4">
                  <c:v>Totalment en desacord</c:v>
                </c:pt>
              </c:strCache>
            </c:strRef>
          </c:cat>
          <c:val>
            <c:numRef>
              <c:f>Hoja1!$C$2:$C$6</c:f>
              <c:numCache>
                <c:formatCode>General</c:formatCode>
                <c:ptCount val="5"/>
                <c:pt idx="0">
                  <c:v>56.3</c:v>
                </c:pt>
                <c:pt idx="1">
                  <c:v>71.3</c:v>
                </c:pt>
                <c:pt idx="2">
                  <c:v>92.3</c:v>
                </c:pt>
                <c:pt idx="3">
                  <c:v>87.1</c:v>
                </c:pt>
                <c:pt idx="4">
                  <c:v>93.9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Serie 3</c:v>
                </c:pt>
              </c:strCache>
            </c:strRef>
          </c:tx>
          <c:invertIfNegative val="0"/>
          <c:cat>
            <c:strRef>
              <c:f>Hoja1!$A$2:$A$6</c:f>
              <c:strCache>
                <c:ptCount val="5"/>
                <c:pt idx="0">
                  <c:v>Totalment d'acord</c:v>
                </c:pt>
                <c:pt idx="1">
                  <c:v>D'acord</c:v>
                </c:pt>
                <c:pt idx="2">
                  <c:v>No ho sé</c:v>
                </c:pt>
                <c:pt idx="3">
                  <c:v>En desacord</c:v>
                </c:pt>
                <c:pt idx="4">
                  <c:v>Totalment en desacord</c:v>
                </c:pt>
              </c:strCache>
            </c:strRef>
          </c:cat>
          <c:val>
            <c:numRef>
              <c:f>Hoja1!$D$2:$D$6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4529024"/>
        <c:axId val="94530560"/>
      </c:barChart>
      <c:catAx>
        <c:axId val="945290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700"/>
            </a:pPr>
            <a:endParaRPr lang="ca-ES"/>
          </a:p>
        </c:txPr>
        <c:crossAx val="94530560"/>
        <c:crosses val="autoZero"/>
        <c:auto val="1"/>
        <c:lblAlgn val="ctr"/>
        <c:lblOffset val="100"/>
        <c:noMultiLvlLbl val="0"/>
      </c:catAx>
      <c:valAx>
        <c:axId val="94530560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9452902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22454494703057"/>
          <c:y val="7.8572638841060444E-2"/>
          <c:w val="0.44557158993202911"/>
          <c:h val="0.89114301680434549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2147C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F24-49D2-BE0F-55410BD87D5E}"/>
              </c:ext>
            </c:extLst>
          </c:dPt>
          <c:dPt>
            <c:idx val="1"/>
            <c:bubble3D val="0"/>
            <c:spPr>
              <a:solidFill>
                <a:srgbClr val="B02408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F24-49D2-BE0F-55410BD87D5E}"/>
              </c:ext>
            </c:extLst>
          </c:dPt>
          <c:dPt>
            <c:idx val="2"/>
            <c:bubble3D val="0"/>
            <c:spPr>
              <a:solidFill>
                <a:srgbClr val="FF99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F24-49D2-BE0F-55410BD87D5E}"/>
              </c:ext>
            </c:extLst>
          </c:dPt>
          <c:dPt>
            <c:idx val="3"/>
            <c:bubble3D val="0"/>
            <c:spPr>
              <a:solidFill>
                <a:srgbClr val="78B83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F24-49D2-BE0F-55410BD87D5E}"/>
              </c:ext>
            </c:extLst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Hoja1!$A$2:$A$6</c:f>
              <c:strCache>
                <c:ptCount val="5"/>
                <c:pt idx="0">
                  <c:v>Segurament que sí </c:v>
                </c:pt>
                <c:pt idx="1">
                  <c:v>Probablement sí </c:v>
                </c:pt>
                <c:pt idx="2">
                  <c:v>Probablement no</c:v>
                </c:pt>
                <c:pt idx="3">
                  <c:v>Segurament que no</c:v>
                </c:pt>
                <c:pt idx="4">
                  <c:v>No ho se</c:v>
                </c:pt>
              </c:strCache>
            </c:strRef>
          </c:cat>
          <c:val>
            <c:numRef>
              <c:f>Hoja1!$B$2:$B$6</c:f>
              <c:numCache>
                <c:formatCode>0.0%</c:formatCode>
                <c:ptCount val="5"/>
                <c:pt idx="0">
                  <c:v>0.41199999999999998</c:v>
                </c:pt>
                <c:pt idx="1">
                  <c:v>0.35899999999999999</c:v>
                </c:pt>
                <c:pt idx="2">
                  <c:v>0.10299999999999999</c:v>
                </c:pt>
                <c:pt idx="3">
                  <c:v>6.6000000000000003E-2</c:v>
                </c:pt>
                <c:pt idx="4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F24-49D2-BE0F-55410BD87D5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7807859042573051"/>
          <c:y val="0.16886235897667118"/>
          <c:w val="0.41480947481441771"/>
          <c:h val="0.59964521369604762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ca-E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800297123630206E-2"/>
          <c:y val="0.16133866327131641"/>
          <c:w val="0.55209932336235312"/>
          <c:h val="0.68488244700941014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2147C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F24-49D2-BE0F-55410BD87D5E}"/>
              </c:ext>
            </c:extLst>
          </c:dPt>
          <c:dPt>
            <c:idx val="1"/>
            <c:bubble3D val="0"/>
            <c:spPr>
              <a:solidFill>
                <a:srgbClr val="B02408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F24-49D2-BE0F-55410BD87D5E}"/>
              </c:ext>
            </c:extLst>
          </c:dPt>
          <c:dPt>
            <c:idx val="2"/>
            <c:bubble3D val="0"/>
            <c:spPr>
              <a:solidFill>
                <a:srgbClr val="FF99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F24-49D2-BE0F-55410BD87D5E}"/>
              </c:ext>
            </c:extLst>
          </c:dPt>
          <c:dPt>
            <c:idx val="3"/>
            <c:bubble3D val="0"/>
            <c:spPr>
              <a:solidFill>
                <a:srgbClr val="78B83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F24-49D2-BE0F-55410BD87D5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</a:defRPr>
                </a:pPr>
                <a:endParaRPr lang="ca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Sí</c:v>
                </c:pt>
                <c:pt idx="1">
                  <c:v>No</c:v>
                </c:pt>
                <c:pt idx="2">
                  <c:v>No ho sé</c:v>
                </c:pt>
              </c:strCache>
            </c:strRef>
          </c:cat>
          <c:val>
            <c:numRef>
              <c:f>Hoja1!$B$2:$B$4</c:f>
              <c:numCache>
                <c:formatCode>0.0%</c:formatCode>
                <c:ptCount val="3"/>
                <c:pt idx="0">
                  <c:v>0.59299999999999997</c:v>
                </c:pt>
                <c:pt idx="1">
                  <c:v>0.29199999999999998</c:v>
                </c:pt>
                <c:pt idx="2">
                  <c:v>0.114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F24-49D2-BE0F-55410BD87D5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ca-E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26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0355896789901538"/>
          <c:w val="1"/>
          <c:h val="0.89644103210098458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¿Considera que fumar tabaco favorece  que se empiece a fumar cannabis (porros)?</c:v>
                </c:pt>
              </c:strCache>
            </c:strRef>
          </c:tx>
          <c:spPr>
            <a:solidFill>
              <a:srgbClr val="1F497D">
                <a:lumMod val="60000"/>
                <a:lumOff val="40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explosion val="15"/>
          <c:dPt>
            <c:idx val="0"/>
            <c:bubble3D val="0"/>
            <c:spPr>
              <a:solidFill>
                <a:srgbClr val="1F497D">
                  <a:lumMod val="20000"/>
                  <a:lumOff val="80000"/>
                </a:srgb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solidFill>
                <a:srgbClr val="9BBB59">
                  <a:lumMod val="60000"/>
                  <a:lumOff val="40000"/>
                </a:srgb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solidFill>
                <a:srgbClr val="FF66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bubble3D val="0"/>
            <c:spPr>
              <a:solidFill>
                <a:sysClr val="window" lastClr="FFFFFF">
                  <a:lumMod val="85000"/>
                </a:sys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5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-4.1327191424640704E-2"/>
                  <c:y val="-0.153021015930005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1"/>
              <c:layout>
                <c:manualLayout>
                  <c:x val="0.11070850913894058"/>
                  <c:y val="4.06541020949346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4"/>
              <c:layout>
                <c:manualLayout>
                  <c:x val="0.15531451571494084"/>
                  <c:y val="-0.167375035232286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txPr>
              <a:bodyPr/>
              <a:lstStyle/>
              <a:p>
                <a:pPr>
                  <a:defRPr sz="1700" b="1"/>
                </a:pPr>
                <a:endParaRPr lang="ca-E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</c:dLbls>
          <c:cat>
            <c:strRef>
              <c:f>Hoja1!$A$2:$A$6</c:f>
              <c:strCache>
                <c:ptCount val="5"/>
                <c:pt idx="0">
                  <c:v>Empaquetat genèric</c:v>
                </c:pt>
                <c:pt idx="1">
                  <c:v>Avançar en la prohibició de fumar</c:v>
                </c:pt>
                <c:pt idx="2">
                  <c:v>Eliminació del contraban de tabac</c:v>
                </c:pt>
                <c:pt idx="3">
                  <c:v>Augment del preu del tabac</c:v>
                </c:pt>
                <c:pt idx="4">
                  <c:v>Finançament dels tractaments farmacológicos</c:v>
                </c:pt>
              </c:strCache>
            </c:strRef>
          </c:cat>
          <c:val>
            <c:numRef>
              <c:f>Hoja1!$B$2:$B$6</c:f>
              <c:numCache>
                <c:formatCode>0.0%</c:formatCode>
                <c:ptCount val="5"/>
                <c:pt idx="0">
                  <c:v>0.04</c:v>
                </c:pt>
                <c:pt idx="1">
                  <c:v>0.32900000000000001</c:v>
                </c:pt>
                <c:pt idx="2">
                  <c:v>4.2000000000000003E-2</c:v>
                </c:pt>
                <c:pt idx="3">
                  <c:v>0.38800000000000001</c:v>
                </c:pt>
                <c:pt idx="4">
                  <c:v>0.17799999999999999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effectLst>
          <a:glow rad="101600">
            <a:srgbClr val="4F81BD">
              <a:satMod val="175000"/>
              <a:alpha val="40000"/>
            </a:srgbClr>
          </a:glow>
          <a:softEdge rad="127000"/>
        </a:effectLst>
        <a:scene3d>
          <a:camera prst="orthographicFront"/>
          <a:lightRig rig="threePt" dir="t"/>
        </a:scene3d>
        <a:sp3d>
          <a:bevelT w="139700" h="139700" prst="divot"/>
        </a:sp3d>
      </c:spPr>
    </c:plotArea>
    <c:plotVisOnly val="1"/>
    <c:dispBlanksAs val="zero"/>
    <c:showDLblsOverMax val="0"/>
  </c:chart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85506138094422"/>
          <c:y val="7.2637591040067354E-3"/>
          <c:w val="0.43144345586326482"/>
          <c:h val="0.92584674269019895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fumador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ca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Mai</c:v>
                </c:pt>
                <c:pt idx="1">
                  <c:v>1-2 cops per setmana</c:v>
                </c:pt>
                <c:pt idx="2">
                  <c:v>3-4 cops per setmana</c:v>
                </c:pt>
                <c:pt idx="3">
                  <c:v>5 o més cops per setmana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7.7</c:v>
                </c:pt>
                <c:pt idx="1">
                  <c:v>25.4</c:v>
                </c:pt>
                <c:pt idx="2">
                  <c:v>34.1</c:v>
                </c:pt>
                <c:pt idx="3">
                  <c:v>31.7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905-441F-B83C-3CB83056D53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1737254774445507"/>
          <c:y val="0.14489655148746927"/>
          <c:w val="0.46231803481599187"/>
          <c:h val="0.71020689702506168"/>
        </c:manualLayout>
      </c:layout>
      <c:overlay val="0"/>
      <c:txPr>
        <a:bodyPr/>
        <a:lstStyle/>
        <a:p>
          <a:pPr>
            <a:defRPr sz="1100"/>
          </a:pPr>
          <a:endParaRPr lang="ca-E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ca-E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No fumador</c:v>
                </c:pt>
              </c:strCache>
            </c:strRef>
          </c:tx>
          <c:dLbls>
            <c:dLbl>
              <c:idx val="0"/>
              <c:layout>
                <c:manualLayout>
                  <c:x val="-2.2763186312806438E-2"/>
                  <c:y val="0.1087023784327536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ca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Mai</c:v>
                </c:pt>
                <c:pt idx="1">
                  <c:v>1-2 cops per setmana</c:v>
                </c:pt>
                <c:pt idx="2">
                  <c:v>3-4 cops per setmana</c:v>
                </c:pt>
                <c:pt idx="3">
                  <c:v>5 o més cops per setmana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3.8</c:v>
                </c:pt>
                <c:pt idx="1">
                  <c:v>27.1</c:v>
                </c:pt>
                <c:pt idx="2">
                  <c:v>37.200000000000003</c:v>
                </c:pt>
                <c:pt idx="3">
                  <c:v>30.8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8C9-45A7-9FFE-34C837A6F5C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1737254774445507"/>
          <c:y val="0.14489655148746927"/>
          <c:w val="0.46231803481599187"/>
          <c:h val="0.71020689702506168"/>
        </c:manualLayout>
      </c:layout>
      <c:overlay val="0"/>
      <c:txPr>
        <a:bodyPr/>
        <a:lstStyle/>
        <a:p>
          <a:pPr>
            <a:defRPr sz="1100"/>
          </a:pPr>
          <a:endParaRPr lang="ca-E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ca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ca-ES" noProof="0"/>
            </a:pPr>
            <a:r>
              <a:rPr lang="ca-ES" noProof="0" smtClean="0"/>
              <a:t>Edat </a:t>
            </a:r>
            <a:r>
              <a:rPr lang="ca-ES" noProof="0"/>
              <a:t>(</a:t>
            </a:r>
            <a:r>
              <a:rPr lang="ca-ES" noProof="0" smtClean="0"/>
              <a:t>anys</a:t>
            </a:r>
            <a:r>
              <a:rPr lang="ca-ES" baseline="0" noProof="0"/>
              <a:t>)</a:t>
            </a:r>
            <a:endParaRPr lang="ca-ES" noProof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Edat (anys)</c:v>
                </c:pt>
              </c:strCache>
            </c:strRef>
          </c:tx>
          <c:spPr>
            <a:solidFill>
              <a:srgbClr val="9BBB59">
                <a:lumMod val="75000"/>
              </a:srgbClr>
            </a:solidFill>
            <a:scene3d>
              <a:camera prst="orthographicFront"/>
              <a:lightRig rig="soft" dir="t">
                <a:rot lat="0" lon="0" rev="5400000"/>
              </a:lightRig>
            </a:scene3d>
            <a:sp3d>
              <a:bevelT/>
              <a:bevelB/>
            </a:sp3d>
          </c:spPr>
          <c:invertIfNegative val="0"/>
          <c:dLbls>
            <c:txPr>
              <a:bodyPr/>
              <a:lstStyle/>
              <a:p>
                <a:pPr>
                  <a:defRPr sz="1100" b="1"/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Hoja1!$A$2:$A$10</c:f>
              <c:strCache>
                <c:ptCount val="9"/>
                <c:pt idx="0">
                  <c:v>&lt; 20</c:v>
                </c:pt>
                <c:pt idx="1">
                  <c:v>20-29</c:v>
                </c:pt>
                <c:pt idx="2">
                  <c:v>30-39</c:v>
                </c:pt>
                <c:pt idx="3">
                  <c:v>40-49</c:v>
                </c:pt>
                <c:pt idx="4">
                  <c:v>50-59</c:v>
                </c:pt>
                <c:pt idx="5">
                  <c:v>60-69</c:v>
                </c:pt>
                <c:pt idx="6">
                  <c:v>70-79</c:v>
                </c:pt>
                <c:pt idx="7">
                  <c:v>80-89</c:v>
                </c:pt>
                <c:pt idx="8">
                  <c:v>≥ 90 </c:v>
                </c:pt>
              </c:strCache>
            </c:strRef>
          </c:cat>
          <c:val>
            <c:numRef>
              <c:f>Hoja1!$B$2:$B$10</c:f>
              <c:numCache>
                <c:formatCode>General</c:formatCode>
                <c:ptCount val="9"/>
                <c:pt idx="0">
                  <c:v>138</c:v>
                </c:pt>
                <c:pt idx="1">
                  <c:v>449</c:v>
                </c:pt>
                <c:pt idx="2">
                  <c:v>663</c:v>
                </c:pt>
                <c:pt idx="3">
                  <c:v>1044</c:v>
                </c:pt>
                <c:pt idx="4">
                  <c:v>863</c:v>
                </c:pt>
                <c:pt idx="5">
                  <c:v>355</c:v>
                </c:pt>
                <c:pt idx="6">
                  <c:v>98</c:v>
                </c:pt>
                <c:pt idx="7">
                  <c:v>22</c:v>
                </c:pt>
                <c:pt idx="8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-100"/>
        <c:axId val="32562560"/>
        <c:axId val="33171712"/>
      </c:barChart>
      <c:catAx>
        <c:axId val="325625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ca-ES"/>
          </a:p>
        </c:txPr>
        <c:crossAx val="33171712"/>
        <c:crosses val="autoZero"/>
        <c:auto val="1"/>
        <c:lblAlgn val="ctr"/>
        <c:lblOffset val="100"/>
        <c:noMultiLvlLbl val="0"/>
      </c:catAx>
      <c:valAx>
        <c:axId val="331717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256256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1"/>
    </c:view3D>
    <c:floor>
      <c:thickness val="0"/>
    </c:floor>
    <c:sideWall>
      <c:thickness val="0"/>
      <c:spPr>
        <a:scene3d>
          <a:camera prst="orthographicFront"/>
          <a:lightRig rig="threePt" dir="t"/>
        </a:scene3d>
        <a:sp3d>
          <a:bevelT w="101600" prst="riblet"/>
        </a:sp3d>
      </c:spPr>
    </c:sideWall>
    <c:backWall>
      <c:thickness val="0"/>
      <c:spPr>
        <a:scene3d>
          <a:camera prst="orthographicFront"/>
          <a:lightRig rig="threePt" dir="t"/>
        </a:scene3d>
        <a:sp3d>
          <a:bevelT w="101600" prst="riblet"/>
        </a:sp3d>
      </c:spPr>
    </c:backWall>
    <c:plotArea>
      <c:layout>
        <c:manualLayout>
          <c:layoutTarget val="inner"/>
          <c:xMode val="edge"/>
          <c:yMode val="edge"/>
          <c:x val="0.22026620085435814"/>
          <c:y val="3.3084255368485693E-2"/>
          <c:w val="0.69866959505125137"/>
          <c:h val="0.95624577559542856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Àmbit</c:v>
                </c:pt>
              </c:strCache>
            </c:strRef>
          </c:tx>
          <c:explosion val="25"/>
          <c:dPt>
            <c:idx val="0"/>
            <c:bubble3D val="0"/>
            <c:explosion val="16"/>
            <c:extLst xmlns:c16r2="http://schemas.microsoft.com/office/drawing/2015/06/chart">
              <c:ext xmlns:c16="http://schemas.microsoft.com/office/drawing/2014/chart" uri="{C3380CC4-5D6E-409C-BE32-E72D297353CC}">
                <c16:uniqueId val="{00000000-9A10-468D-A161-3183EDC64B5D}"/>
              </c:ext>
            </c:extLst>
          </c:dPt>
          <c:dPt>
            <c:idx val="1"/>
            <c:bubble3D val="0"/>
            <c:explosion val="11"/>
            <c:extLst xmlns:c16r2="http://schemas.microsoft.com/office/drawing/2015/06/chart">
              <c:ext xmlns:c16="http://schemas.microsoft.com/office/drawing/2014/chart" uri="{C3380CC4-5D6E-409C-BE32-E72D297353CC}">
                <c16:uniqueId val="{00000001-9A10-468D-A161-3183EDC64B5D}"/>
              </c:ext>
            </c:extLst>
          </c:dPt>
          <c:dPt>
            <c:idx val="2"/>
            <c:bubble3D val="0"/>
            <c:explosion val="10"/>
            <c:extLst xmlns:c16r2="http://schemas.microsoft.com/office/drawing/2015/06/chart">
              <c:ext xmlns:c16="http://schemas.microsoft.com/office/drawing/2014/chart" uri="{C3380CC4-5D6E-409C-BE32-E72D297353CC}">
                <c16:uniqueId val="{00000002-9A10-468D-A161-3183EDC64B5D}"/>
              </c:ext>
            </c:extLst>
          </c:dPt>
          <c:dLbls>
            <c:dLbl>
              <c:idx val="0"/>
              <c:layout>
                <c:manualLayout>
                  <c:x val="-0.19596653287932331"/>
                  <c:y val="1.3621921284231201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tx1"/>
                      </a:solidFill>
                    </a:defRPr>
                  </a:pPr>
                  <a:endParaRPr lang="ca-E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A10-468D-A161-3183EDC64B5D}"/>
                </c:ext>
              </c:extLst>
            </c:dLbl>
            <c:dLbl>
              <c:idx val="2"/>
              <c:layout>
                <c:manualLayout>
                  <c:x val="-5.7722876713718133E-3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2.6925913068653839E-2"/>
                  <c:y val="-3.77661185918994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1.1528900740117847E-2"/>
                  <c:y val="1.221059733710762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A14-4526-A43E-59DB5E64E8B3}"/>
                </c:ext>
              </c:extLst>
            </c:dLbl>
            <c:dLbl>
              <c:idx val="5"/>
              <c:layout>
                <c:manualLayout>
                  <c:x val="-2.0949797935931715E-3"/>
                  <c:y val="7.449247258309297E-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A14-4526-A43E-59DB5E64E8B3}"/>
                </c:ext>
              </c:extLst>
            </c:dLbl>
            <c:dLbl>
              <c:idx val="6"/>
              <c:layout>
                <c:manualLayout>
                  <c:x val="-6.3105258644773855E-3"/>
                  <c:y val="1.823585050766549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A14-4526-A43E-59DB5E64E8B3}"/>
                </c:ext>
              </c:extLst>
            </c:dLbl>
            <c:dLbl>
              <c:idx val="7"/>
              <c:layout>
                <c:manualLayout>
                  <c:x val="8.4856074876654714E-3"/>
                  <c:y val="2.373534972916471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14-4526-A43E-59DB5E64E8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ca-E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Hoja1!$A$2:$A$10</c:f>
              <c:strCache>
                <c:ptCount val="9"/>
                <c:pt idx="0">
                  <c:v>Atenció Primària</c:v>
                </c:pt>
                <c:pt idx="1">
                  <c:v>Hospital</c:v>
                </c:pt>
                <c:pt idx="2">
                  <c:v>Farmàcia</c:v>
                </c:pt>
                <c:pt idx="3">
                  <c:v>Universitat</c:v>
                </c:pt>
                <c:pt idx="4">
                  <c:v>Àmbit Laboral</c:v>
                </c:pt>
                <c:pt idx="5">
                  <c:v>Al Municipi</c:v>
                </c:pt>
                <c:pt idx="6">
                  <c:v>Diputacions</c:v>
                </c:pt>
                <c:pt idx="7">
                  <c:v>Salut Pública</c:v>
                </c:pt>
                <c:pt idx="8">
                  <c:v>Altres</c:v>
                </c:pt>
              </c:strCache>
            </c:strRef>
          </c:cat>
          <c:val>
            <c:numRef>
              <c:f>Hoja1!$B$2:$B$10</c:f>
              <c:numCache>
                <c:formatCode>0.0</c:formatCode>
                <c:ptCount val="9"/>
                <c:pt idx="0">
                  <c:v>44.8</c:v>
                </c:pt>
                <c:pt idx="1">
                  <c:v>11.5</c:v>
                </c:pt>
                <c:pt idx="2">
                  <c:v>3.6</c:v>
                </c:pt>
                <c:pt idx="3">
                  <c:v>9.2000000000000011</c:v>
                </c:pt>
                <c:pt idx="4">
                  <c:v>11</c:v>
                </c:pt>
                <c:pt idx="5">
                  <c:v>1.2</c:v>
                </c:pt>
                <c:pt idx="6">
                  <c:v>10.1</c:v>
                </c:pt>
                <c:pt idx="7">
                  <c:v>1.5</c:v>
                </c:pt>
                <c:pt idx="8">
                  <c:v>7.3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A10-468D-A161-3183EDC64B5D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ca-E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154744873628988E-2"/>
          <c:y val="9.9497135568945502E-2"/>
          <c:w val="0.79172627563185505"/>
          <c:h val="0.75391846541072383"/>
        </c:manualLayout>
      </c:layout>
      <c:ofPieChart>
        <c:ofPieType val="bar"/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6DD-4CCA-A263-5E6A12C17FC9}"/>
              </c:ext>
            </c:extLst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6DD-4CCA-A263-5E6A12C17FC9}"/>
              </c:ext>
            </c:extLst>
          </c:dPt>
          <c:dPt>
            <c:idx val="2"/>
            <c:bubble3D val="0"/>
            <c:explosion val="9"/>
            <c:spPr>
              <a:solidFill>
                <a:srgbClr val="E23F0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B6DD-4CCA-A263-5E6A12C17FC9}"/>
              </c:ext>
            </c:extLst>
          </c:dPt>
          <c:dPt>
            <c:idx val="3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6DD-4CCA-A263-5E6A12C17FC9}"/>
              </c:ext>
            </c:extLst>
          </c:dPt>
          <c:dLbls>
            <c:dLbl>
              <c:idx val="0"/>
              <c:layout>
                <c:manualLayout>
                  <c:x val="-0.12374868860276585"/>
                  <c:y val="-2.8124999999999994E-2"/>
                </c:manualLayout>
              </c:layout>
              <c:tx>
                <c:rich>
                  <a:bodyPr/>
                  <a:lstStyle/>
                  <a:p>
                    <a:r>
                      <a:rPr lang="ca-ES" sz="2000" b="1" noProof="0"/>
                      <a:t>44% Mai he fumat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DD-4CCA-A263-5E6A12C17FC9}"/>
                </c:ext>
              </c:extLst>
            </c:dLbl>
            <c:dLbl>
              <c:idx val="1"/>
              <c:layout>
                <c:manualLayout>
                  <c:x val="-0.13020314735336194"/>
                  <c:y val="-1.2500000000000001E-2"/>
                </c:manualLayout>
              </c:layout>
              <c:tx>
                <c:rich>
                  <a:bodyPr/>
                  <a:lstStyle/>
                  <a:p>
                    <a:pPr>
                      <a:defRPr lang="ca-ES" sz="2000" b="1" noProof="0"/>
                    </a:pPr>
                    <a:r>
                      <a:rPr lang="ca-ES" sz="2000" noProof="0"/>
                      <a:t>3</a:t>
                    </a:r>
                    <a:r>
                      <a:rPr lang="en-US" sz="2000"/>
                      <a:t>5% Exfumador/a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6DD-4CCA-A263-5E6A12C17FC9}"/>
                </c:ext>
              </c:extLst>
            </c:dLbl>
            <c:dLbl>
              <c:idx val="2"/>
              <c:layout>
                <c:manualLayout>
                  <c:x val="7.024880782069623E-2"/>
                  <c:y val="2.5886287451045023E-3"/>
                </c:manualLayout>
              </c:layout>
              <c:tx>
                <c:rich>
                  <a:bodyPr/>
                  <a:lstStyle/>
                  <a:p>
                    <a:r>
                      <a:rPr lang="ca-ES" sz="2000" b="1" noProof="0"/>
                      <a:t>21% Fumadors/es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6DD-4CCA-A263-5E6A12C17FC9}"/>
                </c:ext>
              </c:extLst>
            </c:dLbl>
            <c:dLbl>
              <c:idx val="3"/>
              <c:layout>
                <c:manualLayout>
                  <c:x val="-0.15314020028612305"/>
                  <c:y val="-3.8253021732373965E-2"/>
                </c:manualLayout>
              </c:layout>
              <c:tx>
                <c:rich>
                  <a:bodyPr/>
                  <a:lstStyle/>
                  <a:p>
                    <a:r>
                      <a:rPr lang="ca-ES" sz="2000" b="1" noProof="0"/>
                      <a:t>79% </a:t>
                    </a:r>
                  </a:p>
                  <a:p>
                    <a:r>
                      <a:rPr lang="ca-ES" sz="2000" b="1" noProof="0"/>
                      <a:t>No fumadors/es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6DD-4CCA-A263-5E6A12C17F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ca-ES" sz="2400" b="1" noProof="0"/>
                </a:pPr>
                <a:endParaRPr lang="ca-E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Mai he fumat</c:v>
                </c:pt>
                <c:pt idx="1">
                  <c:v>Exfumador/a</c:v>
                </c:pt>
                <c:pt idx="2">
                  <c:v>Fumador/a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44.6</c:v>
                </c:pt>
                <c:pt idx="1">
                  <c:v>35.300000000000004</c:v>
                </c:pt>
                <c:pt idx="2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6DD-4CCA-A263-5E6A12C17FC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gapWidth val="150"/>
        <c:splitType val="cust"/>
        <c:custSplit>
          <c:secondPiePt val="0"/>
          <c:secondPiePt val="1"/>
        </c:custSplit>
        <c:secondPieSize val="75"/>
        <c:serLines/>
      </c:ofPieChart>
    </c:plotArea>
    <c:plotVisOnly val="1"/>
    <c:dispBlanksAs val="zero"/>
    <c:showDLblsOverMax val="0"/>
  </c:chart>
  <c:txPr>
    <a:bodyPr/>
    <a:lstStyle/>
    <a:p>
      <a:pPr>
        <a:defRPr sz="1800"/>
      </a:pPr>
      <a:endParaRPr lang="ca-E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ca-ES" noProof="0"/>
            </a:pPr>
            <a:r>
              <a:rPr lang="ca-ES" noProof="0" dirty="0" smtClean="0"/>
              <a:t>Proporció </a:t>
            </a:r>
            <a:r>
              <a:rPr lang="ca-ES" noProof="0" dirty="0"/>
              <a:t>de </a:t>
            </a:r>
            <a:r>
              <a:rPr lang="ca-ES" noProof="0" dirty="0" smtClean="0"/>
              <a:t>fumadors </a:t>
            </a:r>
            <a:endParaRPr lang="ca-ES" noProof="0" dirty="0"/>
          </a:p>
          <a:p>
            <a:pPr>
              <a:defRPr lang="ca-ES" noProof="0"/>
            </a:pPr>
            <a:r>
              <a:rPr lang="ca-ES" noProof="0" dirty="0"/>
              <a:t>en </a:t>
            </a:r>
            <a:r>
              <a:rPr lang="ca-ES" noProof="0" dirty="0" smtClean="0"/>
              <a:t>homes i</a:t>
            </a:r>
            <a:r>
              <a:rPr lang="ca-ES" baseline="0" noProof="0" dirty="0" smtClean="0"/>
              <a:t> dones</a:t>
            </a:r>
            <a:endParaRPr lang="ca-ES" noProof="0" dirty="0"/>
          </a:p>
        </c:rich>
      </c:tx>
      <c:layout/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Fumador</c:v>
                </c:pt>
              </c:strCache>
            </c:strRef>
          </c:tx>
          <c:spPr>
            <a:solidFill>
              <a:srgbClr val="1F497D">
                <a:lumMod val="60000"/>
                <a:lumOff val="40000"/>
              </a:srgbClr>
            </a:solidFill>
            <a:scene3d>
              <a:camera prst="orthographicFront"/>
              <a:lightRig rig="soft" dir="t">
                <a:rot lat="0" lon="0" rev="5400000"/>
              </a:lightRig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-2.3504276667915317E-3"/>
                  <c:y val="-0.132966994615963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BC1-4E4F-9ED9-473E62DF164B}"/>
                </c:ext>
              </c:extLst>
            </c:dLbl>
            <c:dLbl>
              <c:idx val="1"/>
              <c:layout>
                <c:manualLayout>
                  <c:x val="0"/>
                  <c:y val="-0.132966994615963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BC1-4E4F-9ED9-473E62DF164B}"/>
                </c:ext>
              </c:extLst>
            </c:dLbl>
            <c:dLbl>
              <c:idx val="2"/>
              <c:layout>
                <c:manualLayout>
                  <c:x val="-2.3504276667915751E-3"/>
                  <c:y val="-0.136996297483113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BC1-4E4F-9ED9-473E62DF164B}"/>
                </c:ext>
              </c:extLst>
            </c:dLbl>
            <c:dLbl>
              <c:idx val="3"/>
              <c:layout>
                <c:manualLayout>
                  <c:x val="0"/>
                  <c:y val="-0.124908388881662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C1-4E4F-9ED9-473E62DF164B}"/>
                </c:ext>
              </c:extLst>
            </c:dLbl>
            <c:dLbl>
              <c:idx val="4"/>
              <c:layout>
                <c:manualLayout>
                  <c:x val="0"/>
                  <c:y val="-0.120879086014511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BC1-4E4F-9ED9-473E62DF164B}"/>
                </c:ext>
              </c:extLst>
            </c:dLbl>
            <c:dLbl>
              <c:idx val="5"/>
              <c:layout>
                <c:manualLayout>
                  <c:x val="-2.3504276667916176E-3"/>
                  <c:y val="-0.112820480280211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C1-4E4F-9ED9-473E62DF164B}"/>
                </c:ext>
              </c:extLst>
            </c:dLbl>
            <c:dLbl>
              <c:idx val="6"/>
              <c:layout>
                <c:manualLayout>
                  <c:x val="-8.6181352208021519E-17"/>
                  <c:y val="-7.6556754475857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BC1-4E4F-9ED9-473E62DF164B}"/>
                </c:ext>
              </c:extLst>
            </c:dLbl>
            <c:dLbl>
              <c:idx val="7"/>
              <c:layout>
                <c:manualLayout>
                  <c:x val="0"/>
                  <c:y val="-8.8644663077308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BC1-4E4F-9ED9-473E62DF164B}"/>
                </c:ext>
              </c:extLst>
            </c:dLbl>
            <c:dLbl>
              <c:idx val="8"/>
              <c:layout>
                <c:manualLayout>
                  <c:x val="0"/>
                  <c:y val="-9.2673965944459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BC1-4E4F-9ED9-473E62DF16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Hombres</c:v>
                </c:pt>
                <c:pt idx="1">
                  <c:v>Mujeres</c:v>
                </c:pt>
              </c:strCache>
            </c:strRef>
          </c:cat>
          <c:val>
            <c:numRef>
              <c:f>Hoja1!$B$2:$B$3</c:f>
              <c:numCache>
                <c:formatCode>0.0%</c:formatCode>
                <c:ptCount val="2"/>
                <c:pt idx="0">
                  <c:v>0.221</c:v>
                </c:pt>
                <c:pt idx="1">
                  <c:v>0.19700000000000001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7BC1-4E4F-9ED9-473E62DF164B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No fumador</c:v>
                </c:pt>
              </c:strCache>
            </c:strRef>
          </c:tx>
          <c:spPr>
            <a:solidFill>
              <a:srgbClr val="EEECE1"/>
            </a:solidFill>
          </c:spPr>
          <c:invertIfNegative val="0"/>
          <c:dLbls>
            <c:delete val="1"/>
          </c:dLbls>
          <c:cat>
            <c:strRef>
              <c:f>Hoja1!$A$2:$A$3</c:f>
              <c:strCache>
                <c:ptCount val="2"/>
                <c:pt idx="0">
                  <c:v>Hombres</c:v>
                </c:pt>
                <c:pt idx="1">
                  <c:v>Mujeres</c:v>
                </c:pt>
              </c:strCache>
            </c:strRef>
          </c:cat>
          <c:val>
            <c:numRef>
              <c:f>Hoja1!$C$2:$C$3</c:f>
              <c:numCache>
                <c:formatCode>0.0%</c:formatCode>
                <c:ptCount val="2"/>
                <c:pt idx="0">
                  <c:v>0.77900000000000003</c:v>
                </c:pt>
                <c:pt idx="1">
                  <c:v>0.80300000000000005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7BC1-4E4F-9ED9-473E62DF164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40"/>
        <c:overlap val="100"/>
        <c:axId val="35156736"/>
        <c:axId val="35158272"/>
      </c:barChart>
      <c:catAx>
        <c:axId val="35156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5158272"/>
        <c:crosses val="autoZero"/>
        <c:auto val="1"/>
        <c:lblAlgn val="ctr"/>
        <c:lblOffset val="100"/>
        <c:noMultiLvlLbl val="0"/>
      </c:catAx>
      <c:valAx>
        <c:axId val="35158272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35156736"/>
        <c:crosses val="autoZero"/>
        <c:crossBetween val="between"/>
      </c:valAx>
    </c:plotArea>
    <c:plotVisOnly val="1"/>
    <c:dispBlanksAs val="gap"/>
    <c:showDLblsOverMax val="0"/>
  </c:chart>
  <c:spPr>
    <a:ln>
      <a:solidFill>
        <a:sysClr val="window" lastClr="FFFFFF">
          <a:lumMod val="75000"/>
        </a:sysClr>
      </a:solidFill>
    </a:ln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title>
      <c:tx>
        <c:rich>
          <a:bodyPr rot="0" anchor="t" anchorCtr="0"/>
          <a:lstStyle/>
          <a:p>
            <a:pPr>
              <a:defRPr lang="ca-ES" sz="1800" noProof="0"/>
            </a:pPr>
            <a:r>
              <a:rPr lang="ca-ES" sz="1800" noProof="0"/>
              <a:t>Fuma o ha fumat (vapejat</a:t>
            </a:r>
            <a:r>
              <a:rPr lang="ca-ES" sz="1800" noProof="0" smtClean="0"/>
              <a:t>) cigarretes </a:t>
            </a:r>
            <a:r>
              <a:rPr lang="ca-ES" sz="1800" noProof="0"/>
              <a:t>electròniques</a:t>
            </a:r>
            <a:r>
              <a:rPr lang="ca-ES" sz="1800" noProof="0" smtClean="0"/>
              <a:t>?</a:t>
            </a:r>
          </a:p>
          <a:p>
            <a:pPr>
              <a:defRPr lang="ca-ES" sz="1800" noProof="0"/>
            </a:pPr>
            <a:r>
              <a:rPr lang="ca-ES" sz="1600" noProof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3710 </a:t>
            </a:r>
            <a:r>
              <a:rPr lang="ca-ES" sz="1600" noProof="0">
                <a:solidFill>
                  <a:schemeClr val="tx1">
                    <a:lumMod val="65000"/>
                    <a:lumOff val="35000"/>
                  </a:schemeClr>
                </a:solidFill>
              </a:rPr>
              <a:t>respostes</a:t>
            </a:r>
            <a:r>
              <a:rPr lang="ca-ES" sz="1600" noProof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ca-ES" sz="1600" noProof="0">
              <a:solidFill>
                <a:schemeClr val="tx1">
                  <a:lumMod val="65000"/>
                  <a:lumOff val="35000"/>
                </a:schemeClr>
              </a:solidFill>
            </a:endParaRPr>
          </a:p>
        </c:rich>
      </c:tx>
      <c:layout>
        <c:manualLayout>
          <c:xMode val="edge"/>
          <c:yMode val="edge"/>
          <c:x val="0.20665217649859979"/>
          <c:y val="0"/>
        </c:manualLayout>
      </c:layout>
      <c:overlay val="0"/>
      <c:spPr>
        <a:noFill/>
        <a:ln>
          <a:noFill/>
        </a:ln>
      </c:spPr>
    </c:title>
    <c:autoTitleDeleted val="0"/>
    <c:view3D>
      <c:rotX val="40"/>
      <c:rotY val="27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8008373610280752E-2"/>
          <c:y val="0.29925322998850695"/>
          <c:w val="0.90199160414413448"/>
          <c:h val="0.69865129302641049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Fuma o ha fumat (vapejat) cigarretes electròniques? (3710 respostes) </c:v>
                </c:pt>
              </c:strCache>
            </c:strRef>
          </c:tx>
          <c:dPt>
            <c:idx val="0"/>
            <c:bubble3D val="0"/>
            <c:spPr>
              <a:solidFill>
                <a:srgbClr val="E23F0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9A10-468D-A161-3183EDC64B5D}"/>
              </c:ext>
            </c:extLst>
          </c:dPt>
          <c:dPt>
            <c:idx val="1"/>
            <c:bubble3D val="0"/>
            <c:explosion val="21"/>
            <c:spPr>
              <a:solidFill>
                <a:srgbClr val="0060A8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A10-468D-A161-3183EDC64B5D}"/>
              </c:ext>
            </c:extLst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A10-468D-A161-3183EDC64B5D}"/>
              </c:ext>
            </c:extLst>
          </c:dPt>
          <c:dLbls>
            <c:dLbl>
              <c:idx val="0"/>
              <c:layout>
                <c:manualLayout>
                  <c:x val="-1.172276198463597E-2"/>
                  <c:y val="-8.7371674469365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ca-ES" sz="1600" b="1" noProof="0"/>
                  </a:pPr>
                  <a:endParaRPr lang="ca-E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ca-ES" sz="2000" b="1" noProof="0"/>
                  </a:pPr>
                  <a:endParaRPr lang="ca-E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5.5734274226038959E-2"/>
                  <c:y val="4.2734914037197626E-2"/>
                </c:manualLayout>
              </c:layout>
              <c:tx>
                <c:rich>
                  <a:bodyPr/>
                  <a:lstStyle/>
                  <a:p>
                    <a:pPr>
                      <a:defRPr lang="ca-ES" sz="1600" b="1" noProof="0"/>
                    </a:pPr>
                    <a:r>
                      <a:rPr lang="ca-ES" sz="1600" noProof="0"/>
                      <a:t>Sí, però ja no les utilitzo
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A10-468D-A161-3183EDC64B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ca-ES" sz="1400" b="1" noProof="0"/>
                </a:pPr>
                <a:endParaRPr lang="ca-E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Sí</c:v>
                </c:pt>
                <c:pt idx="1">
                  <c:v>No</c:v>
                </c:pt>
                <c:pt idx="2">
                  <c:v>Sí, però ja no les utilitzo</c:v>
                </c:pt>
              </c:strCache>
            </c:strRef>
          </c:cat>
          <c:val>
            <c:numRef>
              <c:f>Hoja1!$B$2:$B$4</c:f>
              <c:numCache>
                <c:formatCode>0.0</c:formatCode>
                <c:ptCount val="3"/>
                <c:pt idx="0">
                  <c:v>3.7</c:v>
                </c:pt>
                <c:pt idx="1">
                  <c:v>92.7</c:v>
                </c:pt>
                <c:pt idx="2">
                  <c:v>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A10-468D-A161-3183EDC64B5D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ln>
          <a:noFill/>
        </a:ln>
      </c:spPr>
    </c:plotArea>
    <c:plotVisOnly val="1"/>
    <c:dispBlanksAs val="zero"/>
    <c:showDLblsOverMax val="0"/>
  </c:chart>
  <c:spPr>
    <a:ln>
      <a:solidFill>
        <a:sysClr val="window" lastClr="FFFFFF">
          <a:lumMod val="75000"/>
        </a:sysClr>
      </a:solidFill>
    </a:ln>
  </c:spPr>
  <c:txPr>
    <a:bodyPr/>
    <a:lstStyle/>
    <a:p>
      <a:pPr>
        <a:defRPr sz="1800"/>
      </a:pPr>
      <a:endParaRPr lang="ca-E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146036751183679E-2"/>
          <c:y val="2.2020670201203043E-2"/>
          <c:w val="0.94770792649763269"/>
          <c:h val="0.875090039523263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Exposat FAT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7.4882811348381964E-3"/>
                  <c:y val="1.892092711492164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1.72662114716893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8.293245139306473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2.234243292232157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9921874232254637E-3"/>
                  <c:y val="1.549942130752170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4960937116127319E-3"/>
                  <c:y val="2.234243292232157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Casa</c:v>
                </c:pt>
                <c:pt idx="1">
                  <c:v>Cotxe</c:v>
                </c:pt>
                <c:pt idx="2">
                  <c:v>Feina</c:v>
                </c:pt>
                <c:pt idx="3">
                  <c:v>Bars i Rest.</c:v>
                </c:pt>
                <c:pt idx="4">
                  <c:v>Terrasses</c:v>
                </c:pt>
                <c:pt idx="5">
                  <c:v>No</c:v>
                </c:pt>
              </c:strCache>
            </c:strRef>
          </c:cat>
          <c:val>
            <c:numRef>
              <c:f>Hoja1!$B$2:$B$7</c:f>
              <c:numCache>
                <c:formatCode>0.0%</c:formatCode>
                <c:ptCount val="6"/>
                <c:pt idx="0">
                  <c:v>0.11996923865675468</c:v>
                </c:pt>
                <c:pt idx="1">
                  <c:v>3.9989746218918237E-2</c:v>
                </c:pt>
                <c:pt idx="2">
                  <c:v>3.3837477569853905E-2</c:v>
                </c:pt>
                <c:pt idx="3">
                  <c:v>7.7159702640348632E-2</c:v>
                </c:pt>
                <c:pt idx="4">
                  <c:v>0.4798769546270189</c:v>
                </c:pt>
                <c:pt idx="5">
                  <c:v>0.48167136631632912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982-4348-980D-E36FAF7D32E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35370112"/>
        <c:axId val="35373056"/>
      </c:barChart>
      <c:catAx>
        <c:axId val="353701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ca-ES"/>
          </a:p>
        </c:txPr>
        <c:crossAx val="35373056"/>
        <c:crosses val="autoZero"/>
        <c:auto val="1"/>
        <c:lblAlgn val="ctr"/>
        <c:lblOffset val="100"/>
        <c:noMultiLvlLbl val="0"/>
      </c:catAx>
      <c:valAx>
        <c:axId val="3537305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one"/>
        <c:crossAx val="35370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noFill/>
      <a:round/>
    </a:ln>
    <a:effectLst/>
  </c:spPr>
  <c:txPr>
    <a:bodyPr/>
    <a:lstStyle/>
    <a:p>
      <a:pPr>
        <a:defRPr/>
      </a:pPr>
      <a:endParaRPr lang="ca-E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view3D>
      <c:rotX val="40"/>
      <c:rotY val="15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1929677305158184"/>
          <c:w val="0.67830486492601538"/>
          <c:h val="0.66574853264891476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Compliment Normativa terrasses </c:v>
                </c:pt>
              </c:strCache>
            </c:strRef>
          </c:tx>
          <c:dPt>
            <c:idx val="0"/>
            <c:bubble3D val="0"/>
            <c:spPr>
              <a:solidFill>
                <a:srgbClr val="0060A8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9A10-468D-A161-3183EDC64B5D}"/>
              </c:ext>
            </c:extLst>
          </c:dPt>
          <c:dPt>
            <c:idx val="1"/>
            <c:bubble3D val="0"/>
            <c:spPr>
              <a:solidFill>
                <a:srgbClr val="0086EA"/>
              </a:solidFill>
              <a:ln>
                <a:solidFill>
                  <a:srgbClr val="4385E7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A10-468D-A161-3183EDC64B5D}"/>
              </c:ext>
            </c:extLst>
          </c:dPt>
          <c:dPt>
            <c:idx val="2"/>
            <c:bubble3D val="0"/>
            <c:spPr>
              <a:solidFill>
                <a:srgbClr val="CC9B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A10-468D-A161-3183EDC64B5D}"/>
              </c:ext>
            </c:extLst>
          </c:dPt>
          <c:dPt>
            <c:idx val="3"/>
            <c:bubble3D val="0"/>
            <c:spPr>
              <a:solidFill>
                <a:srgbClr val="E23F0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A0C-42E9-9282-FE099CD0E5F8}"/>
              </c:ext>
            </c:extLst>
          </c:dPt>
          <c:dPt>
            <c:idx val="4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Lbls>
            <c:dLbl>
              <c:idx val="0"/>
              <c:layout>
                <c:manualLayout>
                  <c:x val="0.10046527428927744"/>
                  <c:y val="-0.183080646406519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/>
                  </a:pPr>
                  <a:endParaRPr lang="ca-E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A10-468D-A161-3183EDC64B5D}"/>
                </c:ext>
              </c:extLst>
            </c:dLbl>
            <c:dLbl>
              <c:idx val="1"/>
              <c:layout/>
              <c:tx>
                <c:rich>
                  <a:bodyPr rot="0" anchor="ctr" anchorCtr="1"/>
                  <a:lstStyle/>
                  <a:p>
                    <a:pPr>
                      <a:defRPr lang="ca-ES" sz="1500" b="1" noProof="0"/>
                    </a:pPr>
                    <a:r>
                      <a:rPr lang="ca-ES" sz="1500" b="1" noProof="0" dirty="0"/>
                      <a:t>Habitualment
24%</a:t>
                    </a:r>
                    <a:endParaRPr lang="ca-ES" sz="1500" noProof="0" dirty="0"/>
                  </a:p>
                </c:rich>
              </c:tx>
              <c:spPr/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10-468D-A161-3183EDC64B5D}"/>
                </c:ext>
              </c:extLst>
            </c:dLbl>
            <c:dLbl>
              <c:idx val="2"/>
              <c:layout>
                <c:manualLayout>
                  <c:x val="1.4296435512087752E-2"/>
                  <c:y val="-4.774657806383096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/>
                  </a:pPr>
                  <a:endParaRPr lang="ca-E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A10-468D-A161-3183EDC64B5D}"/>
                </c:ext>
              </c:extLst>
            </c:dLbl>
            <c:dLbl>
              <c:idx val="3"/>
              <c:layout>
                <c:manualLayout>
                  <c:x val="1.6075177874236065E-2"/>
                  <c:y val="-3.42146541156444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/>
                  </a:pPr>
                  <a:endParaRPr lang="ca-E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6685970325338476"/>
                      <c:h val="0.1111425472499289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AA0C-42E9-9282-FE099CD0E5F8}"/>
                </c:ext>
              </c:extLst>
            </c:dLbl>
            <c:dLbl>
              <c:idx val="4"/>
              <c:layout>
                <c:manualLayout>
                  <c:x val="-2.5973409434640729E-2"/>
                  <c:y val="9.308640847815402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/>
                  </a:pPr>
                  <a:endParaRPr lang="ca-E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5126296431471786"/>
                      <c:h val="0.1111425472499289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BBC5-4B3C-B194-791597FB32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ca-E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Hoja1!$A$2:$A$6</c:f>
              <c:strCache>
                <c:ptCount val="5"/>
                <c:pt idx="0">
                  <c:v>Quasi sempre</c:v>
                </c:pt>
                <c:pt idx="1">
                  <c:v>Habitualment</c:v>
                </c:pt>
                <c:pt idx="2">
                  <c:v>No sempre</c:v>
                </c:pt>
                <c:pt idx="3">
                  <c:v>Rarament</c:v>
                </c:pt>
                <c:pt idx="4">
                  <c:v>No ho sé</c:v>
                </c:pt>
              </c:strCache>
            </c:strRef>
          </c:cat>
          <c:val>
            <c:numRef>
              <c:f>Hoja1!$B$2:$B$6</c:f>
              <c:numCache>
                <c:formatCode>0.0</c:formatCode>
                <c:ptCount val="5"/>
                <c:pt idx="0">
                  <c:v>48.9</c:v>
                </c:pt>
                <c:pt idx="1">
                  <c:v>24.1</c:v>
                </c:pt>
                <c:pt idx="2">
                  <c:v>16.7</c:v>
                </c:pt>
                <c:pt idx="3">
                  <c:v>3.3</c:v>
                </c:pt>
                <c:pt idx="4">
                  <c:v>6.9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A10-468D-A161-3183EDC64B5D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ca-E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6975A-5F5C-4052-93DF-9C9DC2310C1B}" type="datetimeFigureOut">
              <a:rPr lang="es-ES" smtClean="0"/>
              <a:pPr/>
              <a:t>23/05/2017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186B49-1CD3-4EE3-A45F-0A1501EBBCD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86B49-1CD3-4EE3-A45F-0A1501EBBCD6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a-ES" dirty="0" smtClean="0"/>
              <a:t>Habitualment, començar a fumar tabac s'ha considerat, és, una porta d'entrada per al consum de cànnabis. Encara que en menor proporció, s'està veient que una part dels joves comencen a consumir cànnabis, i, a part dels efectes perjudicials d'aquesta substància, acaben a més addictes a la nicotina.</a:t>
            </a:r>
          </a:p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86B49-1CD3-4EE3-A45F-0A1501EBBCD6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a-ES" dirty="0" smtClean="0"/>
              <a:t>El paper del empaquetat genèric per influir en la reducció del consum de tabac és recolzat per quasi el 40% dels enquestats (l'any passat un 30%). Es calcula que un 3,6% dels fumadors, uns 270000 a Espanya deixarien de fumar si s'aprovés l'empaquetat genèric com en altres països com França, Regne Unit, Austràlia ...</a:t>
            </a:r>
          </a:p>
          <a:p>
            <a:r>
              <a:rPr lang="ca-ES" dirty="0" smtClean="0"/>
              <a:t>En l'últim </a:t>
            </a:r>
            <a:r>
              <a:rPr lang="ca-ES" dirty="0" err="1" smtClean="0"/>
              <a:t>Eurobaròmetre</a:t>
            </a:r>
            <a:r>
              <a:rPr lang="ca-ES" dirty="0" smtClean="0"/>
              <a:t> estaven a favor de les advertències gràfiques el 75% dels europeus i el 54% estaven d'acord amb l'envàs genèric. </a:t>
            </a:r>
          </a:p>
          <a:p>
            <a:r>
              <a:rPr lang="ca-ES" dirty="0" smtClean="0"/>
              <a:t>A la nostra enquesta, un 52,7% és partidari de la implantació al nostre país.</a:t>
            </a:r>
          </a:p>
          <a:p>
            <a:r>
              <a:rPr lang="ca-ES" dirty="0" smtClean="0"/>
              <a:t>Com amb altres mesures de control, la posada en marxa augmenta l'acceptació. A Austràlia, el suport a l'envasament genèric va augmentar d'un 28 a un 51% després de la implantació de la mesura.</a:t>
            </a:r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86B49-1CD3-4EE3-A45F-0A1501EBBCD6}" type="slidenum">
              <a:rPr lang="es-ES" smtClean="0"/>
              <a:pPr/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a-ES" noProof="0" dirty="0" smtClean="0"/>
              <a:t>L'OMS celebra cada 31 de maig el Dia Mundial Sense Tabac. Aquest any el lema és "El tabac, una amenaça per al desenvolupament".</a:t>
            </a:r>
          </a:p>
          <a:p>
            <a:r>
              <a:rPr lang="ca-ES" noProof="0" dirty="0" smtClean="0"/>
              <a:t>Al món hi ha mil milions de fumadors, el 80% en països d'ingressos baixos o mitjans. El cost dels serveis sanitaris, la mortalitat prematura dels consumidors, priven a les seves famílies i la societat de la sustentació econòmic. A més, en alguns països, els nens treballen en el cultiu de tabac exposats a la malaltia de la nicotina verd, produïda pel maneig de fulles humides de tabac.</a:t>
            </a:r>
            <a:endParaRPr lang="ca-ES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86B49-1CD3-4EE3-A45F-0A1501EBBCD6}" type="slidenum">
              <a:rPr lang="es-ES" smtClean="0"/>
              <a:pPr/>
              <a:t>17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86B49-1CD3-4EE3-A45F-0A1501EBBCD6}" type="slidenum">
              <a:rPr lang="es-ES" smtClean="0"/>
              <a:pPr/>
              <a:t>18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a-ES" dirty="0" smtClean="0"/>
              <a:t>Clàssicament l'augment de la fiscalitat i del preu del tabac és la mesura de més impacte per deixar de fumar. Es calcula que un increment del 10% en el preu, disminueix la prevalença un 4%. Així ho reconeixen la majoria dels entrevistats.</a:t>
            </a:r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86B49-1CD3-4EE3-A45F-0A1501EBBCD6}" type="slidenum">
              <a:rPr lang="es-ES" smtClean="0"/>
              <a:pPr/>
              <a:t>19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a-ES" dirty="0" smtClean="0"/>
              <a:t>Encara que el finançament del tractament ha demostrat en alguns estudis que pugui disminuir la prevalença del tabaquisme, és una mesura complementària per a altres mesures de control. Encara que la majoria dels fumadors deixen de fumar sense ajuda, el finançament augmenta el nombre d'intents, l'ocupació de fàrmacs i les taxes d'abstinència.</a:t>
            </a:r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86B49-1CD3-4EE3-A45F-0A1501EBBCD6}" type="slidenum">
              <a:rPr lang="es-ES" smtClean="0"/>
              <a:pPr/>
              <a:t>20</a:t>
            </a:fld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86B49-1CD3-4EE3-A45F-0A1501EBBCD6}" type="slidenum">
              <a:rPr lang="es-ES" smtClean="0"/>
              <a:pPr/>
              <a:t>21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noProof="0" dirty="0" err="1" smtClean="0"/>
              <a:t>LLa</a:t>
            </a:r>
            <a:r>
              <a:rPr lang="ca-ES" noProof="0" dirty="0" smtClean="0"/>
              <a:t> llei del tabac estableix en el cas de les terrasses que si estan cobertes i tancades per més de dues parets, es considera espai tancat, de manera que el seu propietari no hauria de permetre que es fumi dins. Un recent estudi de </a:t>
            </a:r>
            <a:r>
              <a:rPr lang="ca-ES" noProof="0" dirty="0" err="1" smtClean="0"/>
              <a:t>l'OCU</a:t>
            </a:r>
            <a:r>
              <a:rPr lang="ca-ES" noProof="0" dirty="0" smtClean="0"/>
              <a:t> ens diu que el 87% dels bars amb terrasses tancades no compleixen la normativa. Segons la nostra enquesta, la major part de l'exposició al fum de tabac té lloc a les terrasses. La llei diu que "s'entén per espai a l'aire lliure tot espai no cobert o tot espai que estant cobert estigui envoltat lateralment per un màxim de dues parets, murs o paraments".</a:t>
            </a:r>
            <a:endParaRPr lang="ca-ES" baseline="0" noProof="0" dirty="0" smtClean="0"/>
          </a:p>
          <a:p>
            <a:endParaRPr lang="ca-ES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86B49-1CD3-4EE3-A45F-0A1501EBBCD6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2473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a-ES" noProof="0" dirty="0" smtClean="0"/>
              <a:t>Un 20% considera que no es compleix la normativa o ho fa rarament sobre exposició al fum del tabac en terrasses. Entre els no fumadors ascendeix al 42,6%. Això considerant que bona part de la població desconeix probablement detalls tan tècnics com el nombre de paraments que ha de tenir una terrassa per considerar-la espai obert o tancat</a:t>
            </a:r>
            <a:endParaRPr lang="ca-ES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86B49-1CD3-4EE3-A45F-0A1501EBBCD6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 lang="ca-ES" sz="1200" b="0" i="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Fins a un 66% dels enquestats considera que hauria d'estar prohibit fumar al cotxe, almenys quan hi ha nens. Alguns països ja tenen prohibicions en aquest sentit com França, Gal·les, Anglaterra, Austràlia o USA (en alguns estats).</a:t>
            </a:r>
          </a:p>
          <a:p>
            <a:pPr rtl="0"/>
            <a:r>
              <a:rPr lang="ca-ES" sz="1200" b="0" i="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Fins i tot els fumadors es mostren partidaris de regular el consum en els cotxes, en un 62,7%</a:t>
            </a:r>
          </a:p>
          <a:p>
            <a:pPr rtl="0"/>
            <a:endParaRPr lang="ca-ES" sz="1200" b="0" i="0" kern="120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86B49-1CD3-4EE3-A45F-0A1501EBBCD6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a-ES" dirty="0" smtClean="0"/>
              <a:t>L'edat de començament dels fumadors va ser majoritàriament entre els 15 i els 19 anys (ara l'edat mitjana de començament està al voltant dels 13 anys).</a:t>
            </a:r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86B49-1CD3-4EE3-A45F-0A1501EBBCD6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baseline="0" noProof="0" dirty="0" smtClean="0"/>
              <a:t>Cal destacar que el 70% dels fumadors ha fet almenys un intent d'abandonament. Un 15,7% fuma cànnabis, la majoria barrejat amb tabac. D’aquests, el 60% com a consum ocasional.</a:t>
            </a:r>
            <a:endParaRPr lang="ca-ES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86B49-1CD3-4EE3-A45F-0A1501EBBCD6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a-ES" dirty="0" smtClean="0"/>
              <a:t>El 12% ha deixat en l’últim any.</a:t>
            </a:r>
          </a:p>
          <a:p>
            <a:r>
              <a:rPr lang="ca-ES" dirty="0" smtClean="0"/>
              <a:t>La majoria dels fumadors/es han deixat de fumar sense ajuda.</a:t>
            </a:r>
          </a:p>
          <a:p>
            <a:r>
              <a:rPr lang="ca-ES" dirty="0" smtClean="0"/>
              <a:t>Volem transmetre</a:t>
            </a:r>
            <a:r>
              <a:rPr lang="ca-ES" baseline="0" dirty="0" smtClean="0"/>
              <a:t> </a:t>
            </a:r>
            <a:r>
              <a:rPr lang="ca-ES" dirty="0" smtClean="0"/>
              <a:t>que els</a:t>
            </a:r>
            <a:r>
              <a:rPr lang="ca-ES" baseline="0" dirty="0" smtClean="0"/>
              <a:t> professionals sanitaris, especialment els d’atenció primària </a:t>
            </a:r>
            <a:r>
              <a:rPr lang="ca-ES" dirty="0" smtClean="0"/>
              <a:t>els podem ajudar a deixar de fumar, i que hi ha tractaments efectius per fer-ho. </a:t>
            </a:r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86B49-1CD3-4EE3-A45F-0A1501EBBCD6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a-ES" dirty="0" smtClean="0"/>
              <a:t>El 11,6% dels</a:t>
            </a:r>
            <a:r>
              <a:rPr lang="ca-ES" baseline="0" dirty="0" smtClean="0"/>
              <a:t> que han deixat de fumar amb ajuda professional, ha estat per un professional sanitari, en la seva majoria per infermer/a (48%) o metge/essa (28%)</a:t>
            </a:r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86B49-1CD3-4EE3-A45F-0A1501EBBCD6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noProof="0" dirty="0" smtClean="0"/>
              <a:t>La majoria dels exfumadors/es declaren que han deixat de fumar sense cap tractament.</a:t>
            </a:r>
            <a:r>
              <a:rPr lang="ca-ES" baseline="0" noProof="0" dirty="0" smtClean="0"/>
              <a:t> </a:t>
            </a:r>
            <a:r>
              <a:rPr lang="ca-ES" noProof="0" dirty="0" smtClean="0"/>
              <a:t> </a:t>
            </a:r>
            <a:endParaRPr lang="ca-ES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86B49-1CD3-4EE3-A45F-0A1501EBBCD6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9450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33184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D6E8D1-EC09-4099-BD5F-19FE7BA96B22}" type="datetimeFigureOut">
              <a:rPr lang="es-ES" smtClean="0"/>
              <a:pPr/>
              <a:t>23/05/2017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82F6C2-1621-45BE-A827-231C3462754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8888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D6E8D1-EC09-4099-BD5F-19FE7BA96B22}" type="datetimeFigureOut">
              <a:rPr lang="es-ES" smtClean="0"/>
              <a:pPr/>
              <a:t>23/05/2017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82F6C2-1621-45BE-A827-231C3462754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5941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D6E8D1-EC09-4099-BD5F-19FE7BA96B22}" type="datetimeFigureOut">
              <a:rPr lang="es-ES" smtClean="0"/>
              <a:pPr/>
              <a:t>23/05/2017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82F6C2-1621-45BE-A827-231C3462754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9879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1620000" cy="6791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619672" y="116632"/>
            <a:ext cx="7524328" cy="1143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824515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D6E8D1-EC09-4099-BD5F-19FE7BA96B22}" type="datetimeFigureOut">
              <a:rPr lang="es-ES" smtClean="0"/>
              <a:pPr/>
              <a:t>23/05/2017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82F6C2-1621-45BE-A827-231C3462754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6021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D6E8D1-EC09-4099-BD5F-19FE7BA96B22}" type="datetimeFigureOut">
              <a:rPr lang="es-ES" smtClean="0"/>
              <a:pPr/>
              <a:t>23/05/2017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82F6C2-1621-45BE-A827-231C3462754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674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D6E8D1-EC09-4099-BD5F-19FE7BA96B22}" type="datetimeFigureOut">
              <a:rPr lang="es-ES" smtClean="0"/>
              <a:pPr/>
              <a:t>23/05/2017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82F6C2-1621-45BE-A827-231C3462754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9896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D6E8D1-EC09-4099-BD5F-19FE7BA96B22}" type="datetimeFigureOut">
              <a:rPr lang="es-ES" smtClean="0"/>
              <a:pPr/>
              <a:t>23/05/2017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82F6C2-1621-45BE-A827-231C3462754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43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D6E8D1-EC09-4099-BD5F-19FE7BA96B22}" type="datetimeFigureOut">
              <a:rPr lang="es-ES" smtClean="0"/>
              <a:pPr/>
              <a:t>23/05/2017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82F6C2-1621-45BE-A827-231C3462754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1853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D6E8D1-EC09-4099-BD5F-19FE7BA96B22}" type="datetimeFigureOut">
              <a:rPr lang="es-ES" smtClean="0"/>
              <a:pPr/>
              <a:t>23/05/2017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82F6C2-1621-45BE-A827-231C3462754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0080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720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0" r:id="rId4"/>
    <p:sldLayoutId id="2147483651" r:id="rId5"/>
    <p:sldLayoutId id="2147483652" r:id="rId6"/>
    <p:sldLayoutId id="2147483653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etmanasensefum.cat/" TargetMode="Externa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9.xml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png"/><Relationship Id="rId9" Type="http://schemas.openxmlformats.org/officeDocument/2006/relationships/chart" Target="../charts/char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chart" Target="../charts/char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2.xml"/><Relationship Id="rId5" Type="http://schemas.openxmlformats.org/officeDocument/2006/relationships/image" Target="../media/image38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4.xml"/><Relationship Id="rId5" Type="http://schemas.openxmlformats.org/officeDocument/2006/relationships/chart" Target="../charts/chart23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hyperlink" Target="http://www.papsf.cat/Noticies_Detall.aspx?nNoticiaId=404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6.xml"/><Relationship Id="rId5" Type="http://schemas.openxmlformats.org/officeDocument/2006/relationships/chart" Target="../charts/chart25.xml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etmanasensefum.cat/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2.xml"/><Relationship Id="rId5" Type="http://schemas.openxmlformats.org/officeDocument/2006/relationships/image" Target="../media/image16.png"/><Relationship Id="rId4" Type="http://schemas.openxmlformats.org/officeDocument/2006/relationships/chart" Target="../charts/char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>
            <p:extLst>
              <p:ext uri="{D42A27DB-BD31-4B8C-83A1-F6EECF244321}">
                <p14:modId xmlns:p14="http://schemas.microsoft.com/office/powerpoint/2010/main" val="960399077"/>
              </p:ext>
            </p:extLst>
          </p:nvPr>
        </p:nvSpPr>
        <p:spPr>
          <a:xfrm>
            <a:off x="5246260" y="6350168"/>
            <a:ext cx="3640932" cy="1015663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s-ES" sz="2400" dirty="0" err="1" smtClean="0">
                <a:solidFill>
                  <a:srgbClr val="0070C0"/>
                </a:solidFill>
                <a:hlinkClick r:id="rId2"/>
              </a:rPr>
              <a:t>www.setmanasensefum.cat</a:t>
            </a:r>
            <a:endParaRPr lang="es-ES" sz="2400" dirty="0">
              <a:solidFill>
                <a:srgbClr val="0070C0"/>
              </a:solidFill>
            </a:endParaRPr>
          </a:p>
          <a:p>
            <a:pPr algn="ctr"/>
            <a:endParaRPr lang="es-ES" sz="3600" dirty="0">
              <a:solidFill>
                <a:srgbClr val="0070C0"/>
              </a:solidFill>
            </a:endParaRPr>
          </a:p>
        </p:txBody>
      </p:sp>
      <p:sp>
        <p:nvSpPr>
          <p:cNvPr id="3" name="CuadroTexto 2"/>
          <p:cNvSpPr txBox="1"/>
          <p:nvPr>
            <p:extLst>
              <p:ext uri="{D42A27DB-BD31-4B8C-83A1-F6EECF244321}">
                <p14:modId xmlns:p14="http://schemas.microsoft.com/office/powerpoint/2010/main" val="3086475242"/>
              </p:ext>
            </p:extLst>
          </p:nvPr>
        </p:nvSpPr>
        <p:spPr>
          <a:xfrm>
            <a:off x="3200400" y="3200400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>
                <a:latin typeface="Times New Roman"/>
                <a:ea typeface="Times New Roman"/>
                <a:cs typeface="Times New Roman"/>
              </a:rPr>
              <a:t>Miniatura.</a:t>
            </a:r>
            <a:endParaRPr lang="es-E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" y="20905"/>
            <a:ext cx="4932000" cy="682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5160642" y="764705"/>
            <a:ext cx="3526160" cy="283574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4400" b="0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Resultats de l’enquesta XVIII Setmana Sense Fum</a:t>
            </a:r>
            <a:endParaRPr kumimoji="0" lang="ca-ES" sz="4400" b="0" i="0" u="none" strike="noStrike" kern="120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9161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67" b="60843"/>
          <a:stretch/>
        </p:blipFill>
        <p:spPr bwMode="auto">
          <a:xfrm>
            <a:off x="-36512" y="2859"/>
            <a:ext cx="5985742" cy="869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Imagen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5" t="23140" r="7967" b="9148"/>
          <a:stretch>
            <a:fillRect/>
          </a:stretch>
        </p:blipFill>
        <p:spPr bwMode="auto">
          <a:xfrm>
            <a:off x="6702502" y="4771130"/>
            <a:ext cx="2122522" cy="1140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3101008" y="197048"/>
            <a:ext cx="6042991" cy="576064"/>
          </a:xfrm>
          <a:solidFill>
            <a:srgbClr val="4385E7"/>
          </a:solidFill>
        </p:spPr>
        <p:txBody>
          <a:bodyPr/>
          <a:lstStyle/>
          <a:p>
            <a:r>
              <a:rPr lang="ca-ES" sz="2800" dirty="0" smtClean="0">
                <a:solidFill>
                  <a:schemeClr val="bg1"/>
                </a:solidFill>
              </a:rPr>
              <a:t>Característiques dels fumadors/es</a:t>
            </a:r>
            <a:r>
              <a:rPr lang="ca-ES" sz="2800" dirty="0">
                <a:solidFill>
                  <a:schemeClr val="bg1"/>
                </a:solidFill>
              </a:rPr>
              <a:t/>
            </a:r>
            <a:br>
              <a:rPr lang="ca-ES" sz="2800" dirty="0">
                <a:solidFill>
                  <a:schemeClr val="bg1"/>
                </a:solidFill>
              </a:rPr>
            </a:br>
            <a:r>
              <a:rPr lang="ca-ES" sz="2800" dirty="0">
                <a:solidFill>
                  <a:schemeClr val="bg1"/>
                </a:solidFill>
              </a:rPr>
              <a:t>P</a:t>
            </a:r>
          </a:p>
        </p:txBody>
      </p:sp>
      <p:graphicFrame>
        <p:nvGraphicFramePr>
          <p:cNvPr id="11" name="10 Gráfico"/>
          <p:cNvGraphicFramePr/>
          <p:nvPr>
            <p:extLst>
              <p:ext uri="{D42A27DB-BD31-4B8C-83A1-F6EECF244321}">
                <p14:modId xmlns:p14="http://schemas.microsoft.com/office/powerpoint/2010/main" val="30262010"/>
              </p:ext>
            </p:extLst>
          </p:nvPr>
        </p:nvGraphicFramePr>
        <p:xfrm>
          <a:off x="1084520" y="1148316"/>
          <a:ext cx="6209414" cy="2413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12 Gráfico"/>
          <p:cNvGraphicFramePr/>
          <p:nvPr>
            <p:extLst>
              <p:ext uri="{D42A27DB-BD31-4B8C-83A1-F6EECF244321}">
                <p14:modId xmlns:p14="http://schemas.microsoft.com/office/powerpoint/2010/main" val="2931310739"/>
              </p:ext>
            </p:extLst>
          </p:nvPr>
        </p:nvGraphicFramePr>
        <p:xfrm>
          <a:off x="0" y="3895328"/>
          <a:ext cx="7910623" cy="2962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13 CuadroTexto"/>
          <p:cNvSpPr txBox="1"/>
          <p:nvPr/>
        </p:nvSpPr>
        <p:spPr>
          <a:xfrm>
            <a:off x="5135361" y="1274101"/>
            <a:ext cx="332815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a-ES" sz="2800" smtClean="0"/>
              <a:t>Mitjana: 10 ,5 Cig/dia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5890437" y="3912781"/>
            <a:ext cx="1701210" cy="382772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8439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14"/>
          <p:cNvGraphicFramePr/>
          <p:nvPr>
            <p:extLst>
              <p:ext uri="{D42A27DB-BD31-4B8C-83A1-F6EECF244321}">
                <p14:modId xmlns:p14="http://schemas.microsoft.com/office/powerpoint/2010/main" val="1313127998"/>
              </p:ext>
            </p:extLst>
          </p:nvPr>
        </p:nvGraphicFramePr>
        <p:xfrm>
          <a:off x="0" y="1190679"/>
          <a:ext cx="5592726" cy="2743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5764902" y="1411183"/>
            <a:ext cx="3038856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sz="2400" dirty="0"/>
              <a:t>El </a:t>
            </a:r>
            <a:r>
              <a:rPr lang="ca-ES" sz="2400" b="1" dirty="0">
                <a:solidFill>
                  <a:srgbClr val="C00000"/>
                </a:solidFill>
              </a:rPr>
              <a:t>70</a:t>
            </a:r>
            <a:r>
              <a:rPr lang="ca-ES" sz="2400" dirty="0"/>
              <a:t> </a:t>
            </a:r>
            <a:r>
              <a:rPr lang="ca-ES" sz="2400" b="1" dirty="0">
                <a:solidFill>
                  <a:srgbClr val="C00000"/>
                </a:solidFill>
              </a:rPr>
              <a:t>%</a:t>
            </a:r>
            <a:r>
              <a:rPr lang="ca-ES" sz="2400" dirty="0"/>
              <a:t> dels fumadors, </a:t>
            </a:r>
            <a:r>
              <a:rPr lang="ca-ES" sz="2400" b="1" dirty="0">
                <a:solidFill>
                  <a:srgbClr val="C00000"/>
                </a:solidFill>
              </a:rPr>
              <a:t>han </a:t>
            </a:r>
            <a:r>
              <a:rPr lang="ca-ES" sz="2400" b="1" dirty="0" smtClean="0">
                <a:solidFill>
                  <a:srgbClr val="C00000"/>
                </a:solidFill>
              </a:rPr>
              <a:t>fet al menys un intent </a:t>
            </a:r>
            <a:r>
              <a:rPr lang="ca-ES" sz="2400" dirty="0" smtClean="0"/>
              <a:t>per deixar </a:t>
            </a:r>
            <a:r>
              <a:rPr lang="ca-ES" sz="2400" dirty="0"/>
              <a:t>de fumar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771"/>
          <a:stretch>
            <a:fillRect/>
          </a:stretch>
        </p:blipFill>
        <p:spPr bwMode="auto">
          <a:xfrm>
            <a:off x="0" y="838083"/>
            <a:ext cx="5942417" cy="459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67" b="60843"/>
          <a:stretch/>
        </p:blipFill>
        <p:spPr bwMode="auto">
          <a:xfrm>
            <a:off x="-36512" y="2859"/>
            <a:ext cx="5985742" cy="869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3101008" y="197048"/>
            <a:ext cx="6042991" cy="576064"/>
          </a:xfrm>
          <a:solidFill>
            <a:srgbClr val="4385E7"/>
          </a:solidFill>
        </p:spPr>
        <p:txBody>
          <a:bodyPr/>
          <a:lstStyle/>
          <a:p>
            <a:r>
              <a:rPr lang="ca-ES" sz="2800" dirty="0" smtClean="0">
                <a:solidFill>
                  <a:schemeClr val="bg1"/>
                </a:solidFill>
              </a:rPr>
              <a:t>Característiques dels fumadors/es</a:t>
            </a:r>
            <a:r>
              <a:rPr lang="ca-ES" sz="2800" dirty="0">
                <a:solidFill>
                  <a:schemeClr val="bg1"/>
                </a:solidFill>
              </a:rPr>
              <a:t/>
            </a:r>
            <a:br>
              <a:rPr lang="ca-ES" sz="2800" dirty="0">
                <a:solidFill>
                  <a:schemeClr val="bg1"/>
                </a:solidFill>
              </a:rPr>
            </a:br>
            <a:r>
              <a:rPr lang="ca-ES" sz="2800" dirty="0">
                <a:solidFill>
                  <a:schemeClr val="bg1"/>
                </a:solidFill>
              </a:rPr>
              <a:t>P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1" t="28704" r="37617" b="11468"/>
          <a:stretch/>
        </p:blipFill>
        <p:spPr bwMode="auto">
          <a:xfrm>
            <a:off x="675676" y="4225897"/>
            <a:ext cx="2952000" cy="258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2546893" y="6273442"/>
            <a:ext cx="791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dirty="0"/>
              <a:t>2,1%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18" b="87521"/>
          <a:stretch/>
        </p:blipFill>
        <p:spPr bwMode="auto">
          <a:xfrm>
            <a:off x="0" y="3694417"/>
            <a:ext cx="5082363" cy="537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9" t="32697" r="39559" b="7072"/>
          <a:stretch/>
        </p:blipFill>
        <p:spPr bwMode="auto">
          <a:xfrm>
            <a:off x="5048921" y="4389853"/>
            <a:ext cx="2819171" cy="240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04" t="30137" b="47281"/>
          <a:stretch/>
        </p:blipFill>
        <p:spPr bwMode="auto">
          <a:xfrm>
            <a:off x="7485321" y="4141930"/>
            <a:ext cx="1679944" cy="919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20 Flecha curvada hacia abajo"/>
          <p:cNvSpPr/>
          <p:nvPr/>
        </p:nvSpPr>
        <p:spPr>
          <a:xfrm rot="1207462">
            <a:off x="5025465" y="3964275"/>
            <a:ext cx="1051700" cy="527977"/>
          </a:xfrm>
          <a:prstGeom prst="curvedDownArrow">
            <a:avLst/>
          </a:prstGeom>
          <a:solidFill>
            <a:srgbClr val="4385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tx1"/>
              </a:solidFill>
            </a:endParaRPr>
          </a:p>
        </p:txBody>
      </p:sp>
      <p:grpSp>
        <p:nvGrpSpPr>
          <p:cNvPr id="24" name="23 Grupo"/>
          <p:cNvGrpSpPr/>
          <p:nvPr/>
        </p:nvGrpSpPr>
        <p:grpSpPr>
          <a:xfrm>
            <a:off x="3121330" y="4199864"/>
            <a:ext cx="2046093" cy="912540"/>
            <a:chOff x="3121330" y="4199864"/>
            <a:chExt cx="2046093" cy="912540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638" t="25921" b="52000"/>
            <a:stretch/>
          </p:blipFill>
          <p:spPr bwMode="auto">
            <a:xfrm>
              <a:off x="3160891" y="4199864"/>
              <a:ext cx="1983277" cy="912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21 CuadroTexto"/>
            <p:cNvSpPr txBox="1"/>
            <p:nvPr/>
          </p:nvSpPr>
          <p:spPr>
            <a:xfrm>
              <a:off x="3121330" y="4298507"/>
              <a:ext cx="2046093" cy="504000"/>
            </a:xfrm>
            <a:prstGeom prst="rect">
              <a:avLst/>
            </a:prstGeom>
            <a:noFill/>
            <a:ln>
              <a:solidFill>
                <a:srgbClr val="0060A8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endParaRPr lang="ca-ES"/>
            </a:p>
          </p:txBody>
        </p:sp>
      </p:grpSp>
      <p:sp>
        <p:nvSpPr>
          <p:cNvPr id="23" name="22 CuadroTexto"/>
          <p:cNvSpPr txBox="1"/>
          <p:nvPr/>
        </p:nvSpPr>
        <p:spPr>
          <a:xfrm>
            <a:off x="5146157" y="4380614"/>
            <a:ext cx="701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dirty="0" smtClean="0"/>
              <a:t>15,7%</a:t>
            </a:r>
            <a:endParaRPr lang="ca-E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" t="19778" r="21562" b="72082"/>
          <a:stretch/>
        </p:blipFill>
        <p:spPr bwMode="auto">
          <a:xfrm>
            <a:off x="-1" y="764544"/>
            <a:ext cx="6516217" cy="46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58"/>
          <a:stretch/>
        </p:blipFill>
        <p:spPr bwMode="auto">
          <a:xfrm>
            <a:off x="6142798" y="1612329"/>
            <a:ext cx="2044272" cy="140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7" t="-753" r="52457" b="88908"/>
          <a:stretch/>
        </p:blipFill>
        <p:spPr bwMode="auto">
          <a:xfrm>
            <a:off x="-21262" y="0"/>
            <a:ext cx="3636335" cy="70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65" t="41284" r="39225" b="13579"/>
          <a:stretch/>
        </p:blipFill>
        <p:spPr bwMode="auto">
          <a:xfrm>
            <a:off x="1659268" y="1782450"/>
            <a:ext cx="4217584" cy="4022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3508744" y="106325"/>
            <a:ext cx="5635256" cy="576064"/>
          </a:xfrm>
          <a:solidFill>
            <a:srgbClr val="4385E7"/>
          </a:solidFill>
        </p:spPr>
        <p:txBody>
          <a:bodyPr/>
          <a:lstStyle/>
          <a:p>
            <a:r>
              <a:rPr lang="ca-ES" sz="2800" dirty="0" smtClean="0">
                <a:solidFill>
                  <a:schemeClr val="bg1"/>
                </a:solidFill>
              </a:rPr>
              <a:t>Característiques dels exfumadors/es</a:t>
            </a:r>
            <a:r>
              <a:rPr lang="ca-ES" sz="2800" dirty="0">
                <a:solidFill>
                  <a:schemeClr val="bg1"/>
                </a:solidFill>
              </a:rPr>
              <a:t/>
            </a:r>
            <a:br>
              <a:rPr lang="ca-ES" sz="2800" dirty="0">
                <a:solidFill>
                  <a:schemeClr val="bg1"/>
                </a:solidFill>
              </a:rPr>
            </a:br>
            <a:r>
              <a:rPr lang="ca-ES" sz="2800" dirty="0">
                <a:solidFill>
                  <a:schemeClr val="bg1"/>
                </a:solidFill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247921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90" b="88581"/>
          <a:stretch/>
        </p:blipFill>
        <p:spPr bwMode="auto">
          <a:xfrm>
            <a:off x="35495" y="753374"/>
            <a:ext cx="5400601" cy="501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3846056946"/>
              </p:ext>
            </p:extLst>
          </p:nvPr>
        </p:nvGraphicFramePr>
        <p:xfrm>
          <a:off x="361507" y="1216563"/>
          <a:ext cx="8294837" cy="2178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14 Gráfico"/>
          <p:cNvGraphicFramePr/>
          <p:nvPr>
            <p:extLst>
              <p:ext uri="{D42A27DB-BD31-4B8C-83A1-F6EECF244321}">
                <p14:modId xmlns:p14="http://schemas.microsoft.com/office/powerpoint/2010/main" val="916744888"/>
              </p:ext>
            </p:extLst>
          </p:nvPr>
        </p:nvGraphicFramePr>
        <p:xfrm>
          <a:off x="1362587" y="3554039"/>
          <a:ext cx="6840760" cy="2984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3508744" y="106325"/>
            <a:ext cx="5635256" cy="576064"/>
          </a:xfrm>
          <a:solidFill>
            <a:srgbClr val="4385E7"/>
          </a:solidFill>
        </p:spPr>
        <p:txBody>
          <a:bodyPr/>
          <a:lstStyle/>
          <a:p>
            <a:r>
              <a:rPr lang="ca-ES" sz="2800" dirty="0" smtClean="0">
                <a:solidFill>
                  <a:schemeClr val="bg1"/>
                </a:solidFill>
              </a:rPr>
              <a:t>Característiques dels exfumadors/es</a:t>
            </a:r>
            <a:r>
              <a:rPr lang="ca-ES" sz="2800" dirty="0">
                <a:solidFill>
                  <a:schemeClr val="bg1"/>
                </a:solidFill>
              </a:rPr>
              <a:t/>
            </a:r>
            <a:br>
              <a:rPr lang="ca-ES" sz="2800" dirty="0">
                <a:solidFill>
                  <a:schemeClr val="bg1"/>
                </a:solidFill>
              </a:rPr>
            </a:br>
            <a:r>
              <a:rPr lang="ca-ES" sz="2800" dirty="0">
                <a:solidFill>
                  <a:schemeClr val="bg1"/>
                </a:solidFill>
              </a:rPr>
              <a:t>P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7" t="-753" r="52457" b="88908"/>
          <a:stretch/>
        </p:blipFill>
        <p:spPr bwMode="auto">
          <a:xfrm>
            <a:off x="-21262" y="0"/>
            <a:ext cx="3636335" cy="70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Flecha circular"/>
          <p:cNvSpPr/>
          <p:nvPr/>
        </p:nvSpPr>
        <p:spPr>
          <a:xfrm rot="2784858">
            <a:off x="4912243" y="3040911"/>
            <a:ext cx="1084521" cy="893135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54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2162123771"/>
              </p:ext>
            </p:extLst>
          </p:nvPr>
        </p:nvGraphicFramePr>
        <p:xfrm>
          <a:off x="297712" y="1594884"/>
          <a:ext cx="8484781" cy="4191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81"/>
          <a:stretch>
            <a:fillRect/>
          </a:stretch>
        </p:blipFill>
        <p:spPr bwMode="auto">
          <a:xfrm>
            <a:off x="107504" y="753374"/>
            <a:ext cx="6079232" cy="628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3508744" y="106325"/>
            <a:ext cx="5635256" cy="576064"/>
          </a:xfrm>
          <a:solidFill>
            <a:srgbClr val="4385E7"/>
          </a:solidFill>
        </p:spPr>
        <p:txBody>
          <a:bodyPr/>
          <a:lstStyle/>
          <a:p>
            <a:r>
              <a:rPr lang="ca-ES" sz="2800" dirty="0" smtClean="0">
                <a:solidFill>
                  <a:schemeClr val="bg1"/>
                </a:solidFill>
              </a:rPr>
              <a:t>Característiques dels exfumadors/es</a:t>
            </a:r>
            <a:r>
              <a:rPr lang="ca-ES" sz="2800" dirty="0">
                <a:solidFill>
                  <a:schemeClr val="bg1"/>
                </a:solidFill>
              </a:rPr>
              <a:t/>
            </a:r>
            <a:br>
              <a:rPr lang="ca-ES" sz="2800" dirty="0">
                <a:solidFill>
                  <a:schemeClr val="bg1"/>
                </a:solidFill>
              </a:rPr>
            </a:br>
            <a:r>
              <a:rPr lang="ca-ES" sz="2800" dirty="0">
                <a:solidFill>
                  <a:schemeClr val="bg1"/>
                </a:solidFill>
              </a:rPr>
              <a:t>P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7" t="-753" r="52457" b="88908"/>
          <a:stretch/>
        </p:blipFill>
        <p:spPr bwMode="auto">
          <a:xfrm>
            <a:off x="-21262" y="0"/>
            <a:ext cx="3636335" cy="70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095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2" t="20176" r="2224" b="65789"/>
          <a:stretch/>
        </p:blipFill>
        <p:spPr bwMode="auto">
          <a:xfrm>
            <a:off x="114251" y="692696"/>
            <a:ext cx="9029749" cy="77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587" b="88106"/>
          <a:stretch/>
        </p:blipFill>
        <p:spPr bwMode="auto">
          <a:xfrm>
            <a:off x="0" y="0"/>
            <a:ext cx="2711570" cy="64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2" t="46567" r="7584" b="8128"/>
          <a:stretch/>
        </p:blipFill>
        <p:spPr bwMode="auto">
          <a:xfrm>
            <a:off x="2733382" y="1095267"/>
            <a:ext cx="6410618" cy="2266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166"/>
          <a:stretch/>
        </p:blipFill>
        <p:spPr bwMode="auto">
          <a:xfrm>
            <a:off x="118951" y="3319132"/>
            <a:ext cx="8873133" cy="75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4" t="35608" r="8007"/>
          <a:stretch/>
        </p:blipFill>
        <p:spPr bwMode="auto">
          <a:xfrm>
            <a:off x="3111387" y="4191060"/>
            <a:ext cx="5819961" cy="2666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0" descr="Resultado de imagen para cigarrets fets a mà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8" y="4977941"/>
            <a:ext cx="1614918" cy="107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2" descr="Resultado de imagen para cigarretes amb filtr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39"/>
            <a:ext cx="1512169" cy="1069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801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83" b="87842"/>
          <a:stretch/>
        </p:blipFill>
        <p:spPr bwMode="auto">
          <a:xfrm>
            <a:off x="-12759" y="188641"/>
            <a:ext cx="3264918" cy="665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" t="21185" b="66367"/>
          <a:stretch/>
        </p:blipFill>
        <p:spPr bwMode="auto">
          <a:xfrm>
            <a:off x="11595" y="1027976"/>
            <a:ext cx="8400729" cy="60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5 Grupo"/>
          <p:cNvGrpSpPr/>
          <p:nvPr/>
        </p:nvGrpSpPr>
        <p:grpSpPr>
          <a:xfrm>
            <a:off x="4295553" y="-3687"/>
            <a:ext cx="4565330" cy="981883"/>
            <a:chOff x="1326826" y="2277821"/>
            <a:chExt cx="5421204" cy="1151058"/>
          </a:xfrm>
        </p:grpSpPr>
        <p:pic>
          <p:nvPicPr>
            <p:cNvPr id="5" name="Imagen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051" y="2277821"/>
              <a:ext cx="1921558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5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6826" y="2348879"/>
              <a:ext cx="1970524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6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9" y="2348880"/>
              <a:ext cx="1381554" cy="10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2 Rectángulo"/>
            <p:cNvSpPr/>
            <p:nvPr/>
          </p:nvSpPr>
          <p:spPr>
            <a:xfrm>
              <a:off x="1326826" y="2348879"/>
              <a:ext cx="5421204" cy="104285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pic>
        <p:nvPicPr>
          <p:cNvPr id="18437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87"/>
          <a:stretch/>
        </p:blipFill>
        <p:spPr bwMode="auto">
          <a:xfrm>
            <a:off x="150034" y="3705406"/>
            <a:ext cx="8406425" cy="71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5834203" y="1655699"/>
            <a:ext cx="2714373" cy="52322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r"/>
            <a:r>
              <a:rPr lang="ca-ES" sz="1400" b="1" dirty="0">
                <a:solidFill>
                  <a:srgbClr val="FF0000"/>
                </a:solidFill>
              </a:rPr>
              <a:t>  El </a:t>
            </a:r>
            <a:r>
              <a:rPr lang="ca-ES" sz="1400" b="1" dirty="0" smtClean="0">
                <a:solidFill>
                  <a:srgbClr val="FF0000"/>
                </a:solidFill>
              </a:rPr>
              <a:t>39,5 % creu </a:t>
            </a:r>
            <a:r>
              <a:rPr lang="ca-ES" sz="1400" b="1" dirty="0">
                <a:solidFill>
                  <a:srgbClr val="FF0000"/>
                </a:solidFill>
              </a:rPr>
              <a:t>que pot influir </a:t>
            </a:r>
            <a:r>
              <a:rPr lang="ca-ES" sz="1400" b="1" dirty="0"/>
              <a:t>en la reducció del consum de tabac </a:t>
            </a:r>
          </a:p>
        </p:txBody>
      </p:sp>
      <p:graphicFrame>
        <p:nvGraphicFramePr>
          <p:cNvPr id="21" name="20 Gráfico"/>
          <p:cNvGraphicFramePr/>
          <p:nvPr>
            <p:extLst>
              <p:ext uri="{D42A27DB-BD31-4B8C-83A1-F6EECF244321}">
                <p14:modId xmlns:p14="http://schemas.microsoft.com/office/powerpoint/2010/main" val="3847992141"/>
              </p:ext>
            </p:extLst>
          </p:nvPr>
        </p:nvGraphicFramePr>
        <p:xfrm>
          <a:off x="1385317" y="1318437"/>
          <a:ext cx="7333380" cy="2806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2" name="21 Gráfico"/>
          <p:cNvGraphicFramePr/>
          <p:nvPr>
            <p:extLst>
              <p:ext uri="{D42A27DB-BD31-4B8C-83A1-F6EECF244321}">
                <p14:modId xmlns:p14="http://schemas.microsoft.com/office/powerpoint/2010/main" val="3847992141"/>
              </p:ext>
            </p:extLst>
          </p:nvPr>
        </p:nvGraphicFramePr>
        <p:xfrm>
          <a:off x="1431391" y="4306187"/>
          <a:ext cx="7333380" cy="2806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3" name="22 CuadroTexto"/>
          <p:cNvSpPr txBox="1"/>
          <p:nvPr/>
        </p:nvSpPr>
        <p:spPr>
          <a:xfrm>
            <a:off x="4784653" y="4110950"/>
            <a:ext cx="4274288" cy="101566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a-ES" sz="2000" dirty="0" smtClean="0"/>
              <a:t>Més de la meitat dels enquestats opinen que l’empaquetat genèric hauria </a:t>
            </a:r>
            <a:r>
              <a:rPr lang="ca-ES" sz="2000" dirty="0" err="1" smtClean="0"/>
              <a:t>d’implantar-se</a:t>
            </a:r>
            <a:r>
              <a:rPr lang="ca-ES" sz="2000" dirty="0" smtClean="0"/>
              <a:t> en el nostre país.</a:t>
            </a:r>
            <a:endParaRPr lang="ca-ES" sz="2000" dirty="0"/>
          </a:p>
        </p:txBody>
      </p:sp>
    </p:spTree>
    <p:extLst>
      <p:ext uri="{BB962C8B-B14F-4D97-AF65-F5344CB8AC3E}">
        <p14:creationId xmlns:p14="http://schemas.microsoft.com/office/powerpoint/2010/main" val="313574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2" r="34557" b="89446"/>
          <a:stretch/>
        </p:blipFill>
        <p:spPr bwMode="auto">
          <a:xfrm>
            <a:off x="-36512" y="247745"/>
            <a:ext cx="6487135" cy="63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6" t="16481" b="64922"/>
          <a:stretch/>
        </p:blipFill>
        <p:spPr bwMode="auto">
          <a:xfrm>
            <a:off x="94452" y="903881"/>
            <a:ext cx="8840124" cy="103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val="3456103305"/>
              </p:ext>
            </p:extLst>
          </p:nvPr>
        </p:nvGraphicFramePr>
        <p:xfrm>
          <a:off x="404038" y="2169041"/>
          <a:ext cx="8420985" cy="4380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5380076" y="2090764"/>
            <a:ext cx="3508743" cy="15696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a-ES" sz="2400" dirty="0" smtClean="0">
                <a:solidFill>
                  <a:schemeClr val="tx1"/>
                </a:solidFill>
              </a:rPr>
              <a:t>El 75% </a:t>
            </a:r>
            <a:r>
              <a:rPr lang="ca-ES" sz="2400" dirty="0" smtClean="0"/>
              <a:t>considera que l’industria és una amenaça per al desenvolupament dels països. el tabac</a:t>
            </a:r>
            <a:endParaRPr lang="ca-ES" sz="2400" dirty="0"/>
          </a:p>
        </p:txBody>
      </p:sp>
      <p:pic>
        <p:nvPicPr>
          <p:cNvPr id="10" name="Picture 2" descr="Imagen de la campaña del Día Mundial Sin Tabaco 2017: El tabaco es una amenaza para todo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791" y="2011422"/>
            <a:ext cx="3321018" cy="173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18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09"/>
          <a:stretch>
            <a:fillRect/>
          </a:stretch>
        </p:blipFill>
        <p:spPr bwMode="auto">
          <a:xfrm>
            <a:off x="35496" y="880888"/>
            <a:ext cx="8928992" cy="79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2" r="34557" b="89446"/>
          <a:stretch/>
        </p:blipFill>
        <p:spPr bwMode="auto">
          <a:xfrm>
            <a:off x="-36512" y="247745"/>
            <a:ext cx="6487135" cy="63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344" y="4009256"/>
            <a:ext cx="1901861" cy="2848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659220" y="4996244"/>
            <a:ext cx="4550733" cy="15696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ca-ES" sz="2400" dirty="0" smtClean="0">
                <a:solidFill>
                  <a:schemeClr val="tx1"/>
                </a:solidFill>
              </a:rPr>
              <a:t>El 77% </a:t>
            </a:r>
            <a:r>
              <a:rPr lang="ca-ES" sz="2400" dirty="0" smtClean="0"/>
              <a:t>opina que la despesa sanitària és el principal efecte  que té el tabac en el desenvolupament d’un país.</a:t>
            </a:r>
            <a:endParaRPr lang="ca-ES" sz="2400" dirty="0"/>
          </a:p>
        </p:txBody>
      </p:sp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val="603304992"/>
              </p:ext>
            </p:extLst>
          </p:nvPr>
        </p:nvGraphicFramePr>
        <p:xfrm>
          <a:off x="0" y="1658678"/>
          <a:ext cx="8422741" cy="3433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2765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3" t="19202" b="67197"/>
          <a:stretch/>
        </p:blipFill>
        <p:spPr bwMode="auto">
          <a:xfrm>
            <a:off x="35496" y="692696"/>
            <a:ext cx="8886937" cy="710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90" b="89674"/>
          <a:stretch/>
        </p:blipFill>
        <p:spPr bwMode="auto">
          <a:xfrm>
            <a:off x="0" y="116632"/>
            <a:ext cx="5734485" cy="557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363"/>
          <a:stretch/>
        </p:blipFill>
        <p:spPr bwMode="auto">
          <a:xfrm>
            <a:off x="107504" y="3817021"/>
            <a:ext cx="8750165" cy="52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4578213" y="1126898"/>
            <a:ext cx="4104456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sz="2000" b="1" dirty="0">
                <a:solidFill>
                  <a:srgbClr val="0070C0"/>
                </a:solidFill>
              </a:rPr>
              <a:t>El </a:t>
            </a:r>
            <a:r>
              <a:rPr lang="ca-ES" sz="2000" b="1" dirty="0" smtClean="0">
                <a:solidFill>
                  <a:srgbClr val="0070C0"/>
                </a:solidFill>
              </a:rPr>
              <a:t>58 </a:t>
            </a:r>
            <a:r>
              <a:rPr lang="ca-ES" sz="2000" b="1" dirty="0">
                <a:solidFill>
                  <a:srgbClr val="0070C0"/>
                </a:solidFill>
              </a:rPr>
              <a:t>% pensen que l’</a:t>
            </a:r>
            <a:r>
              <a:rPr lang="ca-ES" sz="2000" b="1" dirty="0"/>
              <a:t>augment </a:t>
            </a:r>
            <a:r>
              <a:rPr lang="ca-ES" sz="2000" b="1" dirty="0">
                <a:solidFill>
                  <a:srgbClr val="0070C0"/>
                </a:solidFill>
              </a:rPr>
              <a:t>del</a:t>
            </a:r>
            <a:r>
              <a:rPr lang="ca-ES" sz="2000" b="1" dirty="0"/>
              <a:t> preu </a:t>
            </a:r>
            <a:r>
              <a:rPr lang="ca-ES" sz="2000" b="1" dirty="0">
                <a:solidFill>
                  <a:srgbClr val="0070C0"/>
                </a:solidFill>
              </a:rPr>
              <a:t>del tabac faria que més persones </a:t>
            </a:r>
            <a:r>
              <a:rPr lang="ca-ES" sz="2000" b="1" dirty="0"/>
              <a:t>deixessin de fumar</a:t>
            </a:r>
          </a:p>
        </p:txBody>
      </p:sp>
      <p:graphicFrame>
        <p:nvGraphicFramePr>
          <p:cNvPr id="11" name="10 Gráfico"/>
          <p:cNvGraphicFramePr/>
          <p:nvPr>
            <p:extLst>
              <p:ext uri="{D42A27DB-BD31-4B8C-83A1-F6EECF244321}">
                <p14:modId xmlns:p14="http://schemas.microsoft.com/office/powerpoint/2010/main" val="1571507684"/>
              </p:ext>
            </p:extLst>
          </p:nvPr>
        </p:nvGraphicFramePr>
        <p:xfrm>
          <a:off x="404037" y="1360967"/>
          <a:ext cx="8739963" cy="2466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11 Gráfico"/>
          <p:cNvGraphicFramePr/>
          <p:nvPr>
            <p:extLst>
              <p:ext uri="{D42A27DB-BD31-4B8C-83A1-F6EECF244321}">
                <p14:modId xmlns:p14="http://schemas.microsoft.com/office/powerpoint/2010/main" val="4039304259"/>
              </p:ext>
            </p:extLst>
          </p:nvPr>
        </p:nvGraphicFramePr>
        <p:xfrm>
          <a:off x="340243" y="3572539"/>
          <a:ext cx="8420987" cy="2987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5039544" y="4308494"/>
            <a:ext cx="3806744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sz="2000" b="1" dirty="0">
                <a:solidFill>
                  <a:srgbClr val="0070C0"/>
                </a:solidFill>
              </a:rPr>
              <a:t>El </a:t>
            </a:r>
            <a:r>
              <a:rPr lang="ca-ES" sz="2000" b="1" dirty="0" smtClean="0">
                <a:solidFill>
                  <a:srgbClr val="0070C0"/>
                </a:solidFill>
              </a:rPr>
              <a:t>72,4% </a:t>
            </a:r>
            <a:r>
              <a:rPr lang="ca-ES" sz="2000" b="1" dirty="0">
                <a:solidFill>
                  <a:srgbClr val="0070C0"/>
                </a:solidFill>
              </a:rPr>
              <a:t>estaria d’acord en </a:t>
            </a:r>
            <a:r>
              <a:rPr lang="ca-ES" sz="2000" b="1" dirty="0"/>
              <a:t>pujar el preu i els impostos </a:t>
            </a:r>
            <a:r>
              <a:rPr lang="ca-ES" sz="2000" b="1" dirty="0">
                <a:solidFill>
                  <a:srgbClr val="0070C0"/>
                </a:solidFill>
              </a:rPr>
              <a:t>del tabac</a:t>
            </a:r>
          </a:p>
        </p:txBody>
      </p:sp>
    </p:spTree>
    <p:extLst>
      <p:ext uri="{BB962C8B-B14F-4D97-AF65-F5344CB8AC3E}">
        <p14:creationId xmlns:p14="http://schemas.microsoft.com/office/powerpoint/2010/main" val="135806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36" y="1935625"/>
            <a:ext cx="2497261" cy="3862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931" y="2036117"/>
            <a:ext cx="2487408" cy="3762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39552" y="476672"/>
            <a:ext cx="84249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dirty="0">
                <a:solidFill>
                  <a:srgbClr val="0060A8"/>
                </a:solidFill>
              </a:rPr>
              <a:t>Noves guies d’intervenció per ajudar a deixar de fumar </a:t>
            </a:r>
            <a:endParaRPr lang="ca-ES" sz="2800" dirty="0" smtClean="0">
              <a:solidFill>
                <a:srgbClr val="0060A8"/>
              </a:solidFill>
            </a:endParaRPr>
          </a:p>
          <a:p>
            <a:endParaRPr lang="ca-ES" sz="2800" dirty="0">
              <a:solidFill>
                <a:srgbClr val="0060A8"/>
              </a:solidFill>
            </a:endParaRPr>
          </a:p>
          <a:p>
            <a:r>
              <a:rPr lang="ca-ES" sz="2400" b="1" dirty="0" smtClean="0">
                <a:solidFill>
                  <a:srgbClr val="0060A8"/>
                </a:solidFill>
              </a:rPr>
              <a:t>per </a:t>
            </a:r>
            <a:r>
              <a:rPr lang="ca-ES" sz="2400" b="1" dirty="0">
                <a:solidFill>
                  <a:srgbClr val="0060A8"/>
                </a:solidFill>
              </a:rPr>
              <a:t>als pacients </a:t>
            </a:r>
            <a:r>
              <a:rPr lang="ca-ES" sz="2800" dirty="0" smtClean="0">
                <a:solidFill>
                  <a:srgbClr val="0060A8"/>
                </a:solidFill>
              </a:rPr>
              <a:t>			           </a:t>
            </a:r>
            <a:r>
              <a:rPr lang="ca-ES" sz="2400" b="1" dirty="0" smtClean="0">
                <a:solidFill>
                  <a:srgbClr val="0060A8"/>
                </a:solidFill>
              </a:rPr>
              <a:t>per </a:t>
            </a:r>
            <a:r>
              <a:rPr lang="ca-ES" sz="2400" b="1" dirty="0">
                <a:solidFill>
                  <a:srgbClr val="0060A8"/>
                </a:solidFill>
              </a:rPr>
              <a:t>als </a:t>
            </a:r>
            <a:r>
              <a:rPr lang="ca-ES" sz="2400" b="1" dirty="0" smtClean="0">
                <a:solidFill>
                  <a:srgbClr val="0060A8"/>
                </a:solidFill>
              </a:rPr>
              <a:t>professionals</a:t>
            </a:r>
            <a:endParaRPr lang="ca-ES" sz="2400" b="1" dirty="0">
              <a:solidFill>
                <a:srgbClr val="0060A8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059832" y="6021288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>
                <a:hlinkClick r:id="rId4"/>
              </a:rPr>
              <a:t>Biblioteca del www.papsf.cat </a:t>
            </a:r>
            <a:endParaRPr lang="ca-ES"/>
          </a:p>
          <a:p>
            <a:endParaRPr lang="ca-ES"/>
          </a:p>
        </p:txBody>
      </p:sp>
      <p:pic>
        <p:nvPicPr>
          <p:cNvPr id="8" name="Imagen 4"/>
          <p:cNvPicPr>
            <a:picLocks noChangeAspect="1"/>
          </p:cNvPicPr>
          <p:nvPr/>
        </p:nvPicPr>
        <p:blipFill rotWithShape="1">
          <a:blip r:embed="rId5" cstate="print"/>
          <a:srcRect l="11019" t="32353" r="5547"/>
          <a:stretch/>
        </p:blipFill>
        <p:spPr>
          <a:xfrm>
            <a:off x="3442861" y="2021875"/>
            <a:ext cx="2466231" cy="3690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913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" t="18872" b="69052"/>
          <a:stretch/>
        </p:blipFill>
        <p:spPr bwMode="auto">
          <a:xfrm>
            <a:off x="-19701" y="741331"/>
            <a:ext cx="8748466" cy="640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49" b="90179"/>
          <a:stretch/>
        </p:blipFill>
        <p:spPr bwMode="auto">
          <a:xfrm>
            <a:off x="0" y="149660"/>
            <a:ext cx="6300192" cy="550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43"/>
          <a:stretch>
            <a:fillRect/>
          </a:stretch>
        </p:blipFill>
        <p:spPr bwMode="auto">
          <a:xfrm>
            <a:off x="0" y="3636812"/>
            <a:ext cx="8748466" cy="743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2 Gráfico"/>
          <p:cNvGraphicFramePr/>
          <p:nvPr>
            <p:extLst>
              <p:ext uri="{D42A27DB-BD31-4B8C-83A1-F6EECF244321}">
                <p14:modId xmlns:p14="http://schemas.microsoft.com/office/powerpoint/2010/main" val="2947723103"/>
              </p:ext>
            </p:extLst>
          </p:nvPr>
        </p:nvGraphicFramePr>
        <p:xfrm>
          <a:off x="723014" y="4125433"/>
          <a:ext cx="5465133" cy="2732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6356476" y="4486940"/>
            <a:ext cx="2659932" cy="16312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sz="2000" b="1" dirty="0">
                <a:solidFill>
                  <a:srgbClr val="0070C0"/>
                </a:solidFill>
              </a:rPr>
              <a:t>El </a:t>
            </a:r>
            <a:r>
              <a:rPr lang="ca-ES" sz="2000" b="1" dirty="0" smtClean="0">
                <a:solidFill>
                  <a:srgbClr val="0070C0"/>
                </a:solidFill>
              </a:rPr>
              <a:t>78% </a:t>
            </a:r>
            <a:r>
              <a:rPr lang="ca-ES" sz="2000" b="1" dirty="0">
                <a:solidFill>
                  <a:srgbClr val="0070C0"/>
                </a:solidFill>
              </a:rPr>
              <a:t>dels fumadors </a:t>
            </a:r>
            <a:r>
              <a:rPr lang="ca-ES" sz="2000" b="1" dirty="0"/>
              <a:t>es plantejarien deixar de fumar </a:t>
            </a:r>
            <a:r>
              <a:rPr lang="ca-ES" sz="2000" b="1" dirty="0">
                <a:solidFill>
                  <a:srgbClr val="0070C0"/>
                </a:solidFill>
              </a:rPr>
              <a:t>si el tractament estigués </a:t>
            </a:r>
            <a:r>
              <a:rPr lang="ca-ES" sz="2000" b="1" dirty="0" smtClean="0">
                <a:solidFill>
                  <a:srgbClr val="0070C0"/>
                </a:solidFill>
              </a:rPr>
              <a:t>finançats</a:t>
            </a:r>
            <a:endParaRPr lang="ca-ES" sz="2000" b="1" dirty="0"/>
          </a:p>
        </p:txBody>
      </p:sp>
      <p:sp>
        <p:nvSpPr>
          <p:cNvPr id="11" name="9 CuadroTexto"/>
          <p:cNvSpPr txBox="1"/>
          <p:nvPr/>
        </p:nvSpPr>
        <p:spPr>
          <a:xfrm>
            <a:off x="5844246" y="1569400"/>
            <a:ext cx="2959512" cy="16312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ca-ES" sz="2000" b="1" dirty="0" smtClean="0">
                <a:solidFill>
                  <a:srgbClr val="0070C0"/>
                </a:solidFill>
              </a:rPr>
              <a:t>El 72,6% dels fumadors creuen que haurien d’estar finançats</a:t>
            </a:r>
          </a:p>
          <a:p>
            <a:pPr lvl="0"/>
            <a:r>
              <a:rPr lang="ca-ES" sz="2000" b="1" dirty="0" smtClean="0">
                <a:solidFill>
                  <a:srgbClr val="0070C0"/>
                </a:solidFill>
              </a:rPr>
              <a:t>front el 55,7% dels no fumadors </a:t>
            </a:r>
            <a:endParaRPr lang="ca-ES" sz="2000" b="1" dirty="0">
              <a:solidFill>
                <a:srgbClr val="0070C0"/>
              </a:solidFill>
            </a:endParaRPr>
          </a:p>
        </p:txBody>
      </p:sp>
      <p:graphicFrame>
        <p:nvGraphicFramePr>
          <p:cNvPr id="12" name="11 Gráfico"/>
          <p:cNvGraphicFramePr/>
          <p:nvPr>
            <p:extLst>
              <p:ext uri="{D42A27DB-BD31-4B8C-83A1-F6EECF244321}">
                <p14:modId xmlns:p14="http://schemas.microsoft.com/office/powerpoint/2010/main" val="2947723103"/>
              </p:ext>
            </p:extLst>
          </p:nvPr>
        </p:nvGraphicFramePr>
        <p:xfrm>
          <a:off x="1275908" y="829339"/>
          <a:ext cx="4167962" cy="3359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71849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61" b="89221"/>
          <a:stretch/>
        </p:blipFill>
        <p:spPr bwMode="auto">
          <a:xfrm>
            <a:off x="1" y="38356"/>
            <a:ext cx="3203848" cy="59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" t="20267" r="1589" b="67158"/>
          <a:stretch/>
        </p:blipFill>
        <p:spPr bwMode="auto">
          <a:xfrm>
            <a:off x="0" y="829340"/>
            <a:ext cx="9144000" cy="65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28821" y="5288340"/>
            <a:ext cx="8304703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sz="2400" b="1" dirty="0" smtClean="0"/>
              <a:t>Les mesures </a:t>
            </a:r>
            <a:r>
              <a:rPr lang="ca-ES" sz="2400" b="1" dirty="0"/>
              <a:t>més </a:t>
            </a:r>
            <a:r>
              <a:rPr lang="ca-ES" sz="2400" b="1" dirty="0" smtClean="0"/>
              <a:t>valorades per </a:t>
            </a:r>
            <a:r>
              <a:rPr lang="ca-ES" sz="2400" b="1" dirty="0"/>
              <a:t>reduir el consum de tabac </a:t>
            </a:r>
            <a:r>
              <a:rPr lang="ca-ES" sz="2400" b="1" dirty="0">
                <a:solidFill>
                  <a:srgbClr val="0070C0"/>
                </a:solidFill>
              </a:rPr>
              <a:t>són avançar en els espais sense fum,  incrementar el preu i impostos del tabac i finançar els tractaments farmacològics. </a:t>
            </a:r>
          </a:p>
        </p:txBody>
      </p:sp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677516878"/>
              </p:ext>
            </p:extLst>
          </p:nvPr>
        </p:nvGraphicFramePr>
        <p:xfrm>
          <a:off x="107504" y="1594883"/>
          <a:ext cx="9036496" cy="3402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2312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9" t="16020" r="8485" b="49551"/>
          <a:stretch/>
        </p:blipFill>
        <p:spPr bwMode="auto">
          <a:xfrm>
            <a:off x="1619672" y="692696"/>
            <a:ext cx="7272808" cy="174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114" b="91232"/>
          <a:stretch/>
        </p:blipFill>
        <p:spPr bwMode="auto">
          <a:xfrm>
            <a:off x="1619672" y="44624"/>
            <a:ext cx="3347864" cy="600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98" t="55099" r="8485" b="26589"/>
          <a:stretch/>
        </p:blipFill>
        <p:spPr bwMode="auto">
          <a:xfrm>
            <a:off x="5868144" y="2403412"/>
            <a:ext cx="2610929" cy="958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2" t="56490" r="52899" b="111"/>
          <a:stretch/>
        </p:blipFill>
        <p:spPr bwMode="auto">
          <a:xfrm>
            <a:off x="3173549" y="2064774"/>
            <a:ext cx="2481005" cy="2582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2374070" y="4445324"/>
            <a:ext cx="1421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dirty="0"/>
              <a:t>Fumador/a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6055192" y="4449341"/>
            <a:ext cx="1919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dirty="0"/>
              <a:t>No </a:t>
            </a:r>
            <a:r>
              <a:rPr lang="ca-ES" sz="2000" dirty="0" smtClean="0"/>
              <a:t>fumador/a</a:t>
            </a:r>
            <a:endParaRPr lang="ca-ES" sz="2000" dirty="0"/>
          </a:p>
        </p:txBody>
      </p:sp>
      <p:graphicFrame>
        <p:nvGraphicFramePr>
          <p:cNvPr id="11" name="10 Gráfico"/>
          <p:cNvGraphicFramePr/>
          <p:nvPr>
            <p:extLst>
              <p:ext uri="{D42A27DB-BD31-4B8C-83A1-F6EECF244321}">
                <p14:modId xmlns:p14="http://schemas.microsoft.com/office/powerpoint/2010/main" val="4063647254"/>
              </p:ext>
            </p:extLst>
          </p:nvPr>
        </p:nvGraphicFramePr>
        <p:xfrm>
          <a:off x="1511062" y="4911812"/>
          <a:ext cx="3975338" cy="1748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11 Gráfico"/>
          <p:cNvGraphicFramePr/>
          <p:nvPr>
            <p:extLst>
              <p:ext uri="{D42A27DB-BD31-4B8C-83A1-F6EECF244321}">
                <p14:modId xmlns:p14="http://schemas.microsoft.com/office/powerpoint/2010/main" val="1547067101"/>
              </p:ext>
            </p:extLst>
          </p:nvPr>
        </p:nvGraphicFramePr>
        <p:xfrm>
          <a:off x="5018567" y="4812157"/>
          <a:ext cx="4125433" cy="2045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4037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Conclusions (1/2)</a:t>
            </a:r>
            <a:endParaRPr lang="ca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1700991" y="796413"/>
            <a:ext cx="7207035" cy="8494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sz="2000" dirty="0" smtClean="0"/>
              <a:t>A Catalunya està </a:t>
            </a:r>
            <a:r>
              <a:rPr lang="ca-ES" sz="2000" b="1" dirty="0" smtClean="0"/>
              <a:t>consolidada la </a:t>
            </a:r>
            <a:r>
              <a:rPr lang="ca-ES" sz="2000" b="1" dirty="0" err="1" smtClean="0"/>
              <a:t>SSF</a:t>
            </a:r>
            <a:r>
              <a:rPr lang="ca-ES" sz="2000" b="1" dirty="0" smtClean="0"/>
              <a:t> i</a:t>
            </a:r>
            <a:r>
              <a:rPr lang="ca-ES" sz="2000" dirty="0" smtClean="0"/>
              <a:t> </a:t>
            </a:r>
            <a:r>
              <a:rPr lang="ca-ES" sz="2000" dirty="0" smtClean="0"/>
              <a:t>cada vegada </a:t>
            </a:r>
            <a:r>
              <a:rPr lang="ca-ES" sz="2000" dirty="0" smtClean="0"/>
              <a:t>s’augmenta més el nombre d’institucions que </a:t>
            </a:r>
            <a:r>
              <a:rPr lang="ca-ES" sz="2000" b="1" dirty="0" smtClean="0"/>
              <a:t>es sumen a la campanya.</a:t>
            </a:r>
            <a:endParaRPr lang="ca-ES" sz="2000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a-ES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sz="2000" dirty="0" smtClean="0"/>
              <a:t>La meitat dels enquestats considera </a:t>
            </a:r>
            <a:r>
              <a:rPr lang="ca-ES" sz="2000" dirty="0"/>
              <a:t>que està </a:t>
            </a:r>
            <a:r>
              <a:rPr lang="ca-ES" sz="2000" b="1" dirty="0"/>
              <a:t>exposat</a:t>
            </a:r>
            <a:r>
              <a:rPr lang="ca-ES" sz="2000" dirty="0"/>
              <a:t> al fum ambiental de </a:t>
            </a:r>
            <a:r>
              <a:rPr lang="ca-ES" sz="2000" dirty="0" smtClean="0"/>
              <a:t>tabac, principalment </a:t>
            </a:r>
            <a:r>
              <a:rPr lang="ca-ES" sz="2000" b="1" dirty="0" smtClean="0"/>
              <a:t>en </a:t>
            </a:r>
            <a:r>
              <a:rPr lang="ca-ES" sz="2000" b="1" dirty="0"/>
              <a:t>les terrasses</a:t>
            </a:r>
            <a:r>
              <a:rPr lang="ca-ES" sz="2000" b="1" dirty="0" smtClean="0"/>
              <a:t>. </a:t>
            </a:r>
            <a:r>
              <a:rPr lang="ca-ES" sz="2000" dirty="0" smtClean="0"/>
              <a:t>És important continuar </a:t>
            </a:r>
            <a:r>
              <a:rPr lang="ca-ES" sz="2000" b="1" dirty="0" smtClean="0"/>
              <a:t>avançant en les lleis protectores de regulació d’espais.</a:t>
            </a:r>
            <a:endParaRPr lang="ca-ES" sz="2000" b="1" dirty="0" smtClean="0"/>
          </a:p>
          <a:p>
            <a:pPr algn="just"/>
            <a:endParaRPr lang="ca-ES" sz="2000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sz="2000" b="1" dirty="0" smtClean="0"/>
              <a:t>El </a:t>
            </a:r>
            <a:r>
              <a:rPr lang="ca-ES" sz="2000" b="1" dirty="0"/>
              <a:t>70 % </a:t>
            </a:r>
            <a:r>
              <a:rPr lang="ca-ES" sz="2000" dirty="0"/>
              <a:t>dels </a:t>
            </a:r>
            <a:r>
              <a:rPr lang="ca-ES" sz="2000" dirty="0" smtClean="0"/>
              <a:t>fumadors </a:t>
            </a:r>
            <a:r>
              <a:rPr lang="ca-ES" sz="2000" b="1" dirty="0"/>
              <a:t>han fet al menys un intent </a:t>
            </a:r>
            <a:r>
              <a:rPr lang="ca-ES" sz="2000" dirty="0"/>
              <a:t>per deixar de </a:t>
            </a:r>
            <a:r>
              <a:rPr lang="ca-ES" sz="2000" dirty="0" smtClean="0"/>
              <a:t>fumar. </a:t>
            </a:r>
            <a:endParaRPr lang="ca-ES" sz="2000" dirty="0" smtClean="0"/>
          </a:p>
          <a:p>
            <a:pPr algn="just"/>
            <a:endParaRPr lang="ca-ES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sz="2000" dirty="0" smtClean="0"/>
              <a:t>Binomi tabac-cànnabis es “</a:t>
            </a:r>
            <a:r>
              <a:rPr lang="ca-ES" sz="2000" dirty="0" err="1" smtClean="0"/>
              <a:t>retroalimenten</a:t>
            </a:r>
            <a:r>
              <a:rPr lang="ca-ES" sz="2000" dirty="0" smtClean="0"/>
              <a:t>”.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a-ES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sz="2000" dirty="0" smtClean="0"/>
              <a:t>Més </a:t>
            </a:r>
            <a:r>
              <a:rPr lang="ca-ES" sz="2000" dirty="0"/>
              <a:t>de la meitat dels enquestats opinen que l’empaquetat genèric hauria d’implantar-se en el nostre </a:t>
            </a:r>
            <a:r>
              <a:rPr lang="ca-ES" sz="2000" dirty="0" smtClean="0"/>
              <a:t>país</a:t>
            </a:r>
          </a:p>
          <a:p>
            <a:pPr algn="just"/>
            <a:endParaRPr lang="ca-ES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sz="2000" dirty="0" smtClean="0"/>
              <a:t>La majoria considera </a:t>
            </a:r>
            <a:r>
              <a:rPr lang="ca-ES" sz="2000" dirty="0"/>
              <a:t>que </a:t>
            </a:r>
            <a:r>
              <a:rPr lang="ca-ES" sz="2000" b="1" dirty="0"/>
              <a:t>l’industria és una amenaça </a:t>
            </a:r>
            <a:r>
              <a:rPr lang="ca-ES" sz="2000" dirty="0" smtClean="0"/>
              <a:t>i opina </a:t>
            </a:r>
            <a:r>
              <a:rPr lang="ca-ES" sz="2000" dirty="0"/>
              <a:t>que la </a:t>
            </a:r>
            <a:r>
              <a:rPr lang="ca-ES" sz="2000" b="1" dirty="0"/>
              <a:t>despesa sanitària és el principal efecte  </a:t>
            </a:r>
            <a:r>
              <a:rPr lang="ca-ES" sz="2000" dirty="0"/>
              <a:t>que té el tabac en el desenvolupament d’un país.</a:t>
            </a:r>
          </a:p>
          <a:p>
            <a:pPr algn="just"/>
            <a:endParaRPr lang="ca-E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a-E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a-ES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a-ES" sz="2400" b="1" dirty="0" smtClean="0"/>
          </a:p>
          <a:p>
            <a:pPr algn="just"/>
            <a:endParaRPr lang="es-E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dirty="0" smtClean="0"/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77396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Conclusions (2/2)</a:t>
            </a:r>
            <a:endParaRPr lang="ca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1700991" y="796413"/>
            <a:ext cx="7207035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ca-ES" sz="2800" dirty="0" smtClean="0"/>
          </a:p>
          <a:p>
            <a:pPr algn="just"/>
            <a:endParaRPr lang="ca-ES" sz="2800" b="1" dirty="0" smtClean="0"/>
          </a:p>
          <a:p>
            <a:pPr algn="just"/>
            <a:r>
              <a:rPr lang="ca-ES" sz="2800" dirty="0" smtClean="0"/>
              <a:t>Les</a:t>
            </a:r>
            <a:r>
              <a:rPr lang="ca-ES" sz="2800" b="1" dirty="0" smtClean="0"/>
              <a:t> mesures més valorades </a:t>
            </a:r>
            <a:r>
              <a:rPr lang="ca-ES" sz="2800" b="1" dirty="0" smtClean="0"/>
              <a:t>pels enquestats </a:t>
            </a:r>
            <a:r>
              <a:rPr lang="ca-ES" sz="2800" dirty="0" smtClean="0"/>
              <a:t>per </a:t>
            </a:r>
            <a:r>
              <a:rPr lang="ca-ES" sz="2800" dirty="0" smtClean="0"/>
              <a:t>reduir el consum de tabac </a:t>
            </a:r>
            <a:r>
              <a:rPr lang="ca-ES" sz="2800" dirty="0" smtClean="0"/>
              <a:t>han estat:</a:t>
            </a:r>
          </a:p>
          <a:p>
            <a:pPr algn="just"/>
            <a:endParaRPr lang="ca-ES" sz="28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ca-ES" sz="2800" b="1" dirty="0"/>
              <a:t>Incrementar </a:t>
            </a:r>
            <a:r>
              <a:rPr lang="ca-ES" sz="2800" b="1" dirty="0"/>
              <a:t>el preu i impostos del tabac</a:t>
            </a:r>
            <a:r>
              <a:rPr lang="ca-ES" sz="2800" b="1" dirty="0"/>
              <a:t>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a-ES" sz="2800" b="1" dirty="0"/>
              <a:t>Avançar </a:t>
            </a:r>
            <a:r>
              <a:rPr lang="ca-ES" sz="2800" b="1" dirty="0"/>
              <a:t>en els espais sense fum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a-ES" sz="2800" b="1" dirty="0" smtClean="0"/>
              <a:t>Finançar </a:t>
            </a:r>
            <a:r>
              <a:rPr lang="ca-ES" sz="2800" b="1" dirty="0"/>
              <a:t>els tractaments farmacològics.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a-ES" sz="2800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a-ES" sz="2800" dirty="0" smtClean="0"/>
          </a:p>
          <a:p>
            <a:pPr algn="just"/>
            <a:endParaRPr lang="ca-ES" sz="2800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a-ES" sz="32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a-ES" sz="3200" b="1" dirty="0" smtClean="0"/>
          </a:p>
          <a:p>
            <a:pPr algn="just"/>
            <a:endParaRPr lang="ca-ES" sz="32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sz="2400" dirty="0" smtClean="0"/>
          </a:p>
          <a:p>
            <a:endParaRPr lang="ca-ES" sz="2400" dirty="0"/>
          </a:p>
        </p:txBody>
      </p:sp>
    </p:spTree>
    <p:extLst>
      <p:ext uri="{BB962C8B-B14F-4D97-AF65-F5344CB8AC3E}">
        <p14:creationId xmlns:p14="http://schemas.microsoft.com/office/powerpoint/2010/main" val="54730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>
            <p:extLst>
              <p:ext uri="{D42A27DB-BD31-4B8C-83A1-F6EECF244321}">
                <p14:modId xmlns:p14="http://schemas.microsoft.com/office/powerpoint/2010/main" val="960399077"/>
              </p:ext>
            </p:extLst>
          </p:nvPr>
        </p:nvSpPr>
        <p:spPr>
          <a:xfrm>
            <a:off x="5246260" y="6350168"/>
            <a:ext cx="3640932" cy="1015663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s-ES" sz="2400" dirty="0" err="1" smtClean="0">
                <a:solidFill>
                  <a:srgbClr val="0070C0"/>
                </a:solidFill>
                <a:hlinkClick r:id="rId2"/>
              </a:rPr>
              <a:t>www.setmanasensefum.cat</a:t>
            </a:r>
            <a:endParaRPr lang="es-ES" sz="2400" dirty="0">
              <a:solidFill>
                <a:srgbClr val="0070C0"/>
              </a:solidFill>
            </a:endParaRPr>
          </a:p>
          <a:p>
            <a:pPr algn="ctr"/>
            <a:endParaRPr lang="es-ES" sz="3600" dirty="0">
              <a:solidFill>
                <a:srgbClr val="0070C0"/>
              </a:solidFill>
            </a:endParaRPr>
          </a:p>
        </p:txBody>
      </p:sp>
      <p:sp>
        <p:nvSpPr>
          <p:cNvPr id="3" name="CuadroTexto 2"/>
          <p:cNvSpPr txBox="1"/>
          <p:nvPr>
            <p:extLst>
              <p:ext uri="{D42A27DB-BD31-4B8C-83A1-F6EECF244321}">
                <p14:modId xmlns:p14="http://schemas.microsoft.com/office/powerpoint/2010/main" val="3086475242"/>
              </p:ext>
            </p:extLst>
          </p:nvPr>
        </p:nvSpPr>
        <p:spPr>
          <a:xfrm>
            <a:off x="3200400" y="3200400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>
                <a:latin typeface="Times New Roman"/>
                <a:ea typeface="Times New Roman"/>
                <a:cs typeface="Times New Roman"/>
              </a:rPr>
              <a:t>Miniatura.</a:t>
            </a:r>
            <a:endParaRPr lang="es-E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52"/>
            <a:ext cx="4966881" cy="68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5160643" y="764705"/>
            <a:ext cx="3558056" cy="283574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4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Resultats de l’enquesta XVIII Setmana Sense Fum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a-ES" sz="44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44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40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Moltes gràcies! </a:t>
            </a:r>
            <a:endParaRPr kumimoji="0" lang="ca-ES" sz="4000" b="0" i="0" u="none" strike="noStrike" kern="1200" cap="none" spc="0" normalizeH="0" baseline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9161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2" t="770"/>
          <a:stretch/>
        </p:blipFill>
        <p:spPr bwMode="auto">
          <a:xfrm>
            <a:off x="4589252" y="-47307"/>
            <a:ext cx="4591259" cy="3908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0" t="4348" r="2445"/>
          <a:stretch/>
        </p:blipFill>
        <p:spPr bwMode="auto">
          <a:xfrm>
            <a:off x="0" y="-27384"/>
            <a:ext cx="4653449" cy="3964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"/>
          <a:stretch/>
        </p:blipFill>
        <p:spPr bwMode="auto">
          <a:xfrm>
            <a:off x="9441" y="3937087"/>
            <a:ext cx="4644008" cy="2839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94079"/>
            <a:ext cx="4583873" cy="3091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389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1054137325"/>
              </p:ext>
            </p:extLst>
          </p:nvPr>
        </p:nvGraphicFramePr>
        <p:xfrm>
          <a:off x="372140" y="643270"/>
          <a:ext cx="5098948" cy="3158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48" b="85705"/>
          <a:stretch/>
        </p:blipFill>
        <p:spPr bwMode="auto">
          <a:xfrm>
            <a:off x="0" y="3652767"/>
            <a:ext cx="3595255" cy="83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308344" y="642292"/>
            <a:ext cx="4752528" cy="1296144"/>
          </a:xfrm>
          <a:noFill/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a-ES" dirty="0"/>
              <a:t>9.045 enquestats </a:t>
            </a:r>
          </a:p>
          <a:p>
            <a:pPr marL="0" indent="0" algn="ctr">
              <a:buNone/>
            </a:pPr>
            <a:r>
              <a:rPr lang="ca-ES" dirty="0"/>
              <a:t>3.985 de Catalunya (44%)</a:t>
            </a:r>
          </a:p>
          <a:p>
            <a:pPr marL="0" indent="0" algn="ctr">
              <a:lnSpc>
                <a:spcPct val="150000"/>
              </a:lnSpc>
              <a:buNone/>
            </a:pPr>
            <a:endParaRPr lang="ca-ES" dirty="0"/>
          </a:p>
        </p:txBody>
      </p:sp>
      <p:sp>
        <p:nvSpPr>
          <p:cNvPr id="7" name="Oval 6"/>
          <p:cNvSpPr/>
          <p:nvPr/>
        </p:nvSpPr>
        <p:spPr>
          <a:xfrm>
            <a:off x="604277" y="1092478"/>
            <a:ext cx="648072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cxnSp>
        <p:nvCxnSpPr>
          <p:cNvPr id="11" name="Connector de fletxa recta 10"/>
          <p:cNvCxnSpPr>
            <a:cxnSpLocks/>
            <a:stCxn id="7" idx="6"/>
          </p:cNvCxnSpPr>
          <p:nvPr/>
        </p:nvCxnSpPr>
        <p:spPr>
          <a:xfrm>
            <a:off x="1252349" y="1272498"/>
            <a:ext cx="3236524" cy="1800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82" r="76095" b="71303"/>
          <a:stretch/>
        </p:blipFill>
        <p:spPr bwMode="auto">
          <a:xfrm>
            <a:off x="0" y="4440543"/>
            <a:ext cx="1946564" cy="407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 Título"/>
          <p:cNvSpPr>
            <a:spLocks noGrp="1"/>
          </p:cNvSpPr>
          <p:nvPr>
            <p:ph type="title"/>
          </p:nvPr>
        </p:nvSpPr>
        <p:spPr>
          <a:xfrm>
            <a:off x="0" y="82645"/>
            <a:ext cx="4623216" cy="576064"/>
          </a:xfrm>
          <a:solidFill>
            <a:srgbClr val="4385E7"/>
          </a:solidFill>
        </p:spPr>
        <p:txBody>
          <a:bodyPr/>
          <a:lstStyle/>
          <a:p>
            <a:r>
              <a:rPr lang="ca-ES" sz="2800" dirty="0">
                <a:solidFill>
                  <a:schemeClr val="bg1"/>
                </a:solidFill>
              </a:rPr>
              <a:t>Descripció de la mostra</a:t>
            </a:r>
            <a:br>
              <a:rPr lang="ca-ES" sz="2800" dirty="0">
                <a:solidFill>
                  <a:schemeClr val="bg1"/>
                </a:solidFill>
              </a:rPr>
            </a:br>
            <a:r>
              <a:rPr lang="ca-ES" sz="2800" dirty="0">
                <a:solidFill>
                  <a:schemeClr val="bg1"/>
                </a:solidFill>
              </a:rPr>
              <a:t>P</a:t>
            </a:r>
          </a:p>
        </p:txBody>
      </p:sp>
      <p:graphicFrame>
        <p:nvGraphicFramePr>
          <p:cNvPr id="18" name="17 Gráfico"/>
          <p:cNvGraphicFramePr/>
          <p:nvPr>
            <p:extLst>
              <p:ext uri="{D42A27DB-BD31-4B8C-83A1-F6EECF244321}">
                <p14:modId xmlns:p14="http://schemas.microsoft.com/office/powerpoint/2010/main" val="4278549692"/>
              </p:ext>
            </p:extLst>
          </p:nvPr>
        </p:nvGraphicFramePr>
        <p:xfrm>
          <a:off x="821447" y="4550735"/>
          <a:ext cx="2644767" cy="2307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18 CuadroTexto"/>
          <p:cNvSpPr txBox="1"/>
          <p:nvPr/>
        </p:nvSpPr>
        <p:spPr>
          <a:xfrm>
            <a:off x="4255862" y="3875617"/>
            <a:ext cx="4462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Edat: mitjana de </a:t>
            </a:r>
            <a:r>
              <a:rPr lang="ca-ES" sz="2000" b="1" dirty="0"/>
              <a:t>44,4 anys </a:t>
            </a:r>
            <a:r>
              <a:rPr lang="ca-ES" dirty="0"/>
              <a:t>(DE: </a:t>
            </a:r>
            <a:r>
              <a:rPr lang="ca-ES" dirty="0" smtClean="0"/>
              <a:t>13,77) </a:t>
            </a:r>
            <a:endParaRPr lang="ca-ES" dirty="0"/>
          </a:p>
        </p:txBody>
      </p:sp>
      <p:graphicFrame>
        <p:nvGraphicFramePr>
          <p:cNvPr id="20" name="19 Gráfico"/>
          <p:cNvGraphicFramePr/>
          <p:nvPr>
            <p:extLst>
              <p:ext uri="{D42A27DB-BD31-4B8C-83A1-F6EECF244321}">
                <p14:modId xmlns:p14="http://schemas.microsoft.com/office/powerpoint/2010/main" val="106042428"/>
              </p:ext>
            </p:extLst>
          </p:nvPr>
        </p:nvGraphicFramePr>
        <p:xfrm>
          <a:off x="3806456" y="4253023"/>
          <a:ext cx="5337545" cy="2345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90303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277"/>
          <a:stretch>
            <a:fillRect/>
          </a:stretch>
        </p:blipFill>
        <p:spPr bwMode="auto">
          <a:xfrm>
            <a:off x="0" y="744014"/>
            <a:ext cx="5364088" cy="468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2592424327"/>
              </p:ext>
            </p:extLst>
          </p:nvPr>
        </p:nvGraphicFramePr>
        <p:xfrm>
          <a:off x="467544" y="1433945"/>
          <a:ext cx="8676456" cy="5350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2" t="19285" r="43624" b="72630"/>
          <a:stretch/>
        </p:blipFill>
        <p:spPr bwMode="auto">
          <a:xfrm>
            <a:off x="0" y="0"/>
            <a:ext cx="4594741" cy="764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919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" t="-145" r="75879" b="87661"/>
          <a:stretch/>
        </p:blipFill>
        <p:spPr bwMode="auto">
          <a:xfrm>
            <a:off x="355429" y="798656"/>
            <a:ext cx="1872208" cy="51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12 Gráfico"/>
          <p:cNvGraphicFramePr/>
          <p:nvPr>
            <p:extLst>
              <p:ext uri="{D42A27DB-BD31-4B8C-83A1-F6EECF244321}">
                <p14:modId xmlns:p14="http://schemas.microsoft.com/office/powerpoint/2010/main" val="2027843447"/>
              </p:ext>
            </p:extLst>
          </p:nvPr>
        </p:nvGraphicFramePr>
        <p:xfrm>
          <a:off x="0" y="640852"/>
          <a:ext cx="9144000" cy="3200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1 Título"/>
          <p:cNvSpPr>
            <a:spLocks noGrp="1"/>
          </p:cNvSpPr>
          <p:nvPr>
            <p:ph type="title"/>
          </p:nvPr>
        </p:nvSpPr>
        <p:spPr>
          <a:xfrm>
            <a:off x="0" y="137412"/>
            <a:ext cx="4623216" cy="576064"/>
          </a:xfrm>
          <a:solidFill>
            <a:srgbClr val="4385E7"/>
          </a:solidFill>
        </p:spPr>
        <p:txBody>
          <a:bodyPr/>
          <a:lstStyle/>
          <a:p>
            <a:r>
              <a:rPr lang="ca-ES" sz="2800" dirty="0">
                <a:solidFill>
                  <a:schemeClr val="bg1"/>
                </a:solidFill>
              </a:rPr>
              <a:t>Descripció de la mostra</a:t>
            </a:r>
            <a:br>
              <a:rPr lang="ca-ES" sz="2800" dirty="0">
                <a:solidFill>
                  <a:schemeClr val="bg1"/>
                </a:solidFill>
              </a:rPr>
            </a:br>
            <a:r>
              <a:rPr lang="ca-ES" sz="2800" dirty="0">
                <a:solidFill>
                  <a:schemeClr val="bg1"/>
                </a:solidFill>
              </a:rPr>
              <a:t>P</a:t>
            </a:r>
          </a:p>
        </p:txBody>
      </p:sp>
      <p:graphicFrame>
        <p:nvGraphicFramePr>
          <p:cNvPr id="8" name="Gráfico 5"/>
          <p:cNvGraphicFramePr/>
          <p:nvPr>
            <p:extLst>
              <p:ext uri="{D42A27DB-BD31-4B8C-83A1-F6EECF244321}">
                <p14:modId xmlns:p14="http://schemas.microsoft.com/office/powerpoint/2010/main" val="3737051886"/>
              </p:ext>
            </p:extLst>
          </p:nvPr>
        </p:nvGraphicFramePr>
        <p:xfrm>
          <a:off x="343777" y="3782291"/>
          <a:ext cx="4020406" cy="2722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8 Gráfico"/>
          <p:cNvGraphicFramePr/>
          <p:nvPr>
            <p:extLst>
              <p:ext uri="{D42A27DB-BD31-4B8C-83A1-F6EECF244321}">
                <p14:modId xmlns:p14="http://schemas.microsoft.com/office/powerpoint/2010/main" val="1506185114"/>
              </p:ext>
            </p:extLst>
          </p:nvPr>
        </p:nvGraphicFramePr>
        <p:xfrm>
          <a:off x="4488872" y="3782292"/>
          <a:ext cx="4405746" cy="2701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3298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Gráfico"/>
          <p:cNvGraphicFramePr/>
          <p:nvPr>
            <p:extLst>
              <p:ext uri="{D42A27DB-BD31-4B8C-83A1-F6EECF244321}">
                <p14:modId xmlns:p14="http://schemas.microsoft.com/office/powerpoint/2010/main" val="1076804315"/>
              </p:ext>
            </p:extLst>
          </p:nvPr>
        </p:nvGraphicFramePr>
        <p:xfrm>
          <a:off x="0" y="1899274"/>
          <a:ext cx="5087950" cy="3711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42" b="87033"/>
          <a:stretch/>
        </p:blipFill>
        <p:spPr bwMode="auto">
          <a:xfrm>
            <a:off x="-17441" y="0"/>
            <a:ext cx="4641011" cy="681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0" y="681901"/>
            <a:ext cx="9144000" cy="9598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>
            <a:defPPr>
              <a:defRPr lang="es-ES"/>
            </a:defPPr>
            <a:lvl1pPr algn="ctr">
              <a:spcBef>
                <a:spcPct val="0"/>
              </a:spcBef>
              <a:buNone/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dirty="0"/>
              <a:t>P2 Considera que està exposat/da al Fum ambiental del Tabac? (Tabaquisme passiu)</a:t>
            </a:r>
          </a:p>
          <a:p>
            <a:r>
              <a:rPr lang="ca-ES" dirty="0"/>
              <a:t/>
            </a:r>
            <a:br>
              <a:rPr lang="ca-ES" dirty="0"/>
            </a:br>
            <a:endParaRPr lang="ca-ES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6" t="9213"/>
          <a:stretch/>
        </p:blipFill>
        <p:spPr>
          <a:xfrm>
            <a:off x="5729179" y="4191178"/>
            <a:ext cx="2601612" cy="1679340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5250426" y="1716297"/>
            <a:ext cx="3827394" cy="1569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ca-ES" sz="2400" dirty="0" smtClean="0"/>
              <a:t>El </a:t>
            </a:r>
            <a:r>
              <a:rPr lang="ca-ES" sz="2400" b="1" dirty="0" smtClean="0">
                <a:solidFill>
                  <a:schemeClr val="tx1"/>
                </a:solidFill>
              </a:rPr>
              <a:t>51,8% </a:t>
            </a:r>
            <a:r>
              <a:rPr lang="ca-ES" sz="2400" dirty="0" smtClean="0"/>
              <a:t>dels enquestats considera que està </a:t>
            </a:r>
            <a:r>
              <a:rPr lang="ca-ES" sz="2400" b="1" dirty="0" smtClean="0"/>
              <a:t>exposat</a:t>
            </a:r>
            <a:r>
              <a:rPr lang="ca-ES" sz="2400" dirty="0" smtClean="0"/>
              <a:t> al fum ambiental de tabac. El </a:t>
            </a:r>
            <a:r>
              <a:rPr lang="ca-ES" sz="2400" b="1" dirty="0">
                <a:solidFill>
                  <a:schemeClr val="tx1"/>
                </a:solidFill>
              </a:rPr>
              <a:t>48% en les terrasses.</a:t>
            </a:r>
            <a:endParaRPr lang="es-E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57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42" b="87033"/>
          <a:stretch/>
        </p:blipFill>
        <p:spPr bwMode="auto">
          <a:xfrm>
            <a:off x="-17441" y="0"/>
            <a:ext cx="4641011" cy="681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0" y="681901"/>
            <a:ext cx="9144000" cy="9468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P3. Creu que es compleix la normativa que prohibeix fumar en les terrasses tancades dels bars i restaurants</a:t>
            </a:r>
            <a:br>
              <a:rPr lang="ca-E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ca-E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3010446541"/>
              </p:ext>
            </p:extLst>
          </p:nvPr>
        </p:nvGraphicFramePr>
        <p:xfrm>
          <a:off x="323528" y="1678570"/>
          <a:ext cx="5940152" cy="4015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2684264460"/>
              </p:ext>
            </p:extLst>
          </p:nvPr>
        </p:nvGraphicFramePr>
        <p:xfrm>
          <a:off x="5424279" y="3624601"/>
          <a:ext cx="3532908" cy="2767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5437240" y="2054941"/>
            <a:ext cx="3519948" cy="1569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ES"/>
            </a:defPPr>
            <a:lvl1pPr>
              <a:defRPr sz="2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ca-ES" dirty="0">
                <a:solidFill>
                  <a:schemeClr val="tx1"/>
                </a:solidFill>
              </a:rPr>
              <a:t>Quasi la meitat </a:t>
            </a:r>
            <a:r>
              <a:rPr lang="ca-ES" dirty="0"/>
              <a:t>dels </a:t>
            </a:r>
            <a:r>
              <a:rPr lang="ca-ES" dirty="0" smtClean="0"/>
              <a:t>no </a:t>
            </a:r>
            <a:r>
              <a:rPr lang="ca-ES" dirty="0"/>
              <a:t>fumadors creu que </a:t>
            </a:r>
            <a:r>
              <a:rPr lang="ca-ES" b="1" dirty="0" smtClean="0">
                <a:solidFill>
                  <a:schemeClr val="tx1"/>
                </a:solidFill>
              </a:rPr>
              <a:t>NO,</a:t>
            </a:r>
            <a:r>
              <a:rPr lang="ca-ES" dirty="0" smtClean="0"/>
              <a:t> o rarament, es </a:t>
            </a:r>
            <a:r>
              <a:rPr lang="ca-ES" dirty="0"/>
              <a:t>compleix la </a:t>
            </a:r>
            <a:r>
              <a:rPr lang="ca-ES" dirty="0" smtClean="0"/>
              <a:t>normativa a les terrasses.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55232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42" b="87033"/>
          <a:stretch/>
        </p:blipFill>
        <p:spPr bwMode="auto">
          <a:xfrm>
            <a:off x="-17441" y="0"/>
            <a:ext cx="4641011" cy="681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0" y="681901"/>
            <a:ext cx="9144000" cy="9468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>
            <a:defPPr>
              <a:defRPr lang="es-ES"/>
            </a:defPPr>
            <a:lvl1pPr algn="ctr">
              <a:spcBef>
                <a:spcPct val="0"/>
              </a:spcBef>
              <a:buNone/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dirty="0"/>
              <a:t>P4. Considera que hauria d’estar prohibit fumar en vehicles privats?</a:t>
            </a:r>
            <a:br>
              <a:rPr lang="ca-ES" dirty="0"/>
            </a:br>
            <a:endParaRPr lang="ca-ES" dirty="0"/>
          </a:p>
        </p:txBody>
      </p:sp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2625816479"/>
              </p:ext>
            </p:extLst>
          </p:nvPr>
        </p:nvGraphicFramePr>
        <p:xfrm>
          <a:off x="598660" y="1695968"/>
          <a:ext cx="6503889" cy="2812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359903" y="4509670"/>
            <a:ext cx="3850589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a-ES" sz="2400" dirty="0" smtClean="0"/>
              <a:t>El </a:t>
            </a:r>
            <a:r>
              <a:rPr lang="ca-ES" sz="2400" b="1" dirty="0" smtClean="0">
                <a:solidFill>
                  <a:schemeClr val="tx1"/>
                </a:solidFill>
              </a:rPr>
              <a:t>66% </a:t>
            </a:r>
            <a:r>
              <a:rPr lang="ca-ES" sz="2400" dirty="0" smtClean="0"/>
              <a:t>considera que hauria d’estar prohibit o al menys si hi ha menors.</a:t>
            </a:r>
            <a:endParaRPr lang="ca-ES" sz="2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 l="51399" t="19094" b="38014"/>
          <a:stretch>
            <a:fillRect/>
          </a:stretch>
        </p:blipFill>
        <p:spPr bwMode="auto">
          <a:xfrm>
            <a:off x="6640496" y="1767991"/>
            <a:ext cx="2120732" cy="1854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1" name="10 Gráfico"/>
          <p:cNvGraphicFramePr/>
          <p:nvPr>
            <p:extLst>
              <p:ext uri="{D42A27DB-BD31-4B8C-83A1-F6EECF244321}">
                <p14:modId xmlns:p14="http://schemas.microsoft.com/office/powerpoint/2010/main" val="2864001255"/>
              </p:ext>
            </p:extLst>
          </p:nvPr>
        </p:nvGraphicFramePr>
        <p:xfrm>
          <a:off x="4657060" y="4174435"/>
          <a:ext cx="4486940" cy="2683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5572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1499</Words>
  <Application>Microsoft Office PowerPoint</Application>
  <PresentationFormat>Presentación en pantalla (4:3)</PresentationFormat>
  <Paragraphs>204</Paragraphs>
  <Slides>25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Tema de Office</vt:lpstr>
      <vt:lpstr>Presentación de PowerPoint</vt:lpstr>
      <vt:lpstr>Presentación de PowerPoint</vt:lpstr>
      <vt:lpstr>Presentación de PowerPoint</vt:lpstr>
      <vt:lpstr>Descripció de la mostra P</vt:lpstr>
      <vt:lpstr>Presentación de PowerPoint</vt:lpstr>
      <vt:lpstr>Descripció de la mostra P</vt:lpstr>
      <vt:lpstr>Presentación de PowerPoint</vt:lpstr>
      <vt:lpstr>Presentación de PowerPoint</vt:lpstr>
      <vt:lpstr>Presentación de PowerPoint</vt:lpstr>
      <vt:lpstr>Característiques dels fumadors/es P</vt:lpstr>
      <vt:lpstr>Característiques dels fumadors/es P</vt:lpstr>
      <vt:lpstr>Característiques dels exfumadors/es P</vt:lpstr>
      <vt:lpstr>Característiques dels exfumadors/es P</vt:lpstr>
      <vt:lpstr>Característiques dels exfumadors/es P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Conclusions (1/2)</vt:lpstr>
      <vt:lpstr>Conclusions (2/2)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gortega</dc:creator>
  <cp:lastModifiedBy>Guadalupe Ortega</cp:lastModifiedBy>
  <cp:revision>42</cp:revision>
  <dcterms:modified xsi:type="dcterms:W3CDTF">2017-05-23T06:55:14Z</dcterms:modified>
</cp:coreProperties>
</file>