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  <p:sldMasterId id="2147484789" r:id="rId2"/>
  </p:sldMasterIdLst>
  <p:notesMasterIdLst>
    <p:notesMasterId r:id="rId25"/>
  </p:notesMasterIdLst>
  <p:handoutMasterIdLst>
    <p:handoutMasterId r:id="rId26"/>
  </p:handoutMasterIdLst>
  <p:sldIdLst>
    <p:sldId id="464" r:id="rId3"/>
    <p:sldId id="449" r:id="rId4"/>
    <p:sldId id="451" r:id="rId5"/>
    <p:sldId id="452" r:id="rId6"/>
    <p:sldId id="453" r:id="rId7"/>
    <p:sldId id="454" r:id="rId8"/>
    <p:sldId id="455" r:id="rId9"/>
    <p:sldId id="448" r:id="rId10"/>
    <p:sldId id="456" r:id="rId11"/>
    <p:sldId id="410" r:id="rId12"/>
    <p:sldId id="412" r:id="rId13"/>
    <p:sldId id="411" r:id="rId14"/>
    <p:sldId id="450" r:id="rId15"/>
    <p:sldId id="457" r:id="rId16"/>
    <p:sldId id="512" r:id="rId17"/>
    <p:sldId id="511" r:id="rId18"/>
    <p:sldId id="515" r:id="rId19"/>
    <p:sldId id="516" r:id="rId20"/>
    <p:sldId id="517" r:id="rId21"/>
    <p:sldId id="406" r:id="rId22"/>
    <p:sldId id="510" r:id="rId23"/>
    <p:sldId id="513" r:id="rId24"/>
  </p:sldIdLst>
  <p:sldSz cx="9144000" cy="6858000" type="screen4x3"/>
  <p:notesSz cx="9926638" cy="6669088"/>
  <p:defaultTextStyle>
    <a:defPPr>
      <a:defRPr lang="ca-ES"/>
    </a:defPPr>
    <a:lvl1pPr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." initials="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339966"/>
    <a:srgbClr val="FF6600"/>
    <a:srgbClr val="CBEBF5"/>
    <a:srgbClr val="CDFFDE"/>
    <a:srgbClr val="46A46C"/>
    <a:srgbClr val="FF0000"/>
    <a:srgbClr val="800080"/>
    <a:srgbClr val="008080"/>
    <a:srgbClr val="ADF9F7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 mitjà 1 - èmfas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 mitjà 2 - èmfasi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>
        <p:scale>
          <a:sx n="66" d="100"/>
          <a:sy n="66" d="100"/>
        </p:scale>
        <p:origin x="-1422" y="-120"/>
      </p:cViewPr>
      <p:guideLst>
        <p:guide orient="horz" pos="4128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98"/>
    </p:cViewPr>
  </p:sorterViewPr>
  <p:notesViewPr>
    <p:cSldViewPr>
      <p:cViewPr varScale="1">
        <p:scale>
          <a:sx n="51" d="100"/>
          <a:sy n="51" d="100"/>
        </p:scale>
        <p:origin x="-3006" y="-84"/>
      </p:cViewPr>
      <p:guideLst>
        <p:guide orient="horz" pos="2102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A7044-8FC7-45C0-B10F-34F2670DE7EB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1C78DA40-8211-4BE2-84B2-8E376E670B63}">
      <dgm:prSet phldrT="[Texto]" custT="1"/>
      <dgm:spPr>
        <a:solidFill>
          <a:srgbClr val="FF6600"/>
        </a:solidFill>
      </dgm:spPr>
      <dgm:t>
        <a:bodyPr/>
        <a:lstStyle/>
        <a:p>
          <a:pPr algn="l"/>
          <a:r>
            <a:rPr lang="ca-ES" sz="1400" b="1" dirty="0" smtClean="0">
              <a:solidFill>
                <a:schemeClr val="tx1"/>
              </a:solidFill>
            </a:rPr>
            <a:t>Participació i suport posicionament Xarxes Hospitals i Atenció Primària Sense Fum</a:t>
          </a:r>
        </a:p>
        <a:p>
          <a:pPr algn="l"/>
          <a:r>
            <a:rPr lang="ca-ES" sz="1400" b="1" dirty="0" smtClean="0">
              <a:solidFill>
                <a:schemeClr val="tx1"/>
              </a:solidFill>
            </a:rPr>
            <a:t>Informació a MSSSI/ impuls actuacions</a:t>
          </a:r>
        </a:p>
        <a:p>
          <a:pPr algn="l"/>
          <a:r>
            <a:rPr lang="ca-ES" sz="1100" dirty="0" smtClean="0">
              <a:solidFill>
                <a:schemeClr val="tx1"/>
              </a:solidFill>
            </a:rPr>
            <a:t>Juliol - octubre2013</a:t>
          </a:r>
          <a:endParaRPr lang="ca-ES" sz="1400" b="1" dirty="0">
            <a:solidFill>
              <a:schemeClr val="tx1"/>
            </a:solidFill>
          </a:endParaRPr>
        </a:p>
      </dgm:t>
    </dgm:pt>
    <dgm:pt modelId="{7956E6FF-F6C1-4884-AA98-7189735000AB}" type="parTrans" cxnId="{735971E4-1134-4132-B518-977027193A44}">
      <dgm:prSet/>
      <dgm:spPr/>
      <dgm:t>
        <a:bodyPr/>
        <a:lstStyle/>
        <a:p>
          <a:endParaRPr lang="ca-ES" sz="3600"/>
        </a:p>
      </dgm:t>
    </dgm:pt>
    <dgm:pt modelId="{40F91D8E-5BA5-4B46-B25A-E8A02A9F9A3B}" type="sibTrans" cxnId="{735971E4-1134-4132-B518-977027193A44}">
      <dgm:prSet/>
      <dgm:spPr/>
      <dgm:t>
        <a:bodyPr/>
        <a:lstStyle/>
        <a:p>
          <a:endParaRPr lang="ca-ES" sz="3600"/>
        </a:p>
      </dgm:t>
    </dgm:pt>
    <dgm:pt modelId="{856D77DF-0671-405D-92AF-A37C5AA0D18F}">
      <dgm:prSet phldrT="[Texto]" custT="1"/>
      <dgm:spPr/>
      <dgm:t>
        <a:bodyPr/>
        <a:lstStyle/>
        <a:p>
          <a:pPr algn="l"/>
          <a:r>
            <a:rPr lang="ca-ES" sz="1400" dirty="0" smtClean="0"/>
            <a:t>Informació  a població i professionals  al Canal Salut i web </a:t>
          </a:r>
          <a:r>
            <a:rPr lang="ca-ES" sz="1400" dirty="0" err="1" smtClean="0"/>
            <a:t>ASPCat</a:t>
          </a:r>
          <a:endParaRPr lang="ca-ES" sz="1400" dirty="0" smtClean="0"/>
        </a:p>
        <a:p>
          <a:pPr algn="l"/>
          <a:r>
            <a:rPr lang="ca-ES" sz="1400" dirty="0" smtClean="0"/>
            <a:t>Posicionament públic</a:t>
          </a:r>
        </a:p>
        <a:p>
          <a:pPr algn="l"/>
          <a:r>
            <a:rPr lang="ca-ES" sz="1400" dirty="0" smtClean="0"/>
            <a:t>Instrucció </a:t>
          </a:r>
          <a:r>
            <a:rPr lang="ca-ES" sz="1400" dirty="0" err="1" smtClean="0"/>
            <a:t>CatSalut</a:t>
          </a:r>
          <a:r>
            <a:rPr lang="ca-ES" sz="1400" dirty="0" smtClean="0"/>
            <a:t> </a:t>
          </a:r>
        </a:p>
        <a:p>
          <a:pPr algn="l"/>
          <a:r>
            <a:rPr lang="ca-ES" sz="1400" dirty="0" smtClean="0"/>
            <a:t>Introducció pregunta </a:t>
          </a:r>
          <a:r>
            <a:rPr lang="ca-ES" sz="1400" dirty="0" err="1" smtClean="0"/>
            <a:t>ESCAc</a:t>
          </a:r>
          <a:endParaRPr lang="ca-ES" sz="1400" dirty="0" smtClean="0"/>
        </a:p>
        <a:p>
          <a:pPr algn="l"/>
          <a:r>
            <a:rPr lang="ca-ES" sz="1400" dirty="0" smtClean="0"/>
            <a:t>Jornada</a:t>
          </a:r>
        </a:p>
        <a:p>
          <a:pPr algn="l"/>
          <a:r>
            <a:rPr lang="ca-ES" sz="1100" dirty="0" smtClean="0"/>
            <a:t>Octubre 2013- abril  2014</a:t>
          </a:r>
          <a:endParaRPr lang="ca-ES" sz="1400" dirty="0" smtClean="0"/>
        </a:p>
      </dgm:t>
    </dgm:pt>
    <dgm:pt modelId="{3358E852-98A9-4939-A232-801DFC91E2BE}" type="parTrans" cxnId="{E0D6A1C8-E34B-458C-901B-386D78D208EA}">
      <dgm:prSet/>
      <dgm:spPr/>
      <dgm:t>
        <a:bodyPr/>
        <a:lstStyle/>
        <a:p>
          <a:endParaRPr lang="ca-ES" sz="3600"/>
        </a:p>
      </dgm:t>
    </dgm:pt>
    <dgm:pt modelId="{26957280-96DB-49D9-B3CB-159DED7EBA1B}" type="sibTrans" cxnId="{E0D6A1C8-E34B-458C-901B-386D78D208EA}">
      <dgm:prSet/>
      <dgm:spPr/>
      <dgm:t>
        <a:bodyPr/>
        <a:lstStyle/>
        <a:p>
          <a:endParaRPr lang="ca-ES" sz="3600"/>
        </a:p>
      </dgm:t>
    </dgm:pt>
    <dgm:pt modelId="{B30C2107-C4CA-41CD-9ABC-95C2F5EBECE3}" type="pres">
      <dgm:prSet presAssocID="{6C2A7044-8FC7-45C0-B10F-34F2670DE7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1C2D70E-508A-4DBD-95AF-F6C09691A505}" type="pres">
      <dgm:prSet presAssocID="{1C78DA40-8211-4BE2-84B2-8E376E670B63}" presName="node" presStyleLbl="node1" presStyleIdx="0" presStyleCnt="2" custLinFactNeighborX="-1719" custLinFactNeighborY="-85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F80F30-2AFB-4375-8F56-6BC2B5B1C75A}" type="pres">
      <dgm:prSet presAssocID="{40F91D8E-5BA5-4B46-B25A-E8A02A9F9A3B}" presName="sibTrans" presStyleCnt="0"/>
      <dgm:spPr/>
    </dgm:pt>
    <dgm:pt modelId="{472CC759-D3E7-428A-9B30-3D7F8569AD53}" type="pres">
      <dgm:prSet presAssocID="{856D77DF-0671-405D-92AF-A37C5AA0D18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735971E4-1134-4132-B518-977027193A44}" srcId="{6C2A7044-8FC7-45C0-B10F-34F2670DE7EB}" destId="{1C78DA40-8211-4BE2-84B2-8E376E670B63}" srcOrd="0" destOrd="0" parTransId="{7956E6FF-F6C1-4884-AA98-7189735000AB}" sibTransId="{40F91D8E-5BA5-4B46-B25A-E8A02A9F9A3B}"/>
    <dgm:cxn modelId="{0E32A60E-0B15-47F5-82A9-2F4C1FE21D0E}" type="presOf" srcId="{856D77DF-0671-405D-92AF-A37C5AA0D18F}" destId="{472CC759-D3E7-428A-9B30-3D7F8569AD53}" srcOrd="0" destOrd="0" presId="urn:microsoft.com/office/officeart/2005/8/layout/hList6"/>
    <dgm:cxn modelId="{26EF4E61-8F00-4257-945F-0DD903F87829}" type="presOf" srcId="{6C2A7044-8FC7-45C0-B10F-34F2670DE7EB}" destId="{B30C2107-C4CA-41CD-9ABC-95C2F5EBECE3}" srcOrd="0" destOrd="0" presId="urn:microsoft.com/office/officeart/2005/8/layout/hList6"/>
    <dgm:cxn modelId="{8C34BB4C-5CA1-424A-9747-52B42FFC2A77}" type="presOf" srcId="{1C78DA40-8211-4BE2-84B2-8E376E670B63}" destId="{61C2D70E-508A-4DBD-95AF-F6C09691A505}" srcOrd="0" destOrd="0" presId="urn:microsoft.com/office/officeart/2005/8/layout/hList6"/>
    <dgm:cxn modelId="{E0D6A1C8-E34B-458C-901B-386D78D208EA}" srcId="{6C2A7044-8FC7-45C0-B10F-34F2670DE7EB}" destId="{856D77DF-0671-405D-92AF-A37C5AA0D18F}" srcOrd="1" destOrd="0" parTransId="{3358E852-98A9-4939-A232-801DFC91E2BE}" sibTransId="{26957280-96DB-49D9-B3CB-159DED7EBA1B}"/>
    <dgm:cxn modelId="{3E2DF558-BF32-413D-AB43-BE668BDB328B}" type="presParOf" srcId="{B30C2107-C4CA-41CD-9ABC-95C2F5EBECE3}" destId="{61C2D70E-508A-4DBD-95AF-F6C09691A505}" srcOrd="0" destOrd="0" presId="urn:microsoft.com/office/officeart/2005/8/layout/hList6"/>
    <dgm:cxn modelId="{F8CD3268-1B22-453C-9FD4-878ACB586AF9}" type="presParOf" srcId="{B30C2107-C4CA-41CD-9ABC-95C2F5EBECE3}" destId="{CAF80F30-2AFB-4375-8F56-6BC2B5B1C75A}" srcOrd="1" destOrd="0" presId="urn:microsoft.com/office/officeart/2005/8/layout/hList6"/>
    <dgm:cxn modelId="{09D26FC4-6551-4744-8AC6-E8C0C821A47F}" type="presParOf" srcId="{B30C2107-C4CA-41CD-9ABC-95C2F5EBECE3}" destId="{472CC759-D3E7-428A-9B30-3D7F8569AD5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A7044-8FC7-45C0-B10F-34F2670DE7EB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1C78DA40-8211-4BE2-84B2-8E376E670B63}">
      <dgm:prSet phldrT="[Texto]" custT="1"/>
      <dgm:spPr>
        <a:solidFill>
          <a:srgbClr val="FF6600"/>
        </a:solidFill>
      </dgm:spPr>
      <dgm:t>
        <a:bodyPr/>
        <a:lstStyle/>
        <a:p>
          <a:pPr algn="l"/>
          <a:r>
            <a:rPr lang="ca-ES" sz="1400" b="1" dirty="0" smtClean="0">
              <a:solidFill>
                <a:schemeClr val="tx1"/>
              </a:solidFill>
            </a:rPr>
            <a:t>Participació i suport posicionament Xarxes Hospitals i Atenció Primària Sense Fum</a:t>
          </a:r>
        </a:p>
        <a:p>
          <a:pPr algn="l"/>
          <a:r>
            <a:rPr lang="ca-ES" sz="1400" b="1" dirty="0" smtClean="0">
              <a:solidFill>
                <a:schemeClr val="tx1"/>
              </a:solidFill>
            </a:rPr>
            <a:t>Informació a MSSSI/impuls actuacions</a:t>
          </a:r>
        </a:p>
        <a:p>
          <a:pPr algn="l"/>
          <a:r>
            <a:rPr lang="ca-ES" sz="1100" dirty="0" smtClean="0">
              <a:solidFill>
                <a:schemeClr val="tx1"/>
              </a:solidFill>
            </a:rPr>
            <a:t>Juliol -octubre2013</a:t>
          </a:r>
          <a:endParaRPr lang="ca-ES" sz="1400" b="1" dirty="0">
            <a:solidFill>
              <a:schemeClr val="tx1"/>
            </a:solidFill>
          </a:endParaRPr>
        </a:p>
      </dgm:t>
    </dgm:pt>
    <dgm:pt modelId="{7956E6FF-F6C1-4884-AA98-7189735000AB}" type="parTrans" cxnId="{735971E4-1134-4132-B518-977027193A44}">
      <dgm:prSet/>
      <dgm:spPr/>
      <dgm:t>
        <a:bodyPr/>
        <a:lstStyle/>
        <a:p>
          <a:endParaRPr lang="ca-ES" sz="3600">
            <a:solidFill>
              <a:schemeClr val="tx1"/>
            </a:solidFill>
          </a:endParaRPr>
        </a:p>
      </dgm:t>
    </dgm:pt>
    <dgm:pt modelId="{40F91D8E-5BA5-4B46-B25A-E8A02A9F9A3B}" type="sibTrans" cxnId="{735971E4-1134-4132-B518-977027193A44}">
      <dgm:prSet/>
      <dgm:spPr/>
      <dgm:t>
        <a:bodyPr/>
        <a:lstStyle/>
        <a:p>
          <a:endParaRPr lang="ca-ES" sz="3600">
            <a:solidFill>
              <a:schemeClr val="tx1"/>
            </a:solidFill>
          </a:endParaRPr>
        </a:p>
      </dgm:t>
    </dgm:pt>
    <dgm:pt modelId="{856D77DF-0671-405D-92AF-A37C5AA0D18F}">
      <dgm:prSet phldrT="[Texto]" custT="1"/>
      <dgm:spPr/>
      <dgm:t>
        <a:bodyPr/>
        <a:lstStyle/>
        <a:p>
          <a:pPr algn="l"/>
          <a:r>
            <a:rPr lang="ca-ES" sz="1400" dirty="0" smtClean="0">
              <a:solidFill>
                <a:schemeClr val="tx1"/>
              </a:solidFill>
            </a:rPr>
            <a:t>Informació  a població i professionals  al Canal Salut i web </a:t>
          </a:r>
          <a:r>
            <a:rPr lang="ca-ES" sz="1400" dirty="0" err="1" smtClean="0">
              <a:solidFill>
                <a:schemeClr val="tx1"/>
              </a:solidFill>
            </a:rPr>
            <a:t>ASPCat</a:t>
          </a:r>
          <a:endParaRPr lang="ca-ES" sz="1400" dirty="0" smtClean="0">
            <a:solidFill>
              <a:schemeClr val="tx1"/>
            </a:solidFill>
          </a:endParaRPr>
        </a:p>
        <a:p>
          <a:pPr algn="l"/>
          <a:r>
            <a:rPr lang="ca-ES" sz="1400" dirty="0" smtClean="0">
              <a:solidFill>
                <a:schemeClr val="tx1"/>
              </a:solidFill>
            </a:rPr>
            <a:t>Posicionament públic</a:t>
          </a:r>
        </a:p>
        <a:p>
          <a:pPr algn="l"/>
          <a:r>
            <a:rPr lang="ca-ES" sz="1400" dirty="0" smtClean="0">
              <a:solidFill>
                <a:schemeClr val="tx1"/>
              </a:solidFill>
            </a:rPr>
            <a:t>Instrucció </a:t>
          </a:r>
          <a:r>
            <a:rPr lang="ca-ES" sz="1400" dirty="0" err="1" smtClean="0">
              <a:solidFill>
                <a:schemeClr val="tx1"/>
              </a:solidFill>
            </a:rPr>
            <a:t>CatSalut</a:t>
          </a:r>
          <a:r>
            <a:rPr lang="ca-ES" sz="1400" dirty="0" smtClean="0">
              <a:solidFill>
                <a:schemeClr val="tx1"/>
              </a:solidFill>
            </a:rPr>
            <a:t> </a:t>
          </a:r>
        </a:p>
        <a:p>
          <a:pPr algn="l"/>
          <a:r>
            <a:rPr lang="ca-ES" sz="1400" dirty="0" smtClean="0">
              <a:solidFill>
                <a:schemeClr val="tx1"/>
              </a:solidFill>
            </a:rPr>
            <a:t>Introducció pregunta </a:t>
          </a:r>
          <a:r>
            <a:rPr lang="ca-ES" sz="1400" dirty="0" err="1" smtClean="0">
              <a:solidFill>
                <a:schemeClr val="tx1"/>
              </a:solidFill>
            </a:rPr>
            <a:t>ESCAc</a:t>
          </a:r>
          <a:endParaRPr lang="ca-ES" sz="1400" dirty="0" smtClean="0">
            <a:solidFill>
              <a:schemeClr val="tx1"/>
            </a:solidFill>
          </a:endParaRPr>
        </a:p>
        <a:p>
          <a:pPr algn="l"/>
          <a:r>
            <a:rPr lang="ca-ES" sz="1400" dirty="0" smtClean="0">
              <a:solidFill>
                <a:schemeClr val="tx1"/>
              </a:solidFill>
            </a:rPr>
            <a:t>Jornada</a:t>
          </a:r>
        </a:p>
        <a:p>
          <a:pPr algn="l"/>
          <a:r>
            <a:rPr lang="ca-ES" sz="1100" dirty="0" smtClean="0">
              <a:solidFill>
                <a:schemeClr val="tx1"/>
              </a:solidFill>
            </a:rPr>
            <a:t>Octubre 2013-abril  2014</a:t>
          </a:r>
          <a:endParaRPr lang="ca-ES" sz="1400" dirty="0" smtClean="0">
            <a:solidFill>
              <a:schemeClr val="tx1"/>
            </a:solidFill>
          </a:endParaRPr>
        </a:p>
      </dgm:t>
    </dgm:pt>
    <dgm:pt modelId="{3358E852-98A9-4939-A232-801DFC91E2BE}" type="parTrans" cxnId="{E0D6A1C8-E34B-458C-901B-386D78D208EA}">
      <dgm:prSet/>
      <dgm:spPr/>
      <dgm:t>
        <a:bodyPr/>
        <a:lstStyle/>
        <a:p>
          <a:endParaRPr lang="ca-ES" sz="3600">
            <a:solidFill>
              <a:schemeClr val="tx1"/>
            </a:solidFill>
          </a:endParaRPr>
        </a:p>
      </dgm:t>
    </dgm:pt>
    <dgm:pt modelId="{26957280-96DB-49D9-B3CB-159DED7EBA1B}" type="sibTrans" cxnId="{E0D6A1C8-E34B-458C-901B-386D78D208EA}">
      <dgm:prSet/>
      <dgm:spPr/>
      <dgm:t>
        <a:bodyPr/>
        <a:lstStyle/>
        <a:p>
          <a:endParaRPr lang="ca-ES" sz="3600">
            <a:solidFill>
              <a:schemeClr val="tx1"/>
            </a:solidFill>
          </a:endParaRPr>
        </a:p>
      </dgm:t>
    </dgm:pt>
    <dgm:pt modelId="{DA230CE8-F882-49D0-9E18-92F2A0AA6CED}">
      <dgm:prSet phldrT="[Texto]" custT="1"/>
      <dgm:spPr/>
      <dgm:t>
        <a:bodyPr/>
        <a:lstStyle/>
        <a:p>
          <a:pPr algn="ctr"/>
          <a:endParaRPr lang="ca-ES" sz="1400" dirty="0" smtClean="0">
            <a:solidFill>
              <a:schemeClr val="tx1"/>
            </a:solidFill>
          </a:endParaRPr>
        </a:p>
        <a:p>
          <a:pPr algn="l"/>
          <a:r>
            <a:rPr lang="ca-ES" sz="1400" dirty="0" smtClean="0">
              <a:solidFill>
                <a:schemeClr val="bg1"/>
              </a:solidFill>
            </a:rPr>
            <a:t>Aplicació nova normativa</a:t>
          </a:r>
        </a:p>
        <a:p>
          <a:pPr algn="l"/>
          <a:r>
            <a:rPr lang="ca-ES" sz="1400" dirty="0" smtClean="0">
              <a:solidFill>
                <a:schemeClr val="bg1"/>
              </a:solidFill>
            </a:rPr>
            <a:t>Enquesta</a:t>
          </a:r>
        </a:p>
        <a:p>
          <a:pPr algn="l"/>
          <a:r>
            <a:rPr lang="ca-ES" sz="1400" dirty="0" err="1" smtClean="0">
              <a:solidFill>
                <a:schemeClr val="bg1"/>
              </a:solidFill>
            </a:rPr>
            <a:t>Video-càpsula</a:t>
          </a:r>
          <a:endParaRPr lang="ca-ES" sz="1400" dirty="0" smtClean="0">
            <a:solidFill>
              <a:schemeClr val="bg1"/>
            </a:solidFill>
          </a:endParaRPr>
        </a:p>
        <a:p>
          <a:pPr algn="l"/>
          <a:r>
            <a:rPr lang="ca-ES" sz="1400" dirty="0" smtClean="0">
              <a:solidFill>
                <a:schemeClr val="bg1"/>
              </a:solidFill>
            </a:rPr>
            <a:t>Impuls a nivell  MSSSI/ transposició directiva</a:t>
          </a:r>
        </a:p>
      </dgm:t>
    </dgm:pt>
    <dgm:pt modelId="{8ED3DBA6-C3C5-443D-983E-0BB04BBC7F36}" type="parTrans" cxnId="{CD458B0A-755C-426E-B089-674E9982331E}">
      <dgm:prSet/>
      <dgm:spPr/>
      <dgm:t>
        <a:bodyPr/>
        <a:lstStyle/>
        <a:p>
          <a:endParaRPr lang="ca-ES" sz="3600">
            <a:solidFill>
              <a:schemeClr val="tx1"/>
            </a:solidFill>
          </a:endParaRPr>
        </a:p>
      </dgm:t>
    </dgm:pt>
    <dgm:pt modelId="{3FD568D4-6547-4804-9CDA-95A4E79919F3}" type="sibTrans" cxnId="{CD458B0A-755C-426E-B089-674E9982331E}">
      <dgm:prSet/>
      <dgm:spPr/>
      <dgm:t>
        <a:bodyPr/>
        <a:lstStyle/>
        <a:p>
          <a:endParaRPr lang="ca-ES" sz="3600">
            <a:solidFill>
              <a:schemeClr val="tx1"/>
            </a:solidFill>
          </a:endParaRPr>
        </a:p>
      </dgm:t>
    </dgm:pt>
    <dgm:pt modelId="{B30C2107-C4CA-41CD-9ABC-95C2F5EBECE3}" type="pres">
      <dgm:prSet presAssocID="{6C2A7044-8FC7-45C0-B10F-34F2670DE7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1C2D70E-508A-4DBD-95AF-F6C09691A505}" type="pres">
      <dgm:prSet presAssocID="{1C78DA40-8211-4BE2-84B2-8E376E670B63}" presName="node" presStyleLbl="node1" presStyleIdx="0" presStyleCnt="3" custLinFactNeighborX="-1719" custLinFactNeighborY="-85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F80F30-2AFB-4375-8F56-6BC2B5B1C75A}" type="pres">
      <dgm:prSet presAssocID="{40F91D8E-5BA5-4B46-B25A-E8A02A9F9A3B}" presName="sibTrans" presStyleCnt="0"/>
      <dgm:spPr/>
    </dgm:pt>
    <dgm:pt modelId="{472CC759-D3E7-428A-9B30-3D7F8569AD53}" type="pres">
      <dgm:prSet presAssocID="{856D77DF-0671-405D-92AF-A37C5AA0D1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615330F-6D98-47EF-92F4-D33964D940CD}" type="pres">
      <dgm:prSet presAssocID="{26957280-96DB-49D9-B3CB-159DED7EBA1B}" presName="sibTrans" presStyleCnt="0"/>
      <dgm:spPr/>
    </dgm:pt>
    <dgm:pt modelId="{AF275984-678A-4B8E-953C-0D244D35C229}" type="pres">
      <dgm:prSet presAssocID="{DA230CE8-F882-49D0-9E18-92F2A0AA6C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CD458B0A-755C-426E-B089-674E9982331E}" srcId="{6C2A7044-8FC7-45C0-B10F-34F2670DE7EB}" destId="{DA230CE8-F882-49D0-9E18-92F2A0AA6CED}" srcOrd="2" destOrd="0" parTransId="{8ED3DBA6-C3C5-443D-983E-0BB04BBC7F36}" sibTransId="{3FD568D4-6547-4804-9CDA-95A4E79919F3}"/>
    <dgm:cxn modelId="{77973A18-8F19-4594-ABAA-1CC7AD0E1828}" type="presOf" srcId="{1C78DA40-8211-4BE2-84B2-8E376E670B63}" destId="{61C2D70E-508A-4DBD-95AF-F6C09691A505}" srcOrd="0" destOrd="0" presId="urn:microsoft.com/office/officeart/2005/8/layout/hList6"/>
    <dgm:cxn modelId="{E0D6A1C8-E34B-458C-901B-386D78D208EA}" srcId="{6C2A7044-8FC7-45C0-B10F-34F2670DE7EB}" destId="{856D77DF-0671-405D-92AF-A37C5AA0D18F}" srcOrd="1" destOrd="0" parTransId="{3358E852-98A9-4939-A232-801DFC91E2BE}" sibTransId="{26957280-96DB-49D9-B3CB-159DED7EBA1B}"/>
    <dgm:cxn modelId="{735971E4-1134-4132-B518-977027193A44}" srcId="{6C2A7044-8FC7-45C0-B10F-34F2670DE7EB}" destId="{1C78DA40-8211-4BE2-84B2-8E376E670B63}" srcOrd="0" destOrd="0" parTransId="{7956E6FF-F6C1-4884-AA98-7189735000AB}" sibTransId="{40F91D8E-5BA5-4B46-B25A-E8A02A9F9A3B}"/>
    <dgm:cxn modelId="{0514FBD0-193C-46E8-A2A4-8EF31C922F4E}" type="presOf" srcId="{856D77DF-0671-405D-92AF-A37C5AA0D18F}" destId="{472CC759-D3E7-428A-9B30-3D7F8569AD53}" srcOrd="0" destOrd="0" presId="urn:microsoft.com/office/officeart/2005/8/layout/hList6"/>
    <dgm:cxn modelId="{ABA1A9F7-54F3-43F0-BC36-B618ACB6E2A3}" type="presOf" srcId="{6C2A7044-8FC7-45C0-B10F-34F2670DE7EB}" destId="{B30C2107-C4CA-41CD-9ABC-95C2F5EBECE3}" srcOrd="0" destOrd="0" presId="urn:microsoft.com/office/officeart/2005/8/layout/hList6"/>
    <dgm:cxn modelId="{73D5897F-BAC0-42D3-8F06-6D2EACA90918}" type="presOf" srcId="{DA230CE8-F882-49D0-9E18-92F2A0AA6CED}" destId="{AF275984-678A-4B8E-953C-0D244D35C229}" srcOrd="0" destOrd="0" presId="urn:microsoft.com/office/officeart/2005/8/layout/hList6"/>
    <dgm:cxn modelId="{D9FCF462-64E1-404E-AE08-570301039D72}" type="presParOf" srcId="{B30C2107-C4CA-41CD-9ABC-95C2F5EBECE3}" destId="{61C2D70E-508A-4DBD-95AF-F6C09691A505}" srcOrd="0" destOrd="0" presId="urn:microsoft.com/office/officeart/2005/8/layout/hList6"/>
    <dgm:cxn modelId="{90CC4ED3-E927-4EFC-8C39-E78BA021351A}" type="presParOf" srcId="{B30C2107-C4CA-41CD-9ABC-95C2F5EBECE3}" destId="{CAF80F30-2AFB-4375-8F56-6BC2B5B1C75A}" srcOrd="1" destOrd="0" presId="urn:microsoft.com/office/officeart/2005/8/layout/hList6"/>
    <dgm:cxn modelId="{7B19CCBD-2F7D-47AB-9799-EC9570F1FF26}" type="presParOf" srcId="{B30C2107-C4CA-41CD-9ABC-95C2F5EBECE3}" destId="{472CC759-D3E7-428A-9B30-3D7F8569AD53}" srcOrd="2" destOrd="0" presId="urn:microsoft.com/office/officeart/2005/8/layout/hList6"/>
    <dgm:cxn modelId="{DB52319B-63DD-4247-B216-95374E8A28E1}" type="presParOf" srcId="{B30C2107-C4CA-41CD-9ABC-95C2F5EBECE3}" destId="{1615330F-6D98-47EF-92F4-D33964D940CD}" srcOrd="3" destOrd="0" presId="urn:microsoft.com/office/officeart/2005/8/layout/hList6"/>
    <dgm:cxn modelId="{FB443A53-8F74-46D7-8CDD-9393149E5B58}" type="presParOf" srcId="{B30C2107-C4CA-41CD-9ABC-95C2F5EBECE3}" destId="{AF275984-678A-4B8E-953C-0D244D35C22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2D70E-508A-4DBD-95AF-F6C09691A505}">
      <dsp:nvSpPr>
        <dsp:cNvPr id="0" name=""/>
        <dsp:cNvSpPr/>
      </dsp:nvSpPr>
      <dsp:spPr>
        <a:xfrm rot="16200000">
          <a:off x="43792" y="-43792"/>
          <a:ext cx="2927448" cy="3015033"/>
        </a:xfrm>
        <a:prstGeom prst="flowChartManualOperati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chemeClr val="tx1"/>
              </a:solidFill>
            </a:rPr>
            <a:t>Participació i suport posicionament Xarxes Hospitals i Atenció Primària Sense Fum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chemeClr val="tx1"/>
              </a:solidFill>
            </a:rPr>
            <a:t>Informació a MSSSI/ impuls actuacions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dirty="0" smtClean="0">
              <a:solidFill>
                <a:schemeClr val="tx1"/>
              </a:solidFill>
            </a:rPr>
            <a:t>Juliol - octubre2013</a:t>
          </a:r>
          <a:endParaRPr lang="ca-ES" sz="1400" b="1" kern="1200" dirty="0">
            <a:solidFill>
              <a:schemeClr val="tx1"/>
            </a:solidFill>
          </a:endParaRPr>
        </a:p>
      </dsp:txBody>
      <dsp:txXfrm rot="16200000">
        <a:off x="43792" y="-43792"/>
        <a:ext cx="2927448" cy="3015033"/>
      </dsp:txXfrm>
    </dsp:sp>
    <dsp:sp modelId="{472CC759-D3E7-428A-9B30-3D7F8569AD53}">
      <dsp:nvSpPr>
        <dsp:cNvPr id="0" name=""/>
        <dsp:cNvSpPr/>
      </dsp:nvSpPr>
      <dsp:spPr>
        <a:xfrm rot="16200000">
          <a:off x="3288088" y="-43792"/>
          <a:ext cx="2927448" cy="3015033"/>
        </a:xfrm>
        <a:prstGeom prst="flowChartManualOperation">
          <a:avLst/>
        </a:prstGeom>
        <a:solidFill>
          <a:schemeClr val="accent5">
            <a:hueOff val="20426111"/>
            <a:satOff val="85135"/>
            <a:lumOff val="-4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Informació  a població i professionals  al Canal Salut i web </a:t>
          </a:r>
          <a:r>
            <a:rPr lang="ca-ES" sz="1400" kern="1200" dirty="0" err="1" smtClean="0"/>
            <a:t>ASPCat</a:t>
          </a:r>
          <a:endParaRPr lang="ca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Posicionament públic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Instrucció </a:t>
          </a:r>
          <a:r>
            <a:rPr lang="ca-ES" sz="1400" kern="1200" dirty="0" err="1" smtClean="0"/>
            <a:t>CatSalut</a:t>
          </a:r>
          <a:r>
            <a:rPr lang="ca-ES" sz="1400" kern="1200" dirty="0" smtClean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Introducció pregunta </a:t>
          </a:r>
          <a:r>
            <a:rPr lang="ca-ES" sz="1400" kern="1200" dirty="0" err="1" smtClean="0"/>
            <a:t>ESCAc</a:t>
          </a:r>
          <a:endParaRPr lang="ca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Jornada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dirty="0" smtClean="0"/>
            <a:t>Octubre 2013- abril  2014</a:t>
          </a:r>
          <a:endParaRPr lang="ca-ES" sz="1400" kern="1200" dirty="0" smtClean="0"/>
        </a:p>
      </dsp:txBody>
      <dsp:txXfrm rot="16200000">
        <a:off x="3288088" y="-43792"/>
        <a:ext cx="2927448" cy="30150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2D70E-508A-4DBD-95AF-F6C09691A505}">
      <dsp:nvSpPr>
        <dsp:cNvPr id="0" name=""/>
        <dsp:cNvSpPr/>
      </dsp:nvSpPr>
      <dsp:spPr>
        <a:xfrm rot="16200000">
          <a:off x="-229957" y="229957"/>
          <a:ext cx="2927448" cy="2467534"/>
        </a:xfrm>
        <a:prstGeom prst="flowChartManualOperati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chemeClr val="tx1"/>
              </a:solidFill>
            </a:rPr>
            <a:t>Participació i suport posicionament Xarxes Hospitals i Atenció Primària Sense Fum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chemeClr val="tx1"/>
              </a:solidFill>
            </a:rPr>
            <a:t>Informació a MSSSI/impuls actuacions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dirty="0" smtClean="0">
              <a:solidFill>
                <a:schemeClr val="tx1"/>
              </a:solidFill>
            </a:rPr>
            <a:t>Juliol -octubre2013</a:t>
          </a:r>
          <a:endParaRPr lang="ca-ES" sz="1400" b="1" kern="1200" dirty="0">
            <a:solidFill>
              <a:schemeClr val="tx1"/>
            </a:solidFill>
          </a:endParaRPr>
        </a:p>
      </dsp:txBody>
      <dsp:txXfrm rot="16200000">
        <a:off x="-229957" y="229957"/>
        <a:ext cx="2927448" cy="2467534"/>
      </dsp:txXfrm>
    </dsp:sp>
    <dsp:sp modelId="{472CC759-D3E7-428A-9B30-3D7F8569AD53}">
      <dsp:nvSpPr>
        <dsp:cNvPr id="0" name=""/>
        <dsp:cNvSpPr/>
      </dsp:nvSpPr>
      <dsp:spPr>
        <a:xfrm rot="16200000">
          <a:off x="2423591" y="229957"/>
          <a:ext cx="2927448" cy="2467534"/>
        </a:xfrm>
        <a:prstGeom prst="flowChartManualOperation">
          <a:avLst/>
        </a:prstGeom>
        <a:solidFill>
          <a:schemeClr val="accent5">
            <a:hueOff val="10213055"/>
            <a:satOff val="42568"/>
            <a:lumOff val="-2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tx1"/>
              </a:solidFill>
            </a:rPr>
            <a:t>Informació  a població i professionals  al Canal Salut i web </a:t>
          </a:r>
          <a:r>
            <a:rPr lang="ca-ES" sz="1400" kern="1200" dirty="0" err="1" smtClean="0">
              <a:solidFill>
                <a:schemeClr val="tx1"/>
              </a:solidFill>
            </a:rPr>
            <a:t>ASPCat</a:t>
          </a:r>
          <a:endParaRPr lang="ca-E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tx1"/>
              </a:solidFill>
            </a:rPr>
            <a:t>Posicionament públic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tx1"/>
              </a:solidFill>
            </a:rPr>
            <a:t>Instrucció </a:t>
          </a:r>
          <a:r>
            <a:rPr lang="ca-ES" sz="1400" kern="1200" dirty="0" err="1" smtClean="0">
              <a:solidFill>
                <a:schemeClr val="tx1"/>
              </a:solidFill>
            </a:rPr>
            <a:t>CatSalut</a:t>
          </a:r>
          <a:r>
            <a:rPr lang="ca-ES" sz="1400" kern="1200" dirty="0" smtClean="0">
              <a:solidFill>
                <a:schemeClr val="tx1"/>
              </a:solidFill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tx1"/>
              </a:solidFill>
            </a:rPr>
            <a:t>Introducció pregunta </a:t>
          </a:r>
          <a:r>
            <a:rPr lang="ca-ES" sz="1400" kern="1200" dirty="0" err="1" smtClean="0">
              <a:solidFill>
                <a:schemeClr val="tx1"/>
              </a:solidFill>
            </a:rPr>
            <a:t>ESCAc</a:t>
          </a:r>
          <a:endParaRPr lang="ca-E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tx1"/>
              </a:solidFill>
            </a:rPr>
            <a:t>Jornada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dirty="0" smtClean="0">
              <a:solidFill>
                <a:schemeClr val="tx1"/>
              </a:solidFill>
            </a:rPr>
            <a:t>Octubre 2013-abril  2014</a:t>
          </a:r>
          <a:endParaRPr lang="ca-ES" sz="1400" kern="1200" dirty="0" smtClean="0">
            <a:solidFill>
              <a:schemeClr val="tx1"/>
            </a:solidFill>
          </a:endParaRPr>
        </a:p>
      </dsp:txBody>
      <dsp:txXfrm rot="16200000">
        <a:off x="2423591" y="229957"/>
        <a:ext cx="2927448" cy="2467534"/>
      </dsp:txXfrm>
    </dsp:sp>
    <dsp:sp modelId="{AF275984-678A-4B8E-953C-0D244D35C229}">
      <dsp:nvSpPr>
        <dsp:cNvPr id="0" name=""/>
        <dsp:cNvSpPr/>
      </dsp:nvSpPr>
      <dsp:spPr>
        <a:xfrm rot="16200000">
          <a:off x="5076191" y="229957"/>
          <a:ext cx="2927448" cy="2467534"/>
        </a:xfrm>
        <a:prstGeom prst="flowChartManualOperation">
          <a:avLst/>
        </a:prstGeom>
        <a:solidFill>
          <a:schemeClr val="accent5">
            <a:hueOff val="20426111"/>
            <a:satOff val="85135"/>
            <a:lumOff val="-4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bg1"/>
              </a:solidFill>
            </a:rPr>
            <a:t>Aplicació nova normativa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bg1"/>
              </a:solidFill>
            </a:rPr>
            <a:t>Enquesta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err="1" smtClean="0">
              <a:solidFill>
                <a:schemeClr val="bg1"/>
              </a:solidFill>
            </a:rPr>
            <a:t>Video-càpsula</a:t>
          </a:r>
          <a:endParaRPr lang="ca-ES" sz="1400" kern="1200" dirty="0" smtClean="0">
            <a:solidFill>
              <a:schemeClr val="bg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bg1"/>
              </a:solidFill>
            </a:rPr>
            <a:t>Impuls a nivell  MSSSI/ transposició directiva</a:t>
          </a:r>
        </a:p>
      </dsp:txBody>
      <dsp:txXfrm rot="16200000">
        <a:off x="5076191" y="229957"/>
        <a:ext cx="2927448" cy="2467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181" cy="3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862" y="0"/>
            <a:ext cx="4302181" cy="3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335794"/>
            <a:ext cx="4302181" cy="3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862" y="6335794"/>
            <a:ext cx="4302181" cy="3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55CE5BDF-C24F-41F6-AEE2-EAE0D96985B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618485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181" cy="3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862" y="0"/>
            <a:ext cx="4302181" cy="3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94063" y="498475"/>
            <a:ext cx="3338512" cy="2503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710" y="3168679"/>
            <a:ext cx="7943227" cy="300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Feu clic aquí per editar els estils de text del patró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335794"/>
            <a:ext cx="4302181" cy="3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862" y="6335794"/>
            <a:ext cx="4302181" cy="3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075DD3A9-A217-4BD2-96D3-1722322129DF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0492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A6C7A-7156-47B5-B177-F44C64E175C2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25838"/>
            <a:ext cx="7772400" cy="641350"/>
          </a:xfrm>
        </p:spPr>
        <p:txBody>
          <a:bodyPr anchor="ctr">
            <a:spAutoFit/>
          </a:bodyPr>
          <a:lstStyle>
            <a:lvl1pPr algn="ctr">
              <a:defRPr sz="3600"/>
            </a:lvl1pPr>
          </a:lstStyle>
          <a:p>
            <a:r>
              <a:rPr lang="ca-ES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5213"/>
            <a:ext cx="6400800" cy="762000"/>
          </a:xfrm>
        </p:spPr>
        <p:txBody>
          <a:bodyPr/>
          <a:lstStyle>
            <a:lvl1pPr marL="0" indent="0" algn="ctr">
              <a:buFont typeface="Wingdings" pitchFamily="54" charset="2"/>
              <a:buNone/>
              <a:defRPr sz="2200" b="1"/>
            </a:lvl1pPr>
          </a:lstStyle>
          <a:p>
            <a:r>
              <a:rPr lang="ca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30E31EED-C2A7-4220-ACAE-363ACBDAE96F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7" name="Imatge 6" descr="http://www.gencat.cat/piv/descarregues/arxius/dpt/COLOR/Salut/scsalutpublica_h3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5304"/>
            <a:ext cx="1925320" cy="3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379D-A5FB-4871-8FC3-8AC74EF8487B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7" name="Imatge 6" descr="http://www.gencat.cat/piv/descarregues/arxius/dpt/COLOR/Salut/scsalutpublica_h3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5304"/>
            <a:ext cx="1925320" cy="3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tranet.salut/pub/Du9/html/ca/dir1241/Dd10028/ssp_h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65850"/>
            <a:ext cx="22875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6688" y="611188"/>
            <a:ext cx="1943100" cy="34480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11188"/>
            <a:ext cx="5681663" cy="344805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3ADF-FF7E-4CE9-BC8C-A767881B0B9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9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tranet.salut/pub/Du9/html/ca/dir1241/Dd10028/ssp_h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65850"/>
            <a:ext cx="22875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3D84-7F2B-4413-B6F6-38E82163D62F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10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tranet.salut/pub/Du9/html/ca/dir1241/Dd10028/ssp_h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65850"/>
            <a:ext cx="22875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gráfico 2"/>
          <p:cNvSpPr>
            <a:spLocks noGrp="1"/>
          </p:cNvSpPr>
          <p:nvPr>
            <p:ph type="chart"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FF54-FF08-4E92-A78C-C19FAC95D96A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10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tranet.salut/pub/Du9/html/ca/dir1241/Dd10028/ssp_h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65850"/>
            <a:ext cx="22875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685800" y="2517775"/>
            <a:ext cx="7773988" cy="1541463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D335D-6D29-4F15-871F-AE3F10BDED14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9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3848-8524-405E-A3A2-6922BB47AE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BC49-F880-4851-8892-21B05F8D0C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1E09C-DA56-4B87-844A-C8137BE178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F6AF-A4A2-4440-809E-F524E33D6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5F771-39F6-48F9-A574-112B174E64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9DAD-4B9C-470E-A8D5-B68B5B0F347A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21D7-69EE-4F99-B24F-F25DEC912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76ED-588C-49BC-8EA8-7713D215BE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5C37-5C9B-4170-9E4E-8536DEE9E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47C2C-4525-44B0-977F-5FCEA693D9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C054-03B1-4117-BB9B-5D8418A6BD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11925" y="463550"/>
            <a:ext cx="1941513" cy="5751513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3725" cy="5751513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B2B5-501C-4080-97E7-F519F8A8C5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5CAD0-09A9-4B80-8E3B-E98F43E7707C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4F7E0-E4C1-436F-B2C9-68E230520477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673F-9527-4ECE-A940-FB37FBCF016C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ntranet.salut/pub/Du9/html/ca/dir1241/Dd10028/ssp_h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65850"/>
            <a:ext cx="22875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CF26D-303A-4705-ADCE-BACD163CA1E8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31EF-C33A-4286-9800-D4F799DCA05A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7" name="Imatg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19575-E0B7-4A95-B5B8-38B3A3DAB9C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8" name="Imatge 7" descr="http://www.gencat.cat/piv/descarregues/arxius/dpt/COLOR/Salut/scsalutpublica_h3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5304"/>
            <a:ext cx="1925320" cy="3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ACFD-27DD-4C02-8642-F8FD7F666B8F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8" name="Imatge 7" descr="http://www.gencat.cat/piv/descarregues/arxius/dpt/COLOR/Salut/scsalutpublica_h3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5304"/>
            <a:ext cx="1925320" cy="3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11188"/>
            <a:ext cx="77739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7775"/>
            <a:ext cx="7773988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a-ES" dirty="0" smtClean="0"/>
              <a:t>Feu clic aquí per editar els estils de text del patró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D78AF78A-B313-408E-8146-01A29789D06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676400"/>
            <a:ext cx="7696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>
              <a:latin typeface="Arial" pitchFamily="54" charset="0"/>
              <a:ea typeface="+mn-ea"/>
            </a:endParaRPr>
          </a:p>
        </p:txBody>
      </p:sp>
      <p:pic>
        <p:nvPicPr>
          <p:cNvPr id="9" name="Imatge 1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tge 9" descr="http://www.gencat.cat/piv/descarregues/arxius/dpt/COLOR/Salut/scsalutpublica_h3.jpg"/>
          <p:cNvPicPr/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9944" y="6317704"/>
            <a:ext cx="1925320" cy="3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0" r:id="rId2"/>
    <p:sldLayoutId id="2147484761" r:id="rId3"/>
    <p:sldLayoutId id="2147484762" r:id="rId4"/>
    <p:sldLayoutId id="2147484763" r:id="rId5"/>
    <p:sldLayoutId id="2147484768" r:id="rId6"/>
    <p:sldLayoutId id="2147484769" r:id="rId7"/>
    <p:sldLayoutId id="2147484764" r:id="rId8"/>
    <p:sldLayoutId id="2147484765" r:id="rId9"/>
    <p:sldLayoutId id="2147484766" r:id="rId10"/>
    <p:sldLayoutId id="2147484770" r:id="rId11"/>
    <p:sldLayoutId id="2147484771" r:id="rId12"/>
    <p:sldLayoutId id="2147484772" r:id="rId13"/>
    <p:sldLayoutId id="214748477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ＭＳ Ｐゴシック" pitchFamily="54" charset="-128"/>
          <a:cs typeface="ＭＳ Ｐゴシック" pitchFamily="5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  <a:ea typeface="ＭＳ Ｐゴシック" pitchFamily="54" charset="-128"/>
          <a:cs typeface="ＭＳ Ｐゴシック" pitchFamily="5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  <a:ea typeface="ＭＳ Ｐゴシック" pitchFamily="54" charset="-128"/>
          <a:cs typeface="ＭＳ Ｐゴシック" pitchFamily="5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  <a:ea typeface="ＭＳ Ｐゴシック" pitchFamily="54" charset="-128"/>
          <a:cs typeface="ＭＳ Ｐゴシック" pitchFamily="5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  <a:ea typeface="ＭＳ Ｐゴシック" pitchFamily="54" charset="-128"/>
          <a:cs typeface="ＭＳ Ｐゴシック" pitchFamily="5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ＭＳ Ｐゴシック" pitchFamily="54" charset="-128"/>
          <a:cs typeface="ＭＳ Ｐゴシック" pitchFamily="5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5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5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5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5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5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7638" cy="143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Feu clic per editar el format del text del títol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Feu clic per editar el format del text de l'esquema</a:t>
            </a:r>
          </a:p>
          <a:p>
            <a:pPr lvl="1"/>
            <a:r>
              <a:rPr lang="en-GB" smtClean="0"/>
              <a:t>Segon nivell d'esquema</a:t>
            </a:r>
          </a:p>
          <a:p>
            <a:pPr lvl="2"/>
            <a:r>
              <a:rPr lang="en-GB" smtClean="0"/>
              <a:t>Tercer nivell d'esquema</a:t>
            </a:r>
          </a:p>
          <a:p>
            <a:pPr lvl="3"/>
            <a:r>
              <a:rPr lang="en-GB" smtClean="0"/>
              <a:t>Quart nivell d'esquema</a:t>
            </a:r>
          </a:p>
          <a:p>
            <a:pPr lvl="4"/>
            <a:r>
              <a:rPr lang="en-GB" smtClean="0"/>
              <a:t>Cinquè nivell d'esquema</a:t>
            </a:r>
          </a:p>
          <a:p>
            <a:pPr lvl="4"/>
            <a:r>
              <a:rPr lang="en-GB" smtClean="0"/>
              <a:t>Sisè nivell d'esquema</a:t>
            </a:r>
          </a:p>
          <a:p>
            <a:pPr lvl="4"/>
            <a:r>
              <a:rPr lang="en-GB" smtClean="0"/>
              <a:t>Setè nivell d'esquema</a:t>
            </a:r>
          </a:p>
          <a:p>
            <a:pPr lvl="4"/>
            <a:r>
              <a:rPr lang="en-GB" smtClean="0"/>
              <a:t>Vuitè nivell d'esquema</a:t>
            </a:r>
          </a:p>
          <a:p>
            <a:pPr lvl="4"/>
            <a:r>
              <a:rPr lang="en-GB" smtClean="0"/>
              <a:t>Novè nivell d'esquema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 b="0">
              <a:solidFill>
                <a:srgbClr val="FFFFFF"/>
              </a:solidFill>
              <a:latin typeface="Arial" charset="0"/>
              <a:ea typeface="MS Gothic" charset="-128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 b="0">
              <a:solidFill>
                <a:srgbClr val="FFFFFF"/>
              </a:solidFill>
              <a:latin typeface="Arial" charset="0"/>
              <a:ea typeface="MS Gothic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 Unicode MS" pitchFamily="34" charset="-128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Lucida Sans Unicode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fld id="{04A0B4BA-4D59-4AB1-9ACC-9B8DC1BAA2F3}" type="slidenum">
              <a:rPr lang="en-GB" b="0"/>
              <a:pPr>
                <a:spcBef>
                  <a:spcPct val="0"/>
                </a:spcBef>
                <a:defRPr/>
              </a:pPr>
              <a:t>‹#›</a:t>
            </a:fld>
            <a:endParaRPr lang="en-GB" b="0"/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4213" y="6207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 b="0">
              <a:solidFill>
                <a:srgbClr val="FFFFFF"/>
              </a:solidFill>
              <a:latin typeface="Arial" charset="0"/>
              <a:ea typeface="MS Gothic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txStyles>
    <p:titleStyle>
      <a:lvl1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2pPr>
      <a:lvl3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3pPr>
      <a:lvl4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4pPr>
      <a:lvl5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5pPr>
      <a:lvl6pPr marL="4572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6pPr>
      <a:lvl7pPr marL="9144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7pPr>
      <a:lvl8pPr marL="13716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8pPr>
      <a:lvl9pPr marL="18288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9pPr>
    </p:titleStyle>
    <p:bodyStyle>
      <a:lvl1pPr marL="338138" indent="-338138" algn="l" defTabSz="449263" rtl="0" eaLnBrk="0" fontAlgn="base" hangingPunct="0">
        <a:lnSpc>
          <a:spcPct val="8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lnSpc>
          <a:spcPct val="8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EAmehU2FS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or recte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Imatge 1" descr="curt fons blanc_h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0871" y="764704"/>
            <a:ext cx="5513417" cy="113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27784" y="2852936"/>
            <a:ext cx="5976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La </a:t>
            </a:r>
            <a:r>
              <a:rPr lang="pt-BR" sz="3600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Cigarreta</a:t>
            </a: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 </a:t>
            </a:r>
            <a:r>
              <a:rPr lang="pt-BR" sz="3600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Electrònica</a:t>
            </a: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:  </a:t>
            </a:r>
            <a:r>
              <a:rPr lang="pt-BR" sz="3600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Què</a:t>
            </a: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 </a:t>
            </a:r>
            <a:r>
              <a:rPr lang="pt-BR" sz="3600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en</a:t>
            </a: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 sabem? </a:t>
            </a:r>
          </a:p>
          <a:p>
            <a:pPr>
              <a:spcBef>
                <a:spcPct val="0"/>
              </a:spcBef>
            </a:pPr>
            <a:r>
              <a:rPr lang="pt-BR" sz="3600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Què</a:t>
            </a: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 </a:t>
            </a:r>
            <a:r>
              <a:rPr lang="pt-BR" sz="3600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estem</a:t>
            </a: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 </a:t>
            </a:r>
            <a:r>
              <a:rPr lang="pt-BR" sz="3600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fent</a:t>
            </a: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? </a:t>
            </a:r>
            <a:endParaRPr lang="es-ES" sz="3600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MS Goth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2492896"/>
            <a:ext cx="2116323" cy="296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>
                <a:solidFill>
                  <a:schemeClr val="tx1"/>
                </a:solidFill>
              </a:rPr>
              <a:t>Consideracions CAT 25.03.2014 / </a:t>
            </a:r>
            <a:r>
              <a:rPr lang="ca-ES" sz="2800" dirty="0" smtClean="0"/>
              <a:t>Actuacions SP</a:t>
            </a:r>
            <a:endParaRPr lang="ca-ES" sz="28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7773988" cy="3699474"/>
          </a:xfrm>
        </p:spPr>
        <p:txBody>
          <a:bodyPr/>
          <a:lstStyle/>
          <a:p>
            <a:pPr algn="just">
              <a:buNone/>
            </a:pPr>
            <a:r>
              <a:rPr lang="ca-ES" sz="2400" dirty="0" smtClean="0"/>
              <a:t>Es considera </a:t>
            </a:r>
            <a:r>
              <a:rPr lang="ca-ES" sz="2800" b="1" dirty="0" smtClean="0">
                <a:solidFill>
                  <a:srgbClr val="339966"/>
                </a:solidFill>
              </a:rPr>
              <a:t>positiu l’avenç que han suposat</a:t>
            </a:r>
            <a:r>
              <a:rPr lang="ca-ES" sz="2400" dirty="0" smtClean="0">
                <a:solidFill>
                  <a:srgbClr val="339966"/>
                </a:solidFill>
              </a:rPr>
              <a:t>:</a:t>
            </a:r>
          </a:p>
          <a:p>
            <a:pPr algn="just"/>
            <a:r>
              <a:rPr lang="ca-ES" sz="2400" dirty="0" smtClean="0"/>
              <a:t>la publicació de la </a:t>
            </a:r>
            <a:r>
              <a:rPr lang="ca-ES" sz="2400" b="1" dirty="0" smtClean="0">
                <a:solidFill>
                  <a:srgbClr val="C00000"/>
                </a:solidFill>
              </a:rPr>
              <a:t>Instrucció del </a:t>
            </a:r>
            <a:r>
              <a:rPr lang="ca-ES" sz="2400" b="1" dirty="0" err="1" smtClean="0">
                <a:solidFill>
                  <a:srgbClr val="C00000"/>
                </a:solidFill>
              </a:rPr>
              <a:t>CatSalut</a:t>
            </a:r>
            <a:r>
              <a:rPr lang="ca-ES" sz="2400" b="1" dirty="0" smtClean="0">
                <a:solidFill>
                  <a:srgbClr val="C00000"/>
                </a:solidFill>
              </a:rPr>
              <a:t> </a:t>
            </a:r>
            <a:r>
              <a:rPr lang="ca-ES" sz="2400" dirty="0" smtClean="0"/>
              <a:t>prohibint la promoció, venda i ús de cigarretes electròniques als centres del SISCAT, </a:t>
            </a:r>
          </a:p>
          <a:p>
            <a:pPr algn="just"/>
            <a:r>
              <a:rPr lang="ca-ES" sz="2400" dirty="0" smtClean="0"/>
              <a:t>la </a:t>
            </a:r>
            <a:r>
              <a:rPr lang="ca-ES" sz="2400" b="1" dirty="0" smtClean="0">
                <a:solidFill>
                  <a:srgbClr val="C00000"/>
                </a:solidFill>
              </a:rPr>
              <a:t>inclusió d’una pregunta sobre ús de cigarretes electròniques al qüestionari de l’Enquesta de Salut de Catalunya (</a:t>
            </a:r>
            <a:r>
              <a:rPr lang="ca-ES" sz="2400" b="1" dirty="0" err="1" smtClean="0">
                <a:solidFill>
                  <a:srgbClr val="C00000"/>
                </a:solidFill>
              </a:rPr>
              <a:t>ESCAc</a:t>
            </a:r>
            <a:r>
              <a:rPr lang="ca-ES" sz="2400" b="1" dirty="0" smtClean="0">
                <a:solidFill>
                  <a:srgbClr val="C00000"/>
                </a:solidFill>
              </a:rPr>
              <a:t>)</a:t>
            </a:r>
            <a:r>
              <a:rPr lang="ca-ES" sz="2400" b="1" dirty="0" smtClean="0">
                <a:solidFill>
                  <a:srgbClr val="FF0000"/>
                </a:solidFill>
              </a:rPr>
              <a:t> </a:t>
            </a:r>
            <a:r>
              <a:rPr lang="ca-ES" sz="2400" dirty="0" smtClean="0"/>
              <a:t>i </a:t>
            </a:r>
          </a:p>
          <a:p>
            <a:pPr algn="just"/>
            <a:r>
              <a:rPr lang="ca-ES" sz="2400" dirty="0" smtClean="0"/>
              <a:t>l’organització d’una </a:t>
            </a:r>
            <a:r>
              <a:rPr lang="ca-ES" sz="2400" b="1" dirty="0" smtClean="0">
                <a:solidFill>
                  <a:srgbClr val="C00000"/>
                </a:solidFill>
              </a:rPr>
              <a:t>jornada científica sobre cigarretes electròniques el 22 d’abril. </a:t>
            </a:r>
            <a:endParaRPr lang="es-E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>
                <a:solidFill>
                  <a:schemeClr val="tx1"/>
                </a:solidFill>
              </a:rPr>
              <a:t>Consideracions CAT 25.03.2014 / </a:t>
            </a:r>
            <a:r>
              <a:rPr lang="ca-ES" sz="2800" dirty="0" smtClean="0"/>
              <a:t>Actuacions SP</a:t>
            </a:r>
            <a:endParaRPr lang="ca-ES" sz="28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7773988" cy="2677656"/>
          </a:xfrm>
        </p:spPr>
        <p:txBody>
          <a:bodyPr/>
          <a:lstStyle/>
          <a:p>
            <a:pPr algn="just"/>
            <a:r>
              <a:rPr lang="ca-ES" sz="2400" dirty="0" smtClean="0"/>
              <a:t>També mereix una consideració global favorable l’aprovació a les Corts de la Llei 3/2014, que inclou algunes modificacions de la Llei 28/2005, regulant diversos aspectes de la publicitat de cigarretes electròniques, prohibint expressament la </a:t>
            </a:r>
            <a:r>
              <a:rPr lang="ca-ES" sz="2400" b="1" dirty="0" smtClean="0"/>
              <a:t>seva venda a menors, i limitant el seu ús en alguns espais públics. </a:t>
            </a:r>
            <a:endParaRPr lang="es-ES" sz="24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923928" y="479715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 smtClean="0">
                <a:solidFill>
                  <a:srgbClr val="C00000"/>
                </a:solidFill>
              </a:rPr>
              <a:t>Implicació: Aplicació a Catalunya. Inclusió en les inspeccions</a:t>
            </a:r>
            <a:endParaRPr lang="ca-E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>
                <a:solidFill>
                  <a:schemeClr val="tx1"/>
                </a:solidFill>
              </a:rPr>
              <a:t>Consideracions CAT 25.03.2014 /</a:t>
            </a:r>
            <a:br>
              <a:rPr lang="ca-ES" sz="2800" dirty="0" smtClean="0">
                <a:solidFill>
                  <a:schemeClr val="tx1"/>
                </a:solidFill>
              </a:rPr>
            </a:br>
            <a:r>
              <a:rPr lang="ca-ES" sz="2800" dirty="0" smtClean="0"/>
              <a:t>Actuacions SP</a:t>
            </a:r>
            <a:endParaRPr lang="ca-ES" sz="28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7773988" cy="3046988"/>
          </a:xfrm>
        </p:spPr>
        <p:txBody>
          <a:bodyPr/>
          <a:lstStyle/>
          <a:p>
            <a:pPr algn="just"/>
            <a:r>
              <a:rPr lang="ca-ES" sz="2400" dirty="0" smtClean="0"/>
              <a:t>el CAT estima que segueix sent necessari que la normativa d’aplicació a Catalunya i/o al conjunt de </a:t>
            </a:r>
            <a:r>
              <a:rPr lang="ca-ES" sz="2400" b="1" dirty="0" smtClean="0"/>
              <a:t>l’Estat incorpori el més aviat possible els preceptes de la nova directiva europea, i que la publicitat i l’ús de les cigarretes electròniques siguin sotmesos a les mateixes limitacions vigents que en el cas de les cigarretes convencionals.</a:t>
            </a:r>
            <a:endParaRPr lang="es-ES" sz="24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4644008" y="472514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 smtClean="0">
                <a:solidFill>
                  <a:srgbClr val="C00000"/>
                </a:solidFill>
              </a:rPr>
              <a:t>Implicació: Impuls a nivell del MSSSI</a:t>
            </a:r>
            <a:endParaRPr lang="ca-E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/>
              <a:t>Propers passos</a:t>
            </a:r>
            <a:endParaRPr lang="ca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772816"/>
            <a:ext cx="7773988" cy="3687163"/>
          </a:xfrm>
        </p:spPr>
        <p:txBody>
          <a:bodyPr/>
          <a:lstStyle/>
          <a:p>
            <a:r>
              <a:rPr lang="ca-ES" sz="2800" dirty="0" smtClean="0"/>
              <a:t> Mantenir/reforçar la vigilància:</a:t>
            </a:r>
          </a:p>
          <a:p>
            <a:pPr lvl="1"/>
            <a:r>
              <a:rPr lang="ca-ES" sz="2400" dirty="0" smtClean="0"/>
              <a:t>Enquesta específica en profunditat (qüestionari ja dissenyat)</a:t>
            </a:r>
          </a:p>
          <a:p>
            <a:pPr lvl="1"/>
            <a:r>
              <a:rPr lang="ca-ES" sz="2400" dirty="0" smtClean="0"/>
              <a:t>Senyalització: inclusió de la prohibició  específica</a:t>
            </a:r>
          </a:p>
          <a:p>
            <a:pPr lvl="1"/>
            <a:r>
              <a:rPr lang="ca-ES" sz="2400" dirty="0" smtClean="0"/>
              <a:t>Valoració en inspeccions</a:t>
            </a:r>
          </a:p>
          <a:p>
            <a:r>
              <a:rPr lang="ca-ES" sz="2800" dirty="0" smtClean="0"/>
              <a:t> Impulsar l’avenç i la transposició de la directiva Europea a nivell del MSSSI.</a:t>
            </a:r>
          </a:p>
          <a:p>
            <a:pPr>
              <a:buNone/>
            </a:pPr>
            <a:endParaRPr lang="ca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4436" y="620688"/>
            <a:ext cx="7773988" cy="1008062"/>
          </a:xfrm>
        </p:spPr>
        <p:txBody>
          <a:bodyPr/>
          <a:lstStyle/>
          <a:p>
            <a:r>
              <a:rPr lang="ca-ES" sz="2800" dirty="0" smtClean="0"/>
              <a:t>Esforç continuat des de Salut Pública   </a:t>
            </a:r>
            <a:endParaRPr lang="ca-ES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685800" y="2517775"/>
          <a:ext cx="7774632" cy="292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arriba"/>
          <p:cNvSpPr/>
          <p:nvPr/>
        </p:nvSpPr>
        <p:spPr bwMode="auto">
          <a:xfrm>
            <a:off x="2987824" y="5373216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54" charset="0"/>
            </a:endParaRPr>
          </a:p>
        </p:txBody>
      </p:sp>
      <p:sp>
        <p:nvSpPr>
          <p:cNvPr id="7" name="6 Flecha arriba"/>
          <p:cNvSpPr/>
          <p:nvPr/>
        </p:nvSpPr>
        <p:spPr bwMode="auto">
          <a:xfrm>
            <a:off x="5724128" y="5301208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5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55776" y="6021288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 smtClean="0"/>
              <a:t>1eres Recomanacions CAT</a:t>
            </a:r>
            <a:endParaRPr lang="ca-ES" sz="9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364088" y="5949280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 smtClean="0"/>
              <a:t>2ones Recomanacions CAT</a:t>
            </a:r>
            <a:endParaRPr lang="ca-ES" sz="900" dirty="0"/>
          </a:p>
        </p:txBody>
      </p:sp>
      <p:pic>
        <p:nvPicPr>
          <p:cNvPr id="10" name="Picture 2" descr="http://ts4.mm.bing.net/th?&amp;id=HN.607999848330428665&amp;w=300&amp;h=300&amp;c=0&amp;pid=1.9&amp;rs=0&amp;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6292" y="0"/>
            <a:ext cx="2074220" cy="144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Jornada</a:t>
            </a:r>
            <a:r>
              <a:rPr lang="en-GB" sz="3200" dirty="0" smtClean="0"/>
              <a:t> 22.04.2014</a:t>
            </a:r>
            <a:endParaRPr lang="en-GB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9DAD-4B9C-470E-A8D5-B68B5B0F347A}" type="slidenum">
              <a:rPr lang="ca-ES" smtClean="0"/>
              <a:pPr>
                <a:defRPr/>
              </a:pPr>
              <a:t>15</a:t>
            </a:fld>
            <a:endParaRPr lang="ca-ES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204864"/>
            <a:ext cx="6408712" cy="360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/>
              <a:t>Servicio de </a:t>
            </a:r>
            <a:r>
              <a:rPr lang="ca-ES" sz="2800" dirty="0" err="1" smtClean="0"/>
              <a:t>Información</a:t>
            </a:r>
            <a:r>
              <a:rPr lang="ca-ES" sz="2800" dirty="0" smtClean="0"/>
              <a:t> </a:t>
            </a:r>
            <a:r>
              <a:rPr lang="ca-ES" sz="2800" dirty="0" err="1" smtClean="0"/>
              <a:t>Toxicológica</a:t>
            </a:r>
            <a:r>
              <a:rPr lang="ca-ES" sz="2800" dirty="0" smtClean="0"/>
              <a:t> del </a:t>
            </a:r>
            <a:r>
              <a:rPr lang="ca-ES" sz="2800" dirty="0" err="1" smtClean="0"/>
              <a:t>Ministerio</a:t>
            </a:r>
            <a:r>
              <a:rPr lang="ca-ES" sz="2800" dirty="0" smtClean="0"/>
              <a:t> de </a:t>
            </a:r>
            <a:r>
              <a:rPr lang="ca-ES" sz="2800" dirty="0" err="1" smtClean="0"/>
              <a:t>Justicia</a:t>
            </a:r>
            <a:endParaRPr lang="en-GB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060848"/>
            <a:ext cx="7773988" cy="3711785"/>
          </a:xfrm>
        </p:spPr>
        <p:txBody>
          <a:bodyPr/>
          <a:lstStyle/>
          <a:p>
            <a:r>
              <a:rPr lang="ca-ES" sz="2800" dirty="0" smtClean="0"/>
              <a:t> Entre el 1 de gener de 2013 i el  26 d'abril 2014 s’havien rebut 64 consultes al Servei en les que el producte implicat era la cigarreta electrònica. </a:t>
            </a:r>
          </a:p>
          <a:p>
            <a:r>
              <a:rPr lang="ca-ES" sz="2800" dirty="0" smtClean="0"/>
              <a:t>D’elles durant tot 2013 va haver 29 consultes i en els 4 primers mesos de 2014 va haver 35, </a:t>
            </a:r>
          </a:p>
          <a:p>
            <a:r>
              <a:rPr lang="ca-ES" sz="2800" dirty="0" smtClean="0"/>
              <a:t> Tendència creixent molt marcada.</a:t>
            </a:r>
            <a:endParaRPr lang="es-ES" sz="2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9DAD-4B9C-470E-A8D5-B68B5B0F347A}" type="slidenum">
              <a:rPr lang="ca-ES" smtClean="0"/>
              <a:pPr>
                <a:defRPr/>
              </a:pPr>
              <a:t>16</a:t>
            </a:fld>
            <a:endParaRPr lang="ca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Altres</a:t>
            </a:r>
            <a:r>
              <a:rPr lang="en-GB" dirty="0" smtClean="0"/>
              <a:t> </a:t>
            </a:r>
            <a:r>
              <a:rPr lang="en-GB" dirty="0" err="1" smtClean="0"/>
              <a:t>efectes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9DAD-4B9C-470E-A8D5-B68B5B0F347A}" type="slidenum">
              <a:rPr lang="ca-ES" smtClean="0"/>
              <a:pPr>
                <a:defRPr/>
              </a:pPr>
              <a:t>17</a:t>
            </a:fld>
            <a:endParaRPr lang="ca-ES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132856"/>
            <a:ext cx="6505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Dades</a:t>
            </a:r>
            <a:r>
              <a:rPr lang="en-GB" dirty="0" smtClean="0"/>
              <a:t> </a:t>
            </a:r>
            <a:r>
              <a:rPr lang="en-GB" dirty="0" err="1" smtClean="0"/>
              <a:t>poblacionals</a:t>
            </a:r>
            <a:r>
              <a:rPr lang="en-GB" dirty="0" smtClean="0"/>
              <a:t> de </a:t>
            </a:r>
            <a:r>
              <a:rPr lang="en-GB" dirty="0" err="1" smtClean="0"/>
              <a:t>consum</a:t>
            </a:r>
            <a:r>
              <a:rPr lang="en-GB" dirty="0" smtClean="0"/>
              <a:t> a </a:t>
            </a:r>
            <a:r>
              <a:rPr lang="en-GB" dirty="0" err="1" smtClean="0"/>
              <a:t>Catalunya</a:t>
            </a:r>
            <a:r>
              <a:rPr lang="en-GB" dirty="0" smtClean="0"/>
              <a:t> 2013:</a:t>
            </a:r>
            <a:br>
              <a:rPr lang="en-GB" dirty="0" smtClean="0"/>
            </a:br>
            <a:r>
              <a:rPr lang="ca-ES" dirty="0" smtClean="0"/>
              <a:t> Un 9,7% de la població adulta les ha provat</a:t>
            </a:r>
            <a:r>
              <a:rPr lang="en-GB" dirty="0" smtClean="0"/>
              <a:t>,  1,5% les </a:t>
            </a:r>
            <a:r>
              <a:rPr lang="en-GB" dirty="0" err="1" smtClean="0"/>
              <a:t>utiliza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9DAD-4B9C-470E-A8D5-B68B5B0F347A}" type="slidenum">
              <a:rPr lang="ca-ES" smtClean="0"/>
              <a:pPr>
                <a:defRPr/>
              </a:pPr>
              <a:t>18</a:t>
            </a:fld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628800"/>
            <a:ext cx="7658100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2339752" y="5534561"/>
            <a:ext cx="644420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a-ES" sz="2000" dirty="0" smtClean="0"/>
              <a:t> Les han provat molt més les persones joves (16,7% dels de 18-24 anys, 2% de forma habitual), però les que més les utilitzen regularment son les de 25 a 34 anys (2,6%).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Un 58,2% pensen que son perjudicials per a la salut, un 30,3 no ho sap, només un 10,6% pensen que no ho son.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9DAD-4B9C-470E-A8D5-B68B5B0F347A}" type="slidenum">
              <a:rPr lang="ca-ES" smtClean="0"/>
              <a:pPr>
                <a:defRPr/>
              </a:pPr>
              <a:t>19</a:t>
            </a:fld>
            <a:endParaRPr lang="ca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700808"/>
            <a:ext cx="7620000" cy="380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3988" cy="1008062"/>
          </a:xfrm>
        </p:spPr>
        <p:txBody>
          <a:bodyPr/>
          <a:lstStyle/>
          <a:p>
            <a:r>
              <a:rPr lang="ca-ES" sz="2800" dirty="0" smtClean="0"/>
              <a:t>Que més estem fent? </a:t>
            </a:r>
            <a:endParaRPr lang="ca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772816"/>
            <a:ext cx="7773988" cy="4832093"/>
          </a:xfrm>
        </p:spPr>
        <p:txBody>
          <a:bodyPr/>
          <a:lstStyle/>
          <a:p>
            <a:r>
              <a:rPr lang="ca-ES" sz="2800" dirty="0" smtClean="0"/>
              <a:t> Treball conjunt amb el CAT /Societats Científiques en el marc del PINSAP.</a:t>
            </a:r>
          </a:p>
          <a:p>
            <a:r>
              <a:rPr lang="ca-ES" sz="2800" dirty="0" smtClean="0"/>
              <a:t>Inclosa una pregunta a </a:t>
            </a:r>
            <a:r>
              <a:rPr lang="ca-ES" sz="2800" dirty="0" err="1" smtClean="0"/>
              <a:t>l’ESCAc</a:t>
            </a:r>
            <a:r>
              <a:rPr lang="ca-ES" sz="2800" dirty="0" smtClean="0"/>
              <a:t> per vigilar-ne el consum.</a:t>
            </a:r>
          </a:p>
          <a:p>
            <a:r>
              <a:rPr lang="ca-ES" sz="2800" dirty="0" smtClean="0"/>
              <a:t>Informació en webs/ canal salut/ rodes i notes de premsa/ atenció a mitjans per a ciutadans i professionals.</a:t>
            </a:r>
          </a:p>
          <a:p>
            <a:r>
              <a:rPr lang="ca-ES" sz="2800" dirty="0" smtClean="0"/>
              <a:t>Jornada científica.</a:t>
            </a:r>
          </a:p>
          <a:p>
            <a:r>
              <a:rPr lang="ca-ES" sz="2800" dirty="0" err="1" smtClean="0"/>
              <a:t>Video-càpsula</a:t>
            </a:r>
            <a:r>
              <a:rPr lang="ca-ES" sz="2800" dirty="0" smtClean="0"/>
              <a:t>.</a:t>
            </a:r>
          </a:p>
          <a:p>
            <a:pPr>
              <a:buNone/>
            </a:pPr>
            <a:endParaRPr lang="ca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31900"/>
            <a:ext cx="80756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Pòsters</a:t>
            </a:r>
            <a:r>
              <a:rPr lang="en-GB" dirty="0" smtClean="0"/>
              <a:t> per </a:t>
            </a:r>
            <a:r>
              <a:rPr lang="en-GB" dirty="0" err="1" smtClean="0"/>
              <a:t>als</a:t>
            </a:r>
            <a:r>
              <a:rPr lang="en-GB" dirty="0" smtClean="0"/>
              <a:t> centres de </a:t>
            </a:r>
            <a:r>
              <a:rPr lang="en-GB" dirty="0" err="1" smtClean="0"/>
              <a:t>salut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9DAD-4B9C-470E-A8D5-B68B5B0F347A}" type="slidenum">
              <a:rPr lang="ca-ES" smtClean="0"/>
              <a:pPr>
                <a:defRPr/>
              </a:pPr>
              <a:t>21</a:t>
            </a:fld>
            <a:endParaRPr lang="ca-ES"/>
          </a:p>
        </p:txBody>
      </p:sp>
      <p:pic>
        <p:nvPicPr>
          <p:cNvPr id="2050" name="Picture 2" descr="Cartell Cigarretes Electròniqu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1988840"/>
            <a:ext cx="3333750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Suport</a:t>
            </a:r>
            <a:r>
              <a:rPr lang="en-GB" dirty="0" smtClean="0"/>
              <a:t> a </a:t>
            </a:r>
            <a:r>
              <a:rPr lang="en-GB" dirty="0" err="1" smtClean="0"/>
              <a:t>estratègies</a:t>
            </a:r>
            <a:r>
              <a:rPr lang="en-GB" dirty="0" smtClean="0"/>
              <a:t> OMS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9DAD-4B9C-470E-A8D5-B68B5B0F347A}" type="slidenum">
              <a:rPr lang="ca-ES" smtClean="0"/>
              <a:pPr>
                <a:defRPr/>
              </a:pPr>
              <a:t>22</a:t>
            </a:fld>
            <a:endParaRPr lang="ca-ES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060848"/>
            <a:ext cx="6505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72816"/>
            <a:ext cx="7806690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758452" y="908770"/>
            <a:ext cx="7773988" cy="10080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54" charset="-128"/>
                <a:cs typeface="ＭＳ Ｐゴシック" pitchFamily="54" charset="-128"/>
              </a:rPr>
              <a:t>Informació al canal salut </a:t>
            </a:r>
            <a:endParaRPr kumimoji="0" lang="ca-E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54" charset="-128"/>
              <a:cs typeface="ＭＳ Ｐゴシック" pitchFamily="5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857" t="17344" r="2204" b="6250"/>
          <a:stretch>
            <a:fillRect/>
          </a:stretch>
        </p:blipFill>
        <p:spPr bwMode="auto">
          <a:xfrm>
            <a:off x="251520" y="764704"/>
            <a:ext cx="8892480" cy="5030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1008112"/>
          </a:xfrm>
        </p:spPr>
        <p:txBody>
          <a:bodyPr/>
          <a:lstStyle/>
          <a:p>
            <a:r>
              <a:rPr lang="ca-ES" sz="2800" dirty="0" smtClean="0"/>
              <a:t>Informació sobre els llocs on n’està prohibit l’ús</a:t>
            </a:r>
            <a:endParaRPr lang="ca-E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196" t="33094" r="20586" b="34422"/>
          <a:stretch>
            <a:fillRect/>
          </a:stretch>
        </p:blipFill>
        <p:spPr bwMode="auto">
          <a:xfrm>
            <a:off x="467543" y="2060848"/>
            <a:ext cx="840529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5023" y="3212976"/>
            <a:ext cx="609897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88632" cy="3198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31900"/>
            <a:ext cx="80756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779912" y="566124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a-ES" dirty="0" err="1" smtClean="0">
                <a:hlinkClick r:id="rId3"/>
              </a:rPr>
              <a:t>video-càpsula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/>
              <a:t>Situació actual</a:t>
            </a:r>
            <a:endParaRPr lang="ca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7773988" cy="2899255"/>
          </a:xfrm>
        </p:spPr>
        <p:txBody>
          <a:bodyPr/>
          <a:lstStyle/>
          <a:p>
            <a:pPr algn="just"/>
            <a:r>
              <a:rPr lang="ca-ES" sz="2400" dirty="0" smtClean="0"/>
              <a:t>Prohibit el consum en centres de l’ administració pública.</a:t>
            </a:r>
          </a:p>
          <a:p>
            <a:pPr algn="just"/>
            <a:r>
              <a:rPr lang="ca-ES" sz="2400" dirty="0" smtClean="0"/>
              <a:t>Prohibida la venda a menors.</a:t>
            </a:r>
          </a:p>
          <a:p>
            <a:pPr algn="just"/>
            <a:r>
              <a:rPr lang="ca-ES" sz="2400" dirty="0" smtClean="0"/>
              <a:t>Regulada parcialment la publicitat.</a:t>
            </a:r>
          </a:p>
          <a:p>
            <a:pPr algn="just"/>
            <a:r>
              <a:rPr lang="ca-ES" sz="2400" dirty="0" smtClean="0"/>
              <a:t>Aprovada una directiva europea que en regula la producció i la informació a consumidors (transposició als Estats obligada en 2 anys)</a:t>
            </a:r>
            <a:endParaRPr lang="ca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3988" cy="1008062"/>
          </a:xfrm>
        </p:spPr>
        <p:txBody>
          <a:bodyPr/>
          <a:lstStyle/>
          <a:p>
            <a:r>
              <a:rPr lang="ca-ES" sz="2800" dirty="0" smtClean="0"/>
              <a:t>Esforç continuat des de Salut Pública   </a:t>
            </a:r>
            <a:endParaRPr lang="ca-ES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685800" y="2517775"/>
          <a:ext cx="6262464" cy="292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arriba"/>
          <p:cNvSpPr/>
          <p:nvPr/>
        </p:nvSpPr>
        <p:spPr bwMode="auto">
          <a:xfrm>
            <a:off x="2987824" y="5373216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54" charset="0"/>
            </a:endParaRPr>
          </a:p>
        </p:txBody>
      </p:sp>
      <p:sp>
        <p:nvSpPr>
          <p:cNvPr id="7" name="6 Flecha arriba"/>
          <p:cNvSpPr/>
          <p:nvPr/>
        </p:nvSpPr>
        <p:spPr bwMode="auto">
          <a:xfrm>
            <a:off x="5724128" y="5301208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5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55776" y="6021288"/>
            <a:ext cx="12241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 smtClean="0"/>
              <a:t>1eres Recomanacions CAT</a:t>
            </a:r>
            <a:endParaRPr lang="ca-ES" sz="1050" dirty="0"/>
          </a:p>
        </p:txBody>
      </p:sp>
      <p:sp>
        <p:nvSpPr>
          <p:cNvPr id="9" name="8 CuadroTexto"/>
          <p:cNvSpPr txBox="1"/>
          <p:nvPr/>
        </p:nvSpPr>
        <p:spPr>
          <a:xfrm>
            <a:off x="5364088" y="5949280"/>
            <a:ext cx="12241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 smtClean="0"/>
              <a:t>2ones Recomanacions CAT</a:t>
            </a:r>
            <a:endParaRPr lang="ca-ES" sz="1050" dirty="0"/>
          </a:p>
        </p:txBody>
      </p:sp>
      <p:pic>
        <p:nvPicPr>
          <p:cNvPr id="10" name="Picture 2" descr="http://ts4.mm.bing.net/th?&amp;id=HN.607999848330428665&amp;w=300&amp;h=300&amp;c=0&amp;pid=1.9&amp;rs=0&amp;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69780" y="0"/>
            <a:ext cx="2074220" cy="144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_departament">
  <a:themeElements>
    <a:clrScheme name="presentacio_departamen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990033"/>
      </a:accent2>
      <a:accent3>
        <a:srgbClr val="FFFFFF"/>
      </a:accent3>
      <a:accent4>
        <a:srgbClr val="000000"/>
      </a:accent4>
      <a:accent5>
        <a:srgbClr val="C0AAAA"/>
      </a:accent5>
      <a:accent6>
        <a:srgbClr val="8A002D"/>
      </a:accent6>
      <a:hlink>
        <a:srgbClr val="FF0000"/>
      </a:hlink>
      <a:folHlink>
        <a:srgbClr val="99CC00"/>
      </a:folHlink>
    </a:clrScheme>
    <a:fontScheme name="presentacio_departa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5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54" charset="0"/>
          </a:defRPr>
        </a:defPPr>
      </a:lstStyle>
    </a:lnDef>
  </a:objectDefaults>
  <a:extraClrSchemeLst>
    <a:extraClrScheme>
      <a:clrScheme name="presentacio_departa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000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8A002D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 Unicode MS"/>
        <a:ea typeface="MS Gothic"/>
        <a:cs typeface="MS Gothic"/>
      </a:majorFont>
      <a:minorFont>
        <a:latin typeface="Arial Unicode MS"/>
        <a:ea typeface="MS Gothic"/>
        <a:cs typeface="MS Gothic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4200</TotalTime>
  <Words>655</Words>
  <Application>Microsoft Office PowerPoint</Application>
  <PresentationFormat>Presentació en pantalla (4:3)</PresentationFormat>
  <Paragraphs>81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22</vt:i4>
      </vt:variant>
    </vt:vector>
  </HeadingPairs>
  <TitlesOfParts>
    <vt:vector size="24" baseType="lpstr">
      <vt:lpstr>presentacio_departament</vt:lpstr>
      <vt:lpstr>Tema de Office</vt:lpstr>
      <vt:lpstr>Diapositiva 1</vt:lpstr>
      <vt:lpstr>Que més estem fent? </vt:lpstr>
      <vt:lpstr>Diapositiva 3</vt:lpstr>
      <vt:lpstr>Diapositiva 4</vt:lpstr>
      <vt:lpstr>Informació sobre els llocs on n’està prohibit l’ús</vt:lpstr>
      <vt:lpstr>Diapositiva 6</vt:lpstr>
      <vt:lpstr>Diapositiva 7</vt:lpstr>
      <vt:lpstr>Situació actual</vt:lpstr>
      <vt:lpstr>Esforç continuat des de Salut Pública   </vt:lpstr>
      <vt:lpstr>Consideracions CAT 25.03.2014 / Actuacions SP</vt:lpstr>
      <vt:lpstr>Consideracions CAT 25.03.2014 / Actuacions SP</vt:lpstr>
      <vt:lpstr>Consideracions CAT 25.03.2014 / Actuacions SP</vt:lpstr>
      <vt:lpstr>Propers passos</vt:lpstr>
      <vt:lpstr>Esforç continuat des de Salut Pública   </vt:lpstr>
      <vt:lpstr>Jornada 22.04.2014</vt:lpstr>
      <vt:lpstr>Servicio de Información Toxicológica del Ministerio de Justicia</vt:lpstr>
      <vt:lpstr>Altres efectes</vt:lpstr>
      <vt:lpstr>Dades poblacionals de consum a Catalunya 2013:  Un 9,7% de la població adulta les ha provat,  1,5% les utiliza</vt:lpstr>
      <vt:lpstr>Un 58,2% pensen que son perjudicials per a la salut, un 30,3 no ho sap, només un 10,6% pensen que no ho son.</vt:lpstr>
      <vt:lpstr>Diapositiva 20</vt:lpstr>
      <vt:lpstr>Pòsters per als centres de salut</vt:lpstr>
      <vt:lpstr>Suport a estratègies OMS</vt:lpstr>
    </vt:vector>
  </TitlesOfParts>
  <Company>argus disseny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argus disseny</dc:creator>
  <cp:lastModifiedBy>gortega</cp:lastModifiedBy>
  <cp:revision>516</cp:revision>
  <cp:lastPrinted>2013-12-12T22:45:30Z</cp:lastPrinted>
  <dcterms:created xsi:type="dcterms:W3CDTF">2013-12-12T20:48:14Z</dcterms:created>
  <dcterms:modified xsi:type="dcterms:W3CDTF">2014-10-27T13:25:07Z</dcterms:modified>
</cp:coreProperties>
</file>