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445" r:id="rId3"/>
    <p:sldId id="408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258" r:id="rId12"/>
    <p:sldId id="412" r:id="rId13"/>
    <p:sldId id="441" r:id="rId14"/>
    <p:sldId id="257" r:id="rId15"/>
    <p:sldId id="259" r:id="rId16"/>
    <p:sldId id="345" r:id="rId17"/>
    <p:sldId id="260" r:id="rId18"/>
    <p:sldId id="261" r:id="rId19"/>
    <p:sldId id="347" r:id="rId20"/>
    <p:sldId id="348" r:id="rId21"/>
    <p:sldId id="262" r:id="rId22"/>
    <p:sldId id="263" r:id="rId23"/>
    <p:sldId id="343" r:id="rId24"/>
    <p:sldId id="405" r:id="rId25"/>
    <p:sldId id="407" r:id="rId26"/>
    <p:sldId id="351" r:id="rId27"/>
    <p:sldId id="264" r:id="rId28"/>
    <p:sldId id="266" r:id="rId29"/>
    <p:sldId id="267" r:id="rId30"/>
    <p:sldId id="268" r:id="rId31"/>
    <p:sldId id="274" r:id="rId32"/>
    <p:sldId id="275" r:id="rId33"/>
    <p:sldId id="276" r:id="rId34"/>
    <p:sldId id="269" r:id="rId35"/>
    <p:sldId id="273" r:id="rId36"/>
    <p:sldId id="270" r:id="rId37"/>
    <p:sldId id="271" r:id="rId38"/>
    <p:sldId id="357" r:id="rId39"/>
    <p:sldId id="272" r:id="rId40"/>
    <p:sldId id="352" r:id="rId41"/>
    <p:sldId id="277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3" r:id="rId61"/>
    <p:sldId id="402" r:id="rId62"/>
    <p:sldId id="443" r:id="rId63"/>
    <p:sldId id="444" r:id="rId64"/>
    <p:sldId id="280" r:id="rId65"/>
    <p:sldId id="281" r:id="rId66"/>
    <p:sldId id="282" r:id="rId67"/>
    <p:sldId id="283" r:id="rId68"/>
    <p:sldId id="302" r:id="rId69"/>
    <p:sldId id="299" r:id="rId70"/>
    <p:sldId id="353" r:id="rId71"/>
    <p:sldId id="300" r:id="rId72"/>
    <p:sldId id="447" r:id="rId73"/>
    <p:sldId id="303" r:id="rId74"/>
    <p:sldId id="457" r:id="rId75"/>
    <p:sldId id="354" r:id="rId76"/>
    <p:sldId id="304" r:id="rId77"/>
    <p:sldId id="306" r:id="rId78"/>
    <p:sldId id="327" r:id="rId79"/>
    <p:sldId id="355" r:id="rId80"/>
    <p:sldId id="328" r:id="rId81"/>
    <p:sldId id="330" r:id="rId82"/>
    <p:sldId id="331" r:id="rId83"/>
    <p:sldId id="332" r:id="rId84"/>
    <p:sldId id="333" r:id="rId85"/>
    <p:sldId id="334" r:id="rId86"/>
    <p:sldId id="459" r:id="rId87"/>
    <p:sldId id="458" r:id="rId88"/>
    <p:sldId id="422" r:id="rId89"/>
    <p:sldId id="460" r:id="rId90"/>
  </p:sldIdLst>
  <p:sldSz cx="9144000" cy="6858000" type="screen4x3"/>
  <p:notesSz cx="6718300" cy="98679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6600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2939" autoAdjust="0"/>
  </p:normalViewPr>
  <p:slideViewPr>
    <p:cSldViewPr>
      <p:cViewPr>
        <p:scale>
          <a:sx n="50" d="100"/>
          <a:sy n="50" d="100"/>
        </p:scale>
        <p:origin x="-7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20" y="756"/>
      </p:cViewPr>
      <p:guideLst>
        <p:guide orient="horz" pos="3108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482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792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482" y="9372792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0D2CB3-6806-4283-B8D4-E2FEA7023C8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7037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31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774" y="4687253"/>
            <a:ext cx="4926753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505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7037" y="9374505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2E015B-8C34-4078-A19C-9049C6C0D97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AC61F-0E81-47AE-BC95-6D9D6271C53F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E569B-BB21-4B73-A436-F19D935366B6}" type="slidenum">
              <a:rPr lang="es-ES_tradnl" smtClean="0"/>
              <a:pPr/>
              <a:t>17</a:t>
            </a:fld>
            <a:endParaRPr lang="es-ES_tradnl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3116C-A4BB-4227-A502-0A368845845B}" type="slidenum">
              <a:rPr lang="es-ES_tradnl" smtClean="0"/>
              <a:pPr/>
              <a:t>18</a:t>
            </a:fld>
            <a:endParaRPr lang="es-ES_tradnl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B5F76-3D95-4DB1-AF7C-BC9F1AB2670D}" type="slidenum">
              <a:rPr lang="es-ES_tradnl" smtClean="0"/>
              <a:pPr/>
              <a:t>19</a:t>
            </a:fld>
            <a:endParaRPr lang="es-ES_tradnl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88DC5-352F-48B1-8EF4-1BEC878CFF67}" type="slidenum">
              <a:rPr lang="es-ES_tradnl" smtClean="0"/>
              <a:pPr/>
              <a:t>20</a:t>
            </a:fld>
            <a:endParaRPr lang="es-ES_tradnl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E5F72-4962-4460-8715-DE81EEEA0752}" type="slidenum">
              <a:rPr lang="es-ES_tradnl" smtClean="0"/>
              <a:pPr/>
              <a:t>21</a:t>
            </a:fld>
            <a:endParaRPr lang="es-ES_tradnl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2719E-C106-401E-AC64-7C2289BDCBFA}" type="slidenum">
              <a:rPr lang="es-ES_tradnl" smtClean="0"/>
              <a:pPr/>
              <a:t>22</a:t>
            </a:fld>
            <a:endParaRPr lang="es-ES_tradnl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3FDC0-95EC-43D3-8008-535B6565ECE7}" type="slidenum">
              <a:rPr lang="es-ES_tradnl" smtClean="0"/>
              <a:pPr/>
              <a:t>23</a:t>
            </a:fld>
            <a:endParaRPr lang="es-ES_tradnl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E639B-8AED-4FDE-AF69-221BF797F881}" type="slidenum">
              <a:rPr lang="es-ES_tradnl" smtClean="0"/>
              <a:pPr/>
              <a:t>24</a:t>
            </a:fld>
            <a:endParaRPr lang="es-ES_tradnl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5350" y="741363"/>
            <a:ext cx="4929188" cy="36972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74" y="4685540"/>
            <a:ext cx="4926753" cy="4440555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8173A-3E0D-4E9F-B8CC-8731C437121B}" type="slidenum">
              <a:rPr lang="es-ES_tradnl" smtClean="0"/>
              <a:pPr/>
              <a:t>25</a:t>
            </a:fld>
            <a:endParaRPr lang="es-ES_tradnl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5350" y="741363"/>
            <a:ext cx="4929188" cy="36972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74" y="4685540"/>
            <a:ext cx="4926753" cy="4440555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F1AB-EEEF-42BF-9129-5E8EF1626A0C}" type="slidenum">
              <a:rPr lang="es-ES_tradnl" smtClean="0"/>
              <a:pPr/>
              <a:t>26</a:t>
            </a:fld>
            <a:endParaRPr lang="es-ES_tradnl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56D1B-D6D8-40BB-9B4B-A1A9C53D8A1C}" type="slidenum">
              <a:rPr lang="es-ES_tradnl" smtClean="0"/>
              <a:pPr/>
              <a:t>2</a:t>
            </a:fld>
            <a:endParaRPr lang="es-ES_tradnl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3651F-065B-47BC-B8FE-2882D953B41F}" type="slidenum">
              <a:rPr lang="es-ES_tradnl" smtClean="0"/>
              <a:pPr/>
              <a:t>27</a:t>
            </a:fld>
            <a:endParaRPr lang="es-ES_tradnl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Esta es la primera diapo. De la sesión de hoy.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D8D1D-C9B9-44C9-8591-17E37939F1D7}" type="slidenum">
              <a:rPr lang="es-ES_tradnl" smtClean="0"/>
              <a:pPr/>
              <a:t>28</a:t>
            </a:fld>
            <a:endParaRPr lang="es-ES_tradnl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6D83F-2D30-4ECC-9C3B-38F19E4A721C}" type="slidenum">
              <a:rPr lang="es-ES_tradnl" smtClean="0"/>
              <a:pPr/>
              <a:t>29</a:t>
            </a:fld>
            <a:endParaRPr lang="es-ES_tradnl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820E9-9F2E-4829-AAAB-FC30577BE70E}" type="slidenum">
              <a:rPr lang="es-ES_tradnl" smtClean="0"/>
              <a:pPr/>
              <a:t>30</a:t>
            </a:fld>
            <a:endParaRPr lang="es-ES_tradnl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Lupe aquí convendria pararse un poc y hablar de los tres tipos de dependencia: Física, psiquica y social, si quieres te puedes apoyar en las tres imágenes que van seguidas o las puedes quitar.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0179-DFD8-4FD6-937D-7C7FA5203C28}" type="slidenum">
              <a:rPr lang="es-ES_tradnl" smtClean="0"/>
              <a:pPr/>
              <a:t>31</a:t>
            </a:fld>
            <a:endParaRPr lang="es-ES_tradnl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300D8-647C-42C9-A95A-1620CA90873C}" type="slidenum">
              <a:rPr lang="es-ES_tradnl" smtClean="0"/>
              <a:pPr/>
              <a:t>32</a:t>
            </a:fld>
            <a:endParaRPr lang="es-ES_tradnl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51FD8-AD0A-41C6-B1EE-95C894F4A0C8}" type="slidenum">
              <a:rPr lang="es-ES_tradnl" smtClean="0"/>
              <a:pPr/>
              <a:t>33</a:t>
            </a:fld>
            <a:endParaRPr lang="es-ES_tradnl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1FA63-2F0A-4166-977E-4D6D28775FA3}" type="slidenum">
              <a:rPr lang="es-ES_tradnl" smtClean="0"/>
              <a:pPr/>
              <a:t>34</a:t>
            </a:fld>
            <a:endParaRPr lang="es-ES_tradnl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479D4-09DC-4607-BD42-34A7A6F6574D}" type="slidenum">
              <a:rPr lang="es-ES_tradnl" smtClean="0"/>
              <a:pPr/>
              <a:t>35</a:t>
            </a:fld>
            <a:endParaRPr lang="es-ES_tradnl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Las úlceras de los adultos sintomáticos se refiere a úlceras de estomago.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79BF7-7673-495B-947A-0F26B2127790}" type="slidenum">
              <a:rPr lang="es-ES_tradnl" smtClean="0"/>
              <a:pPr/>
              <a:t>36</a:t>
            </a:fld>
            <a:endParaRPr lang="es-ES_tradnl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Lupe estos comentarios son los que tu apuntastes el día de la sesión con las enfermeras de Madrid, te los escribo tal cual:</a:t>
            </a:r>
          </a:p>
          <a:p>
            <a:r>
              <a:rPr lang="es-ES_tradnl" smtClean="0"/>
              <a:t>Pregunta 1.- (ayuda): Rol ejemplar, hijos. Independencia. Olores. Salud (propia y familiar). Estetica. Voluntad del marido.</a:t>
            </a:r>
          </a:p>
          <a:p>
            <a:r>
              <a:rPr lang="es-ES_tradnl" smtClean="0"/>
              <a:t>Pregunta 1.- (dificultades): Tiempo que fuma. Q cigarrillos. Inseguridad. No trabajar fuera (ama de casa). Nervios (dependencia psiquica alta). No deporte. Fuma la familia.</a:t>
            </a:r>
          </a:p>
          <a:p>
            <a:r>
              <a:rPr lang="es-ES_tradnl" smtClean="0"/>
              <a:t>Pregunta 3.- (apoyos):Intentos previos (experiencia previa). Voluntad del marido.</a:t>
            </a:r>
          </a:p>
          <a:p>
            <a:r>
              <a:rPr lang="es-ES_tradnl" smtClean="0"/>
              <a:t>Pregunta 4.- (cambios): Actitudes, deporte, lúdico, coser,….. Fuera de casa.</a:t>
            </a:r>
          </a:p>
          <a:p>
            <a:r>
              <a:rPr lang="es-ES_tradnl" smtClean="0"/>
              <a:t>En lugar de quitar el polvo --&gt; Hecharlo.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61712-88C1-4F09-B77D-1E7EE2933833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27037-24E1-439E-947B-42ABFE3B9677}" type="slidenum">
              <a:rPr lang="es-ES_tradnl" smtClean="0"/>
              <a:pPr/>
              <a:t>37</a:t>
            </a:fld>
            <a:endParaRPr lang="es-ES_tradnl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F79EA-C1B3-44F1-A209-A2B16B085B73}" type="slidenum">
              <a:rPr lang="es-ES_tradnl" smtClean="0"/>
              <a:pPr/>
              <a:t>38</a:t>
            </a:fld>
            <a:endParaRPr lang="es-ES_tradnl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D4F70-5EF5-41C1-B8EB-8ECB06173673}" type="slidenum">
              <a:rPr lang="es-ES_tradnl" smtClean="0"/>
              <a:pPr/>
              <a:t>39</a:t>
            </a:fld>
            <a:endParaRPr lang="es-ES_tradnl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5B3A2-94A3-4347-8F9D-6D1AB7C88449}" type="slidenum">
              <a:rPr lang="es-ES_tradnl" smtClean="0"/>
              <a:pPr/>
              <a:t>40</a:t>
            </a:fld>
            <a:endParaRPr lang="es-ES_tradnl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7EC54-40D9-429F-928A-16981A26B520}" type="slidenum">
              <a:rPr lang="es-ES_tradnl" smtClean="0"/>
              <a:pPr/>
              <a:t>41</a:t>
            </a:fld>
            <a:endParaRPr lang="es-ES_tradnl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Esta es la primera diapo. De la sesión de hoy.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253C3-51DF-4719-9357-5111C36E144E}" type="slidenum">
              <a:rPr lang="es-ES_tradnl" smtClean="0"/>
              <a:pPr/>
              <a:t>42</a:t>
            </a:fld>
            <a:endParaRPr lang="es-ES_tradnl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F2D04-0830-435C-9E8F-2DBE81078257}" type="slidenum">
              <a:rPr lang="es-ES_tradnl" smtClean="0"/>
              <a:pPr/>
              <a:t>43</a:t>
            </a:fld>
            <a:endParaRPr lang="es-ES_tradnl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62D0B-2D79-48CE-8474-EF75AE95D17B}" type="slidenum">
              <a:rPr lang="es-ES_tradnl" smtClean="0"/>
              <a:pPr/>
              <a:t>44</a:t>
            </a:fld>
            <a:endParaRPr lang="es-ES_tradnl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2F6BE-BC5B-486A-AA7A-3516B4D4D23E}" type="slidenum">
              <a:rPr lang="es-ES_tradnl" smtClean="0"/>
              <a:pPr/>
              <a:t>45</a:t>
            </a:fld>
            <a:endParaRPr lang="es-ES_tradnl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1576D-A28A-4C5F-B72F-26EEF0AAD237}" type="slidenum">
              <a:rPr lang="es-ES_tradnl" smtClean="0"/>
              <a:pPr/>
              <a:t>46</a:t>
            </a:fld>
            <a:endParaRPr lang="es-ES_tradnl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DF245-EB5D-4254-AE54-B494C97085D6}" type="slidenum">
              <a:rPr lang="es-ES_tradnl" smtClean="0"/>
              <a:pPr/>
              <a:t>11</a:t>
            </a:fld>
            <a:endParaRPr lang="es-ES_tradnl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040B4-0516-4000-8DCA-5DBEB2291FD2}" type="slidenum">
              <a:rPr lang="es-ES_tradnl" smtClean="0"/>
              <a:pPr/>
              <a:t>47</a:t>
            </a:fld>
            <a:endParaRPr lang="es-ES_tradnl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DE112-4AE1-4447-A256-057217902F1B}" type="slidenum">
              <a:rPr lang="es-ES_tradnl" smtClean="0"/>
              <a:pPr/>
              <a:t>48</a:t>
            </a:fld>
            <a:endParaRPr lang="es-ES_tradnl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12312-6516-4816-8638-B39A57628D83}" type="slidenum">
              <a:rPr lang="es-ES_tradnl" smtClean="0"/>
              <a:pPr/>
              <a:t>49</a:t>
            </a:fld>
            <a:endParaRPr lang="es-ES_tradnl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17798-77A4-441F-AAF6-BEA7BB84FBCF}" type="slidenum">
              <a:rPr lang="es-ES_tradnl" smtClean="0"/>
              <a:pPr/>
              <a:t>50</a:t>
            </a:fld>
            <a:endParaRPr lang="es-ES_tradnl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4337C-4F85-4DE1-9E70-4BE45634CC72}" type="slidenum">
              <a:rPr lang="es-ES_tradnl" smtClean="0"/>
              <a:pPr/>
              <a:t>51</a:t>
            </a:fld>
            <a:endParaRPr lang="es-ES_tradnl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8216D-8DDE-439D-9435-0E0EF3B681E0}" type="slidenum">
              <a:rPr lang="es-ES_tradnl" smtClean="0"/>
              <a:pPr/>
              <a:t>52</a:t>
            </a:fld>
            <a:endParaRPr lang="es-ES_tradnl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025ED-F83D-49AA-95EC-9866C724B733}" type="slidenum">
              <a:rPr lang="es-ES_tradnl" smtClean="0"/>
              <a:pPr/>
              <a:t>53</a:t>
            </a:fld>
            <a:endParaRPr lang="es-ES_tradnl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CC51D-1FB5-48F5-9BDE-C9EA9D3A9C1F}" type="slidenum">
              <a:rPr lang="es-ES_tradnl" smtClean="0"/>
              <a:pPr/>
              <a:t>54</a:t>
            </a:fld>
            <a:endParaRPr lang="es-ES_tradnl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D79D2-B081-442C-8D63-DCBA7057F8A1}" type="slidenum">
              <a:rPr lang="es-ES_tradnl" smtClean="0"/>
              <a:pPr/>
              <a:t>55</a:t>
            </a:fld>
            <a:endParaRPr lang="es-ES_tradnl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F2253-1E1D-4ED3-B193-1B58CB7BBBE4}" type="slidenum">
              <a:rPr lang="es-ES_tradnl" smtClean="0"/>
              <a:pPr/>
              <a:t>56</a:t>
            </a:fld>
            <a:endParaRPr lang="es-ES_tradnl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1BE16-A9D6-44BE-97BD-8EB9F44F8731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43E0F-D092-4A7A-8E07-45D9F911A999}" type="slidenum">
              <a:rPr lang="es-ES_tradnl" smtClean="0"/>
              <a:pPr/>
              <a:t>57</a:t>
            </a:fld>
            <a:endParaRPr lang="es-ES_tradnl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52A9-8515-4329-8296-A4BAABE72BD7}" type="slidenum">
              <a:rPr lang="es-ES_tradnl" smtClean="0"/>
              <a:pPr/>
              <a:t>58</a:t>
            </a:fld>
            <a:endParaRPr lang="es-ES_tradnl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8B41C-D1D0-4135-BD20-626C79CC6E45}" type="slidenum">
              <a:rPr lang="es-ES_tradnl" smtClean="0"/>
              <a:pPr/>
              <a:t>59</a:t>
            </a:fld>
            <a:endParaRPr lang="es-ES_tradnl" smtClean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DC911-EC61-4AA8-9089-EC6AE8390F82}" type="slidenum">
              <a:rPr lang="es-ES_tradnl" smtClean="0"/>
              <a:pPr/>
              <a:t>60</a:t>
            </a:fld>
            <a:endParaRPr lang="es-ES_tradnl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77975-FFC2-457E-BDF7-A8814DC36F5F}" type="slidenum">
              <a:rPr lang="es-ES_tradnl" smtClean="0"/>
              <a:pPr/>
              <a:t>61</a:t>
            </a:fld>
            <a:endParaRPr lang="es-ES_tradnl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3F3E4-D082-42B1-B9DD-7B528134B973}" type="slidenum">
              <a:rPr lang="es-ES_tradnl" smtClean="0"/>
              <a:pPr/>
              <a:t>62</a:t>
            </a:fld>
            <a:endParaRPr lang="es-ES_tradnl" smtClean="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7C410-6C5A-4EDB-9868-BF52CD74DBC8}" type="slidenum">
              <a:rPr lang="es-ES_tradnl" smtClean="0"/>
              <a:pPr/>
              <a:t>63</a:t>
            </a:fld>
            <a:endParaRPr lang="es-ES_tradnl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5FAA5-B6EB-4576-9EC9-874C957C5540}" type="slidenum">
              <a:rPr lang="es-ES_tradnl" smtClean="0"/>
              <a:pPr/>
              <a:t>64</a:t>
            </a:fld>
            <a:endParaRPr lang="es-ES_tradnl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3FBB0-B115-4C95-B0CA-EDAE404971AF}" type="slidenum">
              <a:rPr lang="es-ES_tradnl" smtClean="0"/>
              <a:pPr/>
              <a:t>65</a:t>
            </a:fld>
            <a:endParaRPr lang="es-ES_tradnl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a-ES" smtClean="0"/>
              <a:t>Que ells diguin el que pensen o que saben del sdme. D'abstinència.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7D75A-9A3F-40CB-9163-22B129608D99}" type="slidenum">
              <a:rPr lang="es-ES_tradnl" smtClean="0"/>
              <a:pPr/>
              <a:t>66</a:t>
            </a:fld>
            <a:endParaRPr lang="es-ES_tradnl" smtClean="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ca-ES" sz="900" smtClean="0">
                <a:latin typeface="Arial" charset="0"/>
                <a:cs typeface="Arial" charset="0"/>
              </a:rPr>
              <a:t>Són una sèrie de símptomes davant la falta d’administració de nicotina. Aquests símptomes poden ser: desig inevitable de fumar, irritabilitat, frustració o ira, ansietat, inquietud, insomni, dificultat de concentració, ànim depressiu, dolor de coll, catarro, tos, augment de la gana.</a:t>
            </a:r>
            <a:endParaRPr lang="es-ES" sz="900" smtClean="0">
              <a:latin typeface="Verdana" pitchFamily="34" charset="0"/>
              <a:cs typeface="Times New Roman" pitchFamily="18" charset="0"/>
            </a:endParaRPr>
          </a:p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91B10-8454-485F-9EF1-5D19F16E0530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7F68F-DD9F-4694-995F-3BE0BD128290}" type="slidenum">
              <a:rPr lang="es-ES_tradnl" smtClean="0"/>
              <a:pPr/>
              <a:t>67</a:t>
            </a:fld>
            <a:endParaRPr lang="es-ES_tradnl" smtClean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78E45-3637-4548-8993-F856871FF6B7}" type="slidenum">
              <a:rPr lang="es-ES_tradnl" smtClean="0"/>
              <a:pPr/>
              <a:t>68</a:t>
            </a:fld>
            <a:endParaRPr lang="es-ES_tradnl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2E10B-476A-43F5-814C-8C739B2B0ACA}" type="slidenum">
              <a:rPr lang="es-ES_tradnl" smtClean="0"/>
              <a:pPr/>
              <a:t>69</a:t>
            </a:fld>
            <a:endParaRPr lang="es-ES_tradnl" smtClean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5088D-3E90-4509-9DF0-6FC58A7E8788}" type="slidenum">
              <a:rPr lang="es-ES_tradnl" smtClean="0"/>
              <a:pPr/>
              <a:t>70</a:t>
            </a:fld>
            <a:endParaRPr lang="es-ES_tradnl" smtClean="0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329DF-A2B0-4C48-9C03-7F011B12ED39}" type="slidenum">
              <a:rPr lang="es-ES_tradnl" smtClean="0"/>
              <a:pPr/>
              <a:t>71</a:t>
            </a:fld>
            <a:endParaRPr lang="es-ES_tradnl" smtClean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1BC84-08C1-446A-A1D9-211863B50F46}" type="slidenum">
              <a:rPr lang="es-ES_tradnl" smtClean="0"/>
              <a:pPr/>
              <a:t>73</a:t>
            </a:fld>
            <a:endParaRPr lang="es-ES_tradnl" smtClean="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07FD2-2257-4967-BADE-BDAEC17F18CF}" type="slidenum">
              <a:rPr lang="es-ES_tradnl" smtClean="0"/>
              <a:pPr/>
              <a:t>74</a:t>
            </a:fld>
            <a:endParaRPr lang="es-ES_tradnl" smtClean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B69A5-07F0-4D46-99A9-1F35AF5F6910}" type="slidenum">
              <a:rPr lang="es-ES_tradnl" smtClean="0"/>
              <a:pPr/>
              <a:t>75</a:t>
            </a:fld>
            <a:endParaRPr lang="es-ES_tradnl" smtClean="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6946F-1920-47AC-BC67-5A0D57BC3C6D}" type="slidenum">
              <a:rPr lang="es-ES_tradnl" smtClean="0"/>
              <a:pPr/>
              <a:t>76</a:t>
            </a:fld>
            <a:endParaRPr lang="es-ES_tradnl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45BD5-3833-4265-BCD5-53EA3630A5D7}" type="slidenum">
              <a:rPr lang="es-ES_tradnl" smtClean="0"/>
              <a:pPr/>
              <a:t>77</a:t>
            </a:fld>
            <a:endParaRPr lang="es-ES_tradnl" smtClean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a-ES" smtClean="0"/>
              <a:t>Per això ja podem parlar sobre la nostra experiència</a:t>
            </a:r>
          </a:p>
          <a:p>
            <a:r>
              <a:rPr lang="ca-ES" smtClean="0"/>
              <a:t>Moments d’alt risc (Socials, psicològiques, físics: pes) i com s’han resolt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603F4-B0F8-455C-9BD8-E157A13B8A1B}" type="slidenum">
              <a:rPr lang="es-ES_tradnl" smtClean="0"/>
              <a:pPr/>
              <a:t>14</a:t>
            </a:fld>
            <a:endParaRPr lang="es-ES_tradnl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2A1EB-690D-40D3-AAC1-777E17DDA8D8}" type="slidenum">
              <a:rPr lang="es-ES_tradnl" smtClean="0"/>
              <a:pPr/>
              <a:t>78</a:t>
            </a:fld>
            <a:endParaRPr lang="es-ES_tradnl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3A79B-4351-4E64-9CE6-B24BA54B8E72}" type="slidenum">
              <a:rPr lang="es-ES_tradnl" smtClean="0"/>
              <a:pPr/>
              <a:t>79</a:t>
            </a:fld>
            <a:endParaRPr lang="es-ES_tradnl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1EA62-43A0-42F7-928B-6853C5B931D9}" type="slidenum">
              <a:rPr lang="es-ES_tradnl" smtClean="0"/>
              <a:pPr/>
              <a:t>80</a:t>
            </a:fld>
            <a:endParaRPr lang="es-ES_tradnl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13E20-046C-4237-A68C-DCB5B6A419DA}" type="slidenum">
              <a:rPr lang="es-ES_tradnl" smtClean="0"/>
              <a:pPr/>
              <a:t>81</a:t>
            </a:fld>
            <a:endParaRPr lang="es-ES_tradnl" smtClean="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a-ES" smtClean="0"/>
              <a:t>Per això ja podem parlar sobre la nostra experiència</a:t>
            </a:r>
          </a:p>
          <a:p>
            <a:r>
              <a:rPr lang="ca-ES" smtClean="0"/>
              <a:t>Moments d’alt risc (Socials, psicològiques, físics: pes) i com s’han resolt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BC378-22EA-4322-B38A-5263D29512E3}" type="slidenum">
              <a:rPr lang="es-ES_tradnl" smtClean="0"/>
              <a:pPr/>
              <a:t>82</a:t>
            </a:fld>
            <a:endParaRPr lang="es-ES_tradnl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A6511-2B39-4365-BEC2-DD255F04B6A5}" type="slidenum">
              <a:rPr lang="es-ES_tradnl" smtClean="0"/>
              <a:pPr/>
              <a:t>83</a:t>
            </a:fld>
            <a:endParaRPr lang="es-ES_tradnl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145D5-4991-4A5F-93E1-D27C40D8DD39}" type="slidenum">
              <a:rPr lang="es-ES_tradnl" smtClean="0"/>
              <a:pPr/>
              <a:t>84</a:t>
            </a:fld>
            <a:endParaRPr lang="es-ES_tradnl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837CA-B781-452F-BA1A-029513C87124}" type="slidenum">
              <a:rPr lang="es-ES_tradnl" smtClean="0"/>
              <a:pPr/>
              <a:t>85</a:t>
            </a:fld>
            <a:endParaRPr lang="es-ES_tradnl" smtClean="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No culpabilitzar-se: </a:t>
            </a:r>
            <a:r>
              <a:rPr lang="ca-ES" smtClean="0"/>
              <a:t>les recaigudes formen part del procés de abandó d’una substància tan additiva com la nicotina.</a:t>
            </a:r>
          </a:p>
          <a:p>
            <a:pPr algn="just"/>
            <a:r>
              <a:rPr lang="ca-ES" smtClean="0"/>
              <a:t>Analitzar els motius de recaiguda i aprofundir en ells: on va ser, amb qui estava, que pensaments i sentiments tenia. Ens proporcionarà informació per a controlar situacions futures.</a:t>
            </a:r>
          </a:p>
          <a:p>
            <a:pPr algn="just"/>
            <a:r>
              <a:rPr lang="ca-ES" smtClean="0"/>
              <a:t>Reconèixer el problema ajuda a solucionar-lo: Com s’ha sentit fumant una calada? Va ocorre el que esperava? Va sentir-se millor o pitjor? Es va resoldre el problema? Va provar altres maneres de solucionar-lo?</a:t>
            </a:r>
          </a:p>
          <a:p>
            <a:pPr algn="just"/>
            <a:r>
              <a:rPr lang="ca-ES" smtClean="0"/>
              <a:t>Animar-se a fer un nou intent en un temps breu: actualitzar els motius personals per a deixar el tabac, parlar amb persones de recolzament.</a:t>
            </a:r>
          </a:p>
          <a:p>
            <a:pPr algn="just"/>
            <a:r>
              <a:rPr lang="ca-ES" smtClean="0"/>
              <a:t>Remuntar l’autoestima, les fluctuacions de la motivació son normals, realitzar activitats gratificants, reconsiderar i descartar el consum esporàdic de cigarrets </a:t>
            </a:r>
          </a:p>
          <a:p>
            <a:pPr algn="just"/>
            <a:endParaRPr lang="ca-ES" smtClean="0"/>
          </a:p>
          <a:p>
            <a:pPr algn="just"/>
            <a:endParaRPr lang="ca-ES" smtClean="0"/>
          </a:p>
          <a:p>
            <a:endParaRPr lang="ca-ES" smtClean="0"/>
          </a:p>
          <a:p>
            <a:endParaRPr lang="ca-ES" smtClean="0"/>
          </a:p>
          <a:p>
            <a:endParaRPr lang="es-E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77766-9A00-4352-AD24-4A41F2D779A6}" type="slidenum">
              <a:rPr lang="es-ES_tradnl" smtClean="0"/>
              <a:pPr/>
              <a:t>86</a:t>
            </a:fld>
            <a:endParaRPr lang="es-ES_tradnl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38584-0B35-4FB5-9707-3195258739D7}" type="slidenum">
              <a:rPr lang="es-ES_tradnl" smtClean="0"/>
              <a:pPr/>
              <a:t>87</a:t>
            </a:fld>
            <a:endParaRPr lang="es-ES_tradnl" smtClean="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6FA45-68F3-43C9-AB35-60A4A47BE387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BF35A-EB80-4C64-879F-463997AC5495}" type="slidenum">
              <a:rPr lang="es-ES_tradnl" smtClean="0"/>
              <a:pPr/>
              <a:t>88</a:t>
            </a:fld>
            <a:endParaRPr lang="es-ES_tradnl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3AA15-1AB0-4584-8E22-5828C87F9E59}" type="slidenum">
              <a:rPr lang="es-ES_tradnl" smtClean="0"/>
              <a:pPr/>
              <a:t>89</a:t>
            </a:fld>
            <a:endParaRPr lang="es-ES_tradnl" smtClean="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9E095-19C4-4E1A-972A-C5F8FBB8015D}" type="slidenum">
              <a:rPr lang="es-ES_tradnl" smtClean="0"/>
              <a:pPr/>
              <a:t>16</a:t>
            </a:fld>
            <a:endParaRPr lang="es-ES_tradnl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E91C5-98A9-45A1-80E2-DB75FCC2ED9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65143-9B50-4312-BF23-0D632B836F7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B40F-A3B2-4922-A948-BE11514C929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ol, text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E38C-8A98-44E5-8709-164D2D67A4F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BFD22-D2F4-45A4-BFCB-4493CBB92A0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ADBD-5078-45AA-8786-8C3917B2050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7694-47F0-4B6D-934B-571A445DEA8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9B26-3BF1-4C54-BBC6-92240661837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A43F8-86A6-4FB8-9DB4-FC2A47A7091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3532-0272-44FE-8D96-0BD5C0E151B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90B8-6226-47F3-8134-E4AF98C792B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85F13-7BCC-456E-A5A5-F39B050912C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95C170-1C57-47BB-82F1-EFCEE7F4364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e_Microsoft_Office_Word_97-20031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6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705643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pràctic sobre Teràpia Grupal per deixar de fumar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41338" y="5883275"/>
            <a:ext cx="210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accent2"/>
                </a:solidFill>
              </a:rPr>
              <a:t>Julia Mena </a:t>
            </a:r>
          </a:p>
          <a:p>
            <a:pPr algn="ctr"/>
            <a:r>
              <a:rPr lang="es-ES_tradnl" b="1">
                <a:solidFill>
                  <a:schemeClr val="accent2"/>
                </a:solidFill>
              </a:rPr>
              <a:t>Silvia  Copetti </a:t>
            </a:r>
          </a:p>
        </p:txBody>
      </p:sp>
      <p:pic>
        <p:nvPicPr>
          <p:cNvPr id="19460" name="Picture 8" descr="MPj04393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3789363"/>
            <a:ext cx="32766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49275"/>
            <a:ext cx="7772400" cy="1143000"/>
          </a:xfrm>
        </p:spPr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Durada del taller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55875" y="2368550"/>
            <a:ext cx="611981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a-ES" sz="2800" b="1"/>
              <a:t>Una sessió setmanal  de 90 minuts </a:t>
            </a:r>
          </a:p>
          <a:p>
            <a:pPr>
              <a:buFontTx/>
              <a:buChar char="•"/>
            </a:pPr>
            <a:endParaRPr lang="ca-ES" sz="2800" b="1"/>
          </a:p>
          <a:p>
            <a:pPr>
              <a:buFontTx/>
              <a:buChar char="•"/>
            </a:pPr>
            <a:r>
              <a:rPr lang="ca-ES" sz="2800" b="1"/>
              <a:t>Durant</a:t>
            </a:r>
            <a:r>
              <a:rPr lang="ca-ES" sz="3200" b="1"/>
              <a:t> </a:t>
            </a:r>
            <a:r>
              <a:rPr lang="ca-ES" sz="3200" b="1">
                <a:solidFill>
                  <a:srgbClr val="006600"/>
                </a:solidFill>
              </a:rPr>
              <a:t>7 </a:t>
            </a:r>
            <a:r>
              <a:rPr lang="ca-ES" sz="2800" b="1"/>
              <a:t>setmanes consecutives i una sessió de seguiment (</a:t>
            </a:r>
            <a:r>
              <a:rPr lang="ca-ES" sz="3200" b="1">
                <a:solidFill>
                  <a:srgbClr val="006600"/>
                </a:solidFill>
              </a:rPr>
              <a:t>8ª</a:t>
            </a:r>
            <a:r>
              <a:rPr lang="ca-ES" sz="2800" b="1"/>
              <a:t>)al mes d’haver </a:t>
            </a:r>
          </a:p>
          <a:p>
            <a:r>
              <a:rPr lang="ca-ES" sz="2800" b="1"/>
              <a:t>finalitzat el taller pactada  amb  el grup.</a:t>
            </a:r>
          </a:p>
          <a:p>
            <a:endParaRPr lang="ca-ES" sz="2800" b="1"/>
          </a:p>
          <a:p>
            <a:pPr>
              <a:buFontTx/>
              <a:buChar char="•"/>
            </a:pPr>
            <a:r>
              <a:rPr lang="ca-ES" sz="2800" b="1"/>
              <a:t>Avaluació  telefònica als 3-6 i 12 mesos.</a:t>
            </a:r>
          </a:p>
        </p:txBody>
      </p:sp>
      <p:pic>
        <p:nvPicPr>
          <p:cNvPr id="28676" name="Picture 4" descr="MPj04393080000[1]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2555875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 del  nostre Taller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1ª Sessió</a:t>
            </a:r>
            <a:r>
              <a:rPr lang="ca-ES" sz="2800" smtClean="0">
                <a:solidFill>
                  <a:srgbClr val="000066"/>
                </a:solidFill>
              </a:rPr>
              <a:t>: Decidir-se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2ª Sessió</a:t>
            </a:r>
            <a:r>
              <a:rPr lang="ca-ES" sz="2800" smtClean="0">
                <a:solidFill>
                  <a:srgbClr val="000066"/>
                </a:solidFill>
              </a:rPr>
              <a:t>: Preparar-se 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3ª Sessió: </a:t>
            </a:r>
            <a:r>
              <a:rPr lang="ca-ES" sz="2800" smtClean="0">
                <a:solidFill>
                  <a:srgbClr val="000066"/>
                </a:solidFill>
              </a:rPr>
              <a:t>Preparar-se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4ª Sessió:</a:t>
            </a:r>
            <a:r>
              <a:rPr lang="ca-ES" sz="2800" smtClean="0">
                <a:solidFill>
                  <a:srgbClr val="000066"/>
                </a:solidFill>
              </a:rPr>
              <a:t> Deixar de fumar (Dia D)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5ª Sessió</a:t>
            </a:r>
            <a:r>
              <a:rPr lang="ca-ES" sz="2800" smtClean="0">
                <a:solidFill>
                  <a:srgbClr val="000066"/>
                </a:solidFill>
              </a:rPr>
              <a:t>: Manteniment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6ª Sessió:</a:t>
            </a:r>
            <a:r>
              <a:rPr lang="ca-ES" sz="2800" smtClean="0">
                <a:solidFill>
                  <a:srgbClr val="000066"/>
                </a:solidFill>
              </a:rPr>
              <a:t> Seguiment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7ª Sessió</a:t>
            </a:r>
            <a:r>
              <a:rPr lang="ca-ES" sz="2800" b="1" smtClean="0">
                <a:solidFill>
                  <a:srgbClr val="000066"/>
                </a:solidFill>
              </a:rPr>
              <a:t>:</a:t>
            </a:r>
            <a:r>
              <a:rPr lang="ca-ES" sz="2800" smtClean="0">
                <a:solidFill>
                  <a:srgbClr val="000066"/>
                </a:solidFill>
              </a:rPr>
              <a:t> Seguiment 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0000"/>
                </a:solidFill>
              </a:rPr>
              <a:t>8ª Sessió</a:t>
            </a:r>
            <a:r>
              <a:rPr lang="ca-ES" sz="2800" smtClean="0">
                <a:solidFill>
                  <a:srgbClr val="000066"/>
                </a:solidFill>
              </a:rPr>
              <a:t> : al mes de la 7ª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Contacte telefònic als </a:t>
            </a:r>
            <a:r>
              <a:rPr lang="ca-ES" sz="2800" b="1" smtClean="0">
                <a:solidFill>
                  <a:srgbClr val="006600"/>
                </a:solidFill>
              </a:rPr>
              <a:t>3,6 i 12</a:t>
            </a:r>
            <a:r>
              <a:rPr lang="ca-ES" sz="2800" b="1" smtClean="0">
                <a:solidFill>
                  <a:srgbClr val="FF3300"/>
                </a:solidFill>
              </a:rPr>
              <a:t> mesos</a:t>
            </a:r>
          </a:p>
          <a:p>
            <a:pPr>
              <a:lnSpc>
                <a:spcPct val="80000"/>
              </a:lnSpc>
              <a:buFontTx/>
              <a:buNone/>
            </a:pPr>
            <a:endParaRPr lang="ca-ES" sz="2800" b="1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ca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7989887" cy="1143000"/>
          </a:xfrm>
        </p:spPr>
        <p:txBody>
          <a:bodyPr/>
          <a:lstStyle/>
          <a:p>
            <a:r>
              <a:rPr lang="ca-ES" sz="4000" b="1" smtClean="0">
                <a:solidFill>
                  <a:srgbClr val="FF3300"/>
                </a:solidFill>
              </a:rPr>
              <a:t>Què aporta la teràpia grupal en addiccions ?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636838"/>
            <a:ext cx="7989888" cy="3746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006600"/>
                </a:solidFill>
              </a:rPr>
              <a:t>Recolzament </a:t>
            </a:r>
            <a:r>
              <a:rPr lang="ca-ES" sz="2800" smtClean="0"/>
              <a:t>dels “parells”: tant per la  conducta additiva com pels problemes habituals de la vida.</a:t>
            </a: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006600"/>
                </a:solidFill>
              </a:rPr>
              <a:t>Reducció</a:t>
            </a:r>
            <a:r>
              <a:rPr lang="ca-ES" sz="2800" smtClean="0"/>
              <a:t> del sentit d'aïllament</a:t>
            </a: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006600"/>
                </a:solidFill>
              </a:rPr>
              <a:t>Exemples</a:t>
            </a:r>
            <a:r>
              <a:rPr lang="ca-ES" sz="2800" smtClean="0">
                <a:solidFill>
                  <a:srgbClr val="006600"/>
                </a:solidFill>
              </a:rPr>
              <a:t> </a:t>
            </a:r>
            <a:r>
              <a:rPr lang="ca-ES" sz="2800" smtClean="0"/>
              <a:t>de la vida real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Informació i generació de idees pels “parells”</a:t>
            </a: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006600"/>
                </a:solidFill>
              </a:rPr>
              <a:t>Una família “suplent”</a:t>
            </a:r>
            <a:r>
              <a:rPr lang="ca-ES" sz="2800" smtClean="0"/>
              <a:t> que pot ser més “saludable” que la família 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  <p:bldP spid="2437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orning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3419475" y="1773238"/>
            <a:ext cx="450056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Presentació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del grup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rgbClr val="006600"/>
                </a:solidFill>
              </a:rPr>
              <a:t>1ª Sessió </a:t>
            </a:r>
            <a:endParaRPr lang="ca-ES" sz="4100" b="1">
              <a:solidFill>
                <a:srgbClr val="006600"/>
              </a:solidFill>
            </a:endParaRPr>
          </a:p>
        </p:txBody>
      </p:sp>
      <p:pic>
        <p:nvPicPr>
          <p:cNvPr id="32771" name="Picture 7" descr="MPj04392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3495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50825" y="573405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chemeClr val="accent2"/>
                </a:solidFill>
              </a:rPr>
              <a:t>Julia Mena </a:t>
            </a:r>
          </a:p>
          <a:p>
            <a:r>
              <a:rPr lang="es-ES_tradnl" b="1">
                <a:solidFill>
                  <a:schemeClr val="accent2"/>
                </a:solidFill>
              </a:rPr>
              <a:t>Silvia Copetti</a:t>
            </a:r>
            <a:r>
              <a:rPr lang="es-ES_tradnl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1ª Sessió: Decidir-se</a:t>
            </a:r>
            <a:endParaRPr lang="ca-E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Presentació </a:t>
            </a:r>
            <a:r>
              <a:rPr lang="ca-ES" sz="2400" smtClean="0"/>
              <a:t>dels terapeutes  i explicació  normes, continguts  i durada del taller.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Presentació</a:t>
            </a:r>
            <a:r>
              <a:rPr lang="ca-ES" sz="2400" smtClean="0"/>
              <a:t> dels participants </a:t>
            </a:r>
            <a:r>
              <a:rPr lang="ca-ES" sz="2400" b="1" smtClean="0"/>
              <a:t>( </a:t>
            </a:r>
            <a:r>
              <a:rPr lang="ca-ES" sz="2400" b="1" smtClean="0">
                <a:solidFill>
                  <a:srgbClr val="0000CC"/>
                </a:solidFill>
              </a:rPr>
              <a:t>Objectius</a:t>
            </a:r>
            <a:r>
              <a:rPr lang="ca-ES" sz="2400" b="1" smtClean="0"/>
              <a:t>)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Explicació </a:t>
            </a:r>
            <a:r>
              <a:rPr lang="ca-ES" sz="2400" smtClean="0"/>
              <a:t>de la carpeta de documents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Omplir els test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Conèixer el tabac, promoure discussió:</a:t>
            </a:r>
          </a:p>
          <a:p>
            <a:pPr lvl="1">
              <a:lnSpc>
                <a:spcPct val="90000"/>
              </a:lnSpc>
            </a:pPr>
            <a:r>
              <a:rPr lang="ca-ES" sz="2400" smtClean="0">
                <a:solidFill>
                  <a:srgbClr val="000066"/>
                </a:solidFill>
              </a:rPr>
              <a:t>Components del tabac 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Beneficis</a:t>
            </a:r>
            <a:r>
              <a:rPr lang="ca-ES" sz="2400" smtClean="0">
                <a:solidFill>
                  <a:srgbClr val="000066"/>
                </a:solidFill>
              </a:rPr>
              <a:t> de l’abandó del tabac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Medició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928688" y="2286000"/>
            <a:ext cx="76723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Quins</a:t>
            </a:r>
            <a:r>
              <a:rPr lang="es-ES" sz="4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8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</a:t>
            </a:r>
            <a:r>
              <a:rPr lang="es-ES" sz="4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s-ES" sz="48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tabac</a:t>
            </a:r>
            <a:r>
              <a:rPr lang="es-ES" sz="4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s-ES" sz="48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conegueu</a:t>
            </a:r>
            <a:r>
              <a:rPr lang="es-ES" sz="4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del tabac</a:t>
            </a:r>
            <a:r>
              <a:rPr lang="ca-ES" sz="4800" smtClean="0">
                <a:solidFill>
                  <a:srgbClr val="000066"/>
                </a:solidFill>
              </a:rPr>
              <a:t> </a:t>
            </a:r>
            <a:br>
              <a:rPr lang="ca-ES" sz="4800" smtClean="0">
                <a:solidFill>
                  <a:srgbClr val="000066"/>
                </a:solidFill>
              </a:rPr>
            </a:br>
            <a:endParaRPr lang="ca-ES" sz="4800" smtClean="0">
              <a:solidFill>
                <a:srgbClr val="000066"/>
              </a:solidFill>
            </a:endParaRPr>
          </a:p>
        </p:txBody>
      </p:sp>
      <p:pic>
        <p:nvPicPr>
          <p:cNvPr id="35843" name="Picture 3" descr="cig_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41438"/>
            <a:ext cx="84582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029200" y="5029200"/>
            <a:ext cx="914400" cy="10668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5867400" y="1371600"/>
            <a:ext cx="1752600" cy="22860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del tabac</a:t>
            </a:r>
            <a:r>
              <a:rPr lang="ca-ES" sz="4800" smtClean="0">
                <a:solidFill>
                  <a:srgbClr val="000066"/>
                </a:solidFill>
              </a:rPr>
              <a:t> </a:t>
            </a:r>
            <a:br>
              <a:rPr lang="ca-ES" sz="4800" smtClean="0">
                <a:solidFill>
                  <a:srgbClr val="000066"/>
                </a:solidFill>
              </a:rPr>
            </a:br>
            <a:endParaRPr lang="ca-ES" sz="4800" smtClean="0">
              <a:solidFill>
                <a:srgbClr val="000066"/>
              </a:solidFill>
            </a:endParaRP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250825" y="1341438"/>
            <a:ext cx="8610600" cy="5864225"/>
            <a:chOff x="144" y="720"/>
            <a:chExt cx="5424" cy="3558"/>
          </a:xfrm>
        </p:grpSpPr>
        <p:sp>
          <p:nvSpPr>
            <p:cNvPr id="36868" name="Rectangle 5"/>
            <p:cNvSpPr>
              <a:spLocks noChangeArrowheads="1"/>
            </p:cNvSpPr>
            <p:nvPr/>
          </p:nvSpPr>
          <p:spPr bwMode="auto">
            <a:xfrm>
              <a:off x="4128" y="1200"/>
              <a:ext cx="1440" cy="307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Gasos de la combustió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Acció sobre mucoses arbre bronquial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Comic Sans MS" pitchFamily="66" charset="0"/>
                </a:rPr>
                <a:t>*</a:t>
              </a:r>
              <a:r>
                <a:rPr lang="ca-ES" sz="1600" b="1">
                  <a:solidFill>
                    <a:schemeClr val="tx2"/>
                  </a:solidFill>
                  <a:latin typeface="Arial" charset="0"/>
                </a:rPr>
                <a:t>BRONQUITIS CRÒNICA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Acció alveols</a:t>
              </a:r>
            </a:p>
            <a:p>
              <a:pPr>
                <a:spcBef>
                  <a:spcPct val="20000"/>
                </a:spcBef>
              </a:pPr>
              <a:r>
                <a:rPr lang="ca-ES" sz="1600">
                  <a:latin typeface="Arial" charset="0"/>
                </a:rPr>
                <a:t>  </a:t>
              </a:r>
            </a:p>
            <a:p>
              <a:pPr>
                <a:spcBef>
                  <a:spcPct val="20000"/>
                </a:spcBef>
              </a:pPr>
              <a:r>
                <a:rPr lang="ca-ES" sz="1600" b="1">
                  <a:solidFill>
                    <a:schemeClr val="tx2"/>
                  </a:solidFill>
                  <a:latin typeface="Arial" charset="0"/>
                </a:rPr>
                <a:t>*</a:t>
              </a:r>
              <a:r>
                <a:rPr lang="ca-ES" sz="1600" b="1">
                  <a:solidFill>
                    <a:srgbClr val="006600"/>
                  </a:solidFill>
                  <a:latin typeface="Arial" charset="0"/>
                </a:rPr>
                <a:t>ENFISEMA PULMONAR</a:t>
              </a:r>
            </a:p>
            <a:p>
              <a:pPr>
                <a:spcBef>
                  <a:spcPct val="20000"/>
                </a:spcBef>
              </a:pPr>
              <a:endParaRPr lang="ca-ES" sz="16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6869" name="Rectangle 6"/>
            <p:cNvSpPr>
              <a:spLocks noChangeArrowheads="1"/>
            </p:cNvSpPr>
            <p:nvPr/>
          </p:nvSpPr>
          <p:spPr bwMode="auto">
            <a:xfrm>
              <a:off x="2592" y="1200"/>
              <a:ext cx="1536" cy="307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Barreja de partícules  de la combustió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Es depositen  a </a:t>
              </a: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Ap. Respiratori i s’absorbeixen.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Canvis a les cèl·lules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Mutacions genètiques</a:t>
              </a:r>
            </a:p>
            <a:p>
              <a:pPr>
                <a:spcBef>
                  <a:spcPct val="20000"/>
                </a:spcBef>
              </a:pPr>
              <a:endParaRPr lang="ca-ES" sz="1600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solidFill>
                    <a:schemeClr val="tx2"/>
                  </a:solidFill>
                  <a:latin typeface="Arial" charset="0"/>
                </a:rPr>
                <a:t>*</a:t>
              </a:r>
              <a:r>
                <a:rPr lang="ca-ES" sz="1600" b="1">
                  <a:solidFill>
                    <a:srgbClr val="006600"/>
                  </a:solidFill>
                  <a:latin typeface="Arial" charset="0"/>
                </a:rPr>
                <a:t>MALALTIA NEOPLÀSICA</a:t>
              </a:r>
            </a:p>
          </p:txBody>
        </p:sp>
        <p:sp>
          <p:nvSpPr>
            <p:cNvPr id="36870" name="Rectangle 7"/>
            <p:cNvSpPr>
              <a:spLocks noChangeArrowheads="1"/>
            </p:cNvSpPr>
            <p:nvPr/>
          </p:nvSpPr>
          <p:spPr bwMode="auto">
            <a:xfrm>
              <a:off x="1319" y="1200"/>
              <a:ext cx="1273" cy="307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Gas tòxic de la combustió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Desplaça l’O2 de la sang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Lesiona les artèries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solidFill>
                    <a:schemeClr val="tx2"/>
                  </a:solidFill>
                  <a:latin typeface="Comic Sans MS" pitchFamily="66" charset="0"/>
                </a:rPr>
                <a:t>*</a:t>
              </a:r>
              <a:r>
                <a:rPr lang="ca-ES" sz="1600" b="1">
                  <a:solidFill>
                    <a:srgbClr val="006600"/>
                  </a:solidFill>
                  <a:latin typeface="Arial" charset="0"/>
                </a:rPr>
                <a:t>MALALTIA</a:t>
              </a:r>
            </a:p>
            <a:p>
              <a:pPr>
                <a:spcBef>
                  <a:spcPct val="20000"/>
                </a:spcBef>
              </a:pPr>
              <a:r>
                <a:rPr lang="ca-ES" sz="1600" b="1">
                  <a:solidFill>
                    <a:srgbClr val="006600"/>
                  </a:solidFill>
                  <a:latin typeface="Arial" charset="0"/>
                </a:rPr>
                <a:t>VASCULAR</a:t>
              </a:r>
            </a:p>
            <a:p>
              <a:pPr>
                <a:spcBef>
                  <a:spcPct val="20000"/>
                </a:spcBef>
              </a:pPr>
              <a:endParaRPr lang="es-ES_tradnl" sz="1600" b="1">
                <a:solidFill>
                  <a:srgbClr val="006600"/>
                </a:solidFill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endParaRPr lang="es-ES_tradnl" sz="1600" b="1">
                <a:solidFill>
                  <a:srgbClr val="006600"/>
                </a:solidFill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endParaRPr lang="es-ES_tradnl" sz="1600" b="1">
                <a:solidFill>
                  <a:srgbClr val="006600"/>
                </a:solidFill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endParaRPr lang="es-ES_tradnl" sz="1600">
                <a:latin typeface="Comic Sans MS" pitchFamily="66" charset="0"/>
              </a:endParaRPr>
            </a:p>
            <a:p>
              <a:pPr>
                <a:spcBef>
                  <a:spcPct val="20000"/>
                </a:spcBef>
              </a:pPr>
              <a:endParaRPr lang="es-ES_tradnl" sz="1600">
                <a:latin typeface="Comic Sans MS" pitchFamily="66" charset="0"/>
              </a:endParaRPr>
            </a:p>
            <a:p>
              <a:pPr>
                <a:spcBef>
                  <a:spcPct val="20000"/>
                </a:spcBef>
              </a:pPr>
              <a:endParaRPr lang="es-ES" sz="1600">
                <a:latin typeface="Comic Sans MS" pitchFamily="66" charset="0"/>
              </a:endParaRPr>
            </a:p>
          </p:txBody>
        </p:sp>
        <p:sp>
          <p:nvSpPr>
            <p:cNvPr id="36871" name="Rectangle 8"/>
            <p:cNvSpPr>
              <a:spLocks noChangeArrowheads="1"/>
            </p:cNvSpPr>
            <p:nvPr/>
          </p:nvSpPr>
          <p:spPr bwMode="auto">
            <a:xfrm>
              <a:off x="144" y="1200"/>
              <a:ext cx="1175" cy="307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Alcaloide del tabac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S. Cardiovascular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A Digestiu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S. Endocrino – metabòlic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latin typeface="Arial" charset="0"/>
                </a:rPr>
                <a:t>S. Nerviós Central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latin typeface="Arial" charset="0"/>
              </a:endParaRPr>
            </a:p>
            <a:p>
              <a:pPr>
                <a:spcBef>
                  <a:spcPct val="20000"/>
                </a:spcBef>
              </a:pPr>
              <a:r>
                <a:rPr lang="ca-ES" sz="1600" b="1">
                  <a:solidFill>
                    <a:schemeClr val="tx2"/>
                  </a:solidFill>
                  <a:latin typeface="Arial" charset="0"/>
                </a:rPr>
                <a:t>*</a:t>
              </a:r>
              <a:r>
                <a:rPr lang="ca-ES" sz="1600" b="1">
                  <a:solidFill>
                    <a:srgbClr val="006600"/>
                  </a:solidFill>
                  <a:latin typeface="Arial" charset="0"/>
                </a:rPr>
                <a:t>ADICCIÓ</a:t>
              </a:r>
            </a:p>
            <a:p>
              <a:pPr>
                <a:spcBef>
                  <a:spcPct val="20000"/>
                </a:spcBef>
              </a:pPr>
              <a:endParaRPr lang="ca-ES" sz="1600" b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4128" y="720"/>
              <a:ext cx="1440" cy="480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SUSTANCIES OXIDANTS</a:t>
              </a:r>
              <a:endParaRPr lang="es-ES" sz="20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36873" name="Rectangle 10"/>
            <p:cNvSpPr>
              <a:spLocks noChangeArrowheads="1"/>
            </p:cNvSpPr>
            <p:nvPr/>
          </p:nvSpPr>
          <p:spPr bwMode="auto">
            <a:xfrm>
              <a:off x="2592" y="720"/>
              <a:ext cx="1536" cy="480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2300" b="1">
                  <a:solidFill>
                    <a:srgbClr val="FF3300"/>
                  </a:solidFill>
                </a:rPr>
                <a:t>QUITRANS </a:t>
              </a:r>
            </a:p>
            <a:p>
              <a:pPr algn="ctr">
                <a:spcBef>
                  <a:spcPct val="20000"/>
                </a:spcBef>
              </a:pPr>
              <a:r>
                <a:rPr lang="es-ES_tradnl" sz="2300" b="1">
                  <a:solidFill>
                    <a:srgbClr val="FF3300"/>
                  </a:solidFill>
                </a:rPr>
                <a:t>NITROSAMINE</a:t>
              </a:r>
              <a:endParaRPr lang="es-ES" sz="2300" b="1">
                <a:solidFill>
                  <a:srgbClr val="FF3300"/>
                </a:solidFill>
              </a:endParaRPr>
            </a:p>
          </p:txBody>
        </p:sp>
        <p:sp>
          <p:nvSpPr>
            <p:cNvPr id="36874" name="Rectangle 11"/>
            <p:cNvSpPr>
              <a:spLocks noChangeArrowheads="1"/>
            </p:cNvSpPr>
            <p:nvPr/>
          </p:nvSpPr>
          <p:spPr bwMode="auto">
            <a:xfrm>
              <a:off x="1319" y="720"/>
              <a:ext cx="1273" cy="480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_tradnl" sz="2000" b="1">
                  <a:solidFill>
                    <a:schemeClr val="tx2"/>
                  </a:solidFill>
                  <a:latin typeface="Comic Sans MS" pitchFamily="66" charset="0"/>
                </a:rPr>
                <a:t>    </a:t>
              </a:r>
              <a:r>
                <a:rPr lang="es-ES_tradnl" b="1">
                  <a:solidFill>
                    <a:srgbClr val="FF3300"/>
                  </a:solidFill>
                </a:rPr>
                <a:t>C O</a:t>
              </a:r>
              <a:endParaRPr lang="es-ES" sz="20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36875" name="Rectangle 12"/>
            <p:cNvSpPr>
              <a:spLocks noChangeArrowheads="1"/>
            </p:cNvSpPr>
            <p:nvPr/>
          </p:nvSpPr>
          <p:spPr bwMode="auto">
            <a:xfrm>
              <a:off x="144" y="720"/>
              <a:ext cx="1175" cy="480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NICOTINA</a:t>
              </a:r>
              <a:endParaRPr lang="es-ES" sz="20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36876" name="Line 13"/>
            <p:cNvSpPr>
              <a:spLocks noChangeShapeType="1"/>
            </p:cNvSpPr>
            <p:nvPr/>
          </p:nvSpPr>
          <p:spPr bwMode="auto">
            <a:xfrm>
              <a:off x="144" y="720"/>
              <a:ext cx="1175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77" name="Line 14"/>
            <p:cNvSpPr>
              <a:spLocks noChangeShapeType="1"/>
            </p:cNvSpPr>
            <p:nvPr/>
          </p:nvSpPr>
          <p:spPr bwMode="auto">
            <a:xfrm>
              <a:off x="144" y="4278"/>
              <a:ext cx="1175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78" name="Line 15"/>
            <p:cNvSpPr>
              <a:spLocks noChangeShapeType="1"/>
            </p:cNvSpPr>
            <p:nvPr/>
          </p:nvSpPr>
          <p:spPr bwMode="auto">
            <a:xfrm>
              <a:off x="144" y="720"/>
              <a:ext cx="0" cy="48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79" name="Line 16"/>
            <p:cNvSpPr>
              <a:spLocks noChangeShapeType="1"/>
            </p:cNvSpPr>
            <p:nvPr/>
          </p:nvSpPr>
          <p:spPr bwMode="auto">
            <a:xfrm>
              <a:off x="4128" y="720"/>
              <a:ext cx="1440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0" name="Line 17"/>
            <p:cNvSpPr>
              <a:spLocks noChangeShapeType="1"/>
            </p:cNvSpPr>
            <p:nvPr/>
          </p:nvSpPr>
          <p:spPr bwMode="auto">
            <a:xfrm>
              <a:off x="5568" y="720"/>
              <a:ext cx="0" cy="48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1" name="Line 18"/>
            <p:cNvSpPr>
              <a:spLocks noChangeShapeType="1"/>
            </p:cNvSpPr>
            <p:nvPr/>
          </p:nvSpPr>
          <p:spPr bwMode="auto">
            <a:xfrm>
              <a:off x="4128" y="4278"/>
              <a:ext cx="1440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2" name="Line 19"/>
            <p:cNvSpPr>
              <a:spLocks noChangeShapeType="1"/>
            </p:cNvSpPr>
            <p:nvPr/>
          </p:nvSpPr>
          <p:spPr bwMode="auto">
            <a:xfrm>
              <a:off x="1319" y="720"/>
              <a:ext cx="1273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3" name="Line 20"/>
            <p:cNvSpPr>
              <a:spLocks noChangeShapeType="1"/>
            </p:cNvSpPr>
            <p:nvPr/>
          </p:nvSpPr>
          <p:spPr bwMode="auto">
            <a:xfrm>
              <a:off x="144" y="1200"/>
              <a:ext cx="0" cy="3078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4" name="Line 21"/>
            <p:cNvSpPr>
              <a:spLocks noChangeShapeType="1"/>
            </p:cNvSpPr>
            <p:nvPr/>
          </p:nvSpPr>
          <p:spPr bwMode="auto">
            <a:xfrm>
              <a:off x="2592" y="720"/>
              <a:ext cx="1536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5" name="Line 22"/>
            <p:cNvSpPr>
              <a:spLocks noChangeShapeType="1"/>
            </p:cNvSpPr>
            <p:nvPr/>
          </p:nvSpPr>
          <p:spPr bwMode="auto">
            <a:xfrm>
              <a:off x="5568" y="1200"/>
              <a:ext cx="0" cy="3078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6" name="Line 23"/>
            <p:cNvSpPr>
              <a:spLocks noChangeShapeType="1"/>
            </p:cNvSpPr>
            <p:nvPr/>
          </p:nvSpPr>
          <p:spPr bwMode="auto">
            <a:xfrm>
              <a:off x="1319" y="4278"/>
              <a:ext cx="1273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36887" name="Line 24"/>
            <p:cNvSpPr>
              <a:spLocks noChangeShapeType="1"/>
            </p:cNvSpPr>
            <p:nvPr/>
          </p:nvSpPr>
          <p:spPr bwMode="auto">
            <a:xfrm>
              <a:off x="2592" y="4278"/>
              <a:ext cx="1536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Quines malalties coneixeu relacionades amb el tabac?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70188"/>
            <a:ext cx="7772400" cy="3035300"/>
          </a:xfrm>
        </p:spPr>
        <p:txBody>
          <a:bodyPr/>
          <a:lstStyle/>
          <a:p>
            <a:pPr>
              <a:buFontTx/>
              <a:buNone/>
            </a:pPr>
            <a:r>
              <a:rPr lang="es-ES" smtClean="0"/>
              <a:t>	</a:t>
            </a:r>
            <a:r>
              <a:rPr lang="ca-ES" smtClean="0">
                <a:solidFill>
                  <a:srgbClr val="000066"/>
                </a:solidFill>
              </a:rPr>
              <a:t>Son atribuïbles al tabac:</a:t>
            </a:r>
          </a:p>
          <a:p>
            <a:r>
              <a:rPr lang="ca-ES" smtClean="0">
                <a:solidFill>
                  <a:srgbClr val="000066"/>
                </a:solidFill>
              </a:rPr>
              <a:t>95% dels càncers de pulmó</a:t>
            </a:r>
          </a:p>
          <a:p>
            <a:r>
              <a:rPr lang="ca-ES" smtClean="0">
                <a:solidFill>
                  <a:srgbClr val="000066"/>
                </a:solidFill>
              </a:rPr>
              <a:t>Entre el 80 i el 90% de les bronquitis cròniques</a:t>
            </a:r>
          </a:p>
          <a:p>
            <a:r>
              <a:rPr lang="ca-ES" smtClean="0">
                <a:solidFill>
                  <a:srgbClr val="000066"/>
                </a:solidFill>
              </a:rPr>
              <a:t>El 100% dels càncers de laringe i esòfag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/>
          <a:lstStyle/>
          <a:p>
            <a:r>
              <a:rPr lang="es-ES_tradnl" sz="4800" b="1" smtClean="0">
                <a:solidFill>
                  <a:srgbClr val="FF3300"/>
                </a:solidFill>
              </a:rPr>
              <a:t>Index del taller </a:t>
            </a:r>
            <a:endParaRPr lang="es-ES_tradnl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6407150" cy="4114800"/>
          </a:xfrm>
        </p:spPr>
        <p:txBody>
          <a:bodyPr/>
          <a:lstStyle/>
          <a:p>
            <a:r>
              <a:rPr lang="es-ES_tradnl" sz="2800" b="1" smtClean="0"/>
              <a:t>Presentació participants </a:t>
            </a:r>
          </a:p>
          <a:p>
            <a:r>
              <a:rPr lang="es-ES_tradnl" sz="2800" b="1" smtClean="0"/>
              <a:t>Justificació dels grups. Terapia grupal</a:t>
            </a:r>
          </a:p>
          <a:p>
            <a:r>
              <a:rPr lang="es-ES_tradnl" sz="2800" b="1" smtClean="0"/>
              <a:t>Estructura bàsica del taller per a pacients fumadors. Guia de sessions </a:t>
            </a:r>
          </a:p>
          <a:p>
            <a:r>
              <a:rPr lang="es-ES_tradnl" sz="2800" b="1" smtClean="0"/>
              <a:t>El valor terapèutic del conte  </a:t>
            </a:r>
          </a:p>
          <a:p>
            <a:r>
              <a:rPr lang="es-ES_tradnl" sz="2800" b="1" smtClean="0"/>
              <a:t>Relaxació </a:t>
            </a:r>
          </a:p>
          <a:p>
            <a:r>
              <a:rPr lang="es-ES_tradnl" sz="2800" b="1" smtClean="0"/>
              <a:t>Medició CO </a:t>
            </a:r>
          </a:p>
          <a:p>
            <a:endParaRPr lang="es-ES_tradnl" sz="2800" b="1" smtClean="0"/>
          </a:p>
          <a:p>
            <a:endParaRPr lang="es-ES_tradnl" sz="2800" smtClean="0"/>
          </a:p>
        </p:txBody>
      </p:sp>
      <p:pic>
        <p:nvPicPr>
          <p:cNvPr id="20484" name="Picture 4" descr="MPj04393430000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59563" y="3573463"/>
            <a:ext cx="2160587" cy="2232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a-E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Penseu que si es fuma tabac light és millor?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Beneficis de l’abandó del tabac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a-ES" b="1" smtClean="0">
                <a:solidFill>
                  <a:srgbClr val="FF0000"/>
                </a:solidFill>
              </a:rPr>
              <a:t>PSICOLÒGICS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mtClean="0">
                <a:solidFill>
                  <a:srgbClr val="000066"/>
                </a:solidFill>
              </a:rPr>
              <a:t> Control de la pròpia vida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mtClean="0">
                <a:solidFill>
                  <a:srgbClr val="000066"/>
                </a:solidFill>
              </a:rPr>
              <a:t> Reforçament autoestima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mtClean="0">
                <a:solidFill>
                  <a:srgbClr val="000066"/>
                </a:solidFill>
              </a:rPr>
              <a:t> Sentiment de salut</a:t>
            </a:r>
          </a:p>
          <a:p>
            <a:pPr>
              <a:lnSpc>
                <a:spcPct val="90000"/>
              </a:lnSpc>
            </a:pPr>
            <a:endParaRPr lang="ca-ES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ca-ES" b="1" smtClean="0">
                <a:solidFill>
                  <a:srgbClr val="FF0000"/>
                </a:solidFill>
              </a:rPr>
              <a:t>SOCIALS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mtClean="0">
                <a:solidFill>
                  <a:srgbClr val="000066"/>
                </a:solidFill>
              </a:rPr>
              <a:t> Solució de restriccions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mtClean="0">
                <a:solidFill>
                  <a:srgbClr val="000066"/>
                </a:solidFill>
              </a:rPr>
              <a:t> Respecte als demés</a:t>
            </a:r>
          </a:p>
          <a:p>
            <a:pPr>
              <a:lnSpc>
                <a:spcPct val="90000"/>
              </a:lnSpc>
            </a:pPr>
            <a:endParaRPr lang="ca-E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Beneficis de l’abandó del tabac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48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FÍSICS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z="2800" smtClean="0">
                <a:solidFill>
                  <a:srgbClr val="000066"/>
                </a:solidFill>
              </a:rPr>
              <a:t>Millora de l’olfacte i el gust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z="2800" smtClean="0">
                <a:solidFill>
                  <a:srgbClr val="000066"/>
                </a:solidFill>
              </a:rPr>
              <a:t>Increment d'energia general de l’organisme.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z="2800" smtClean="0">
                <a:solidFill>
                  <a:srgbClr val="000066"/>
                </a:solidFill>
              </a:rPr>
              <a:t>Augment de l'eficàcia i capacitat pulmonar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z="2800" smtClean="0">
                <a:solidFill>
                  <a:srgbClr val="000066"/>
                </a:solidFill>
              </a:rPr>
              <a:t>Disminució progressiva del risc d’events cardiovasculars fins igualar-se al dels no fumadors als 5 anys.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sz="2800" smtClean="0">
                <a:solidFill>
                  <a:srgbClr val="000066"/>
                </a:solidFill>
              </a:rPr>
              <a:t>Disminució progressiva del risc de tumors fins igualar-se al dels no fumadors en 10 anys.	</a:t>
            </a:r>
          </a:p>
          <a:p>
            <a:pPr>
              <a:lnSpc>
                <a:spcPct val="90000"/>
              </a:lnSpc>
              <a:buFontTx/>
              <a:buNone/>
            </a:pPr>
            <a:endParaRPr lang="ca-ES" sz="280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FF3300"/>
                </a:solidFill>
              </a:rPr>
              <a:t>ECONÒMICS</a:t>
            </a:r>
            <a:endParaRPr lang="ca-ES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Tasques</a:t>
            </a:r>
            <a:r>
              <a:rPr lang="es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3600" smtClean="0">
                <a:solidFill>
                  <a:srgbClr val="000066"/>
                </a:solidFill>
              </a:rPr>
              <a:t>Full de motius personals</a:t>
            </a:r>
          </a:p>
          <a:p>
            <a:r>
              <a:rPr lang="ca-ES" sz="3600" smtClean="0">
                <a:solidFill>
                  <a:srgbClr val="000066"/>
                </a:solidFill>
              </a:rPr>
              <a:t>Diari del fumador</a:t>
            </a:r>
          </a:p>
          <a:p>
            <a:r>
              <a:rPr lang="ca-ES" sz="3600" smtClean="0">
                <a:solidFill>
                  <a:srgbClr val="000066"/>
                </a:solidFill>
              </a:rPr>
              <a:t>Quan i per què fumo?</a:t>
            </a:r>
          </a:p>
          <a:p>
            <a:endParaRPr lang="ca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ca-ES" sz="3600" b="1" smtClean="0"/>
              <a:t>Registre de motius</a:t>
            </a:r>
            <a:r>
              <a:rPr lang="ca-ES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33613"/>
            <a:ext cx="3810000" cy="472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a-ES" sz="1800" b="1" u="sng" smtClean="0"/>
              <a:t>Motius pels quals fumo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  <a:endParaRPr lang="ca-ES" sz="2000" b="1" smtClean="0"/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r>
              <a:rPr lang="ca-ES" sz="1800" b="1" smtClean="0"/>
              <a:t>___________________</a:t>
            </a:r>
          </a:p>
          <a:p>
            <a:pPr>
              <a:lnSpc>
                <a:spcPct val="90000"/>
              </a:lnSpc>
            </a:pPr>
            <a:endParaRPr lang="ca-ES" sz="1800" b="1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3810000" cy="47244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ca-ES" sz="1800" b="1" u="sng" smtClean="0"/>
              <a:t>Motius pels quals vull deixar  de fumar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  <a:p>
            <a:r>
              <a:rPr lang="ca-ES" sz="1800" b="1" smtClean="0"/>
              <a:t>___________________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" y="1600200"/>
            <a:ext cx="8077200" cy="49974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r>
              <a:rPr lang="ca-ES" sz="3600" b="1" smtClean="0"/>
              <a:t>Quan i per què  fumo?</a:t>
            </a:r>
            <a:endParaRPr lang="ca-ES" sz="36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1484313"/>
            <a:ext cx="2133600" cy="5257800"/>
          </a:xfrm>
        </p:spPr>
        <p:txBody>
          <a:bodyPr/>
          <a:lstStyle/>
          <a:p>
            <a:r>
              <a:rPr lang="ca-ES" sz="1800" b="1" u="sng" smtClean="0"/>
              <a:t>Importància </a:t>
            </a:r>
          </a:p>
          <a:p>
            <a:r>
              <a:rPr lang="ca-ES" sz="1200" b="1" u="sng" smtClean="0"/>
              <a:t>(de + a +++)</a:t>
            </a:r>
            <a:endParaRPr lang="ca-ES" sz="1800" smtClean="0"/>
          </a:p>
          <a:p>
            <a:pPr>
              <a:lnSpc>
                <a:spcPct val="70000"/>
              </a:lnSpc>
            </a:pPr>
            <a:r>
              <a:rPr lang="ca-ES" sz="1800" smtClean="0"/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04800" y="1639888"/>
            <a:ext cx="4495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a-ES" sz="1800" b="1" u="sng"/>
              <a:t>Hora</a:t>
            </a:r>
            <a:r>
              <a:rPr lang="ca-ES" sz="1800" b="1"/>
              <a:t>  </a:t>
            </a:r>
            <a:r>
              <a:rPr lang="ca-ES" sz="1800" b="1" u="sng"/>
              <a:t>Circumstància</a:t>
            </a:r>
            <a:endParaRPr lang="ca-ES" sz="1800" u="sng"/>
          </a:p>
          <a:p>
            <a:pPr marL="342900" indent="-342900"/>
            <a:r>
              <a:rPr lang="ca-ES" sz="1800"/>
              <a:t>_________________</a:t>
            </a:r>
          </a:p>
          <a:p>
            <a:pPr marL="342900" indent="-342900">
              <a:lnSpc>
                <a:spcPct val="7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7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7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8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8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8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7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7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7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7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8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80000"/>
              </a:lnSpc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a-ES" sz="1800"/>
              <a:t>_________________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a-ES" sz="1800"/>
              <a:t>_________________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2400" y="1487488"/>
            <a:ext cx="8686800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200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800600" y="1484313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a-ES" sz="1800" b="1" u="sng"/>
              <a:t>Alternativa</a:t>
            </a:r>
            <a:endParaRPr lang="ca-ES" sz="1800"/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ca-ES" sz="1800"/>
              <a:t>_______________</a:t>
            </a:r>
          </a:p>
          <a:p>
            <a:pPr algn="ctr">
              <a:lnSpc>
                <a:spcPct val="7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7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7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8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8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80000"/>
              </a:lnSpc>
            </a:pPr>
            <a:r>
              <a:rPr lang="ca-ES" sz="1800"/>
              <a:t>______________</a:t>
            </a:r>
          </a:p>
          <a:p>
            <a:pPr algn="ctr">
              <a:lnSpc>
                <a:spcPct val="7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7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7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7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8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8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80000"/>
              </a:lnSpc>
            </a:pPr>
            <a:r>
              <a:rPr lang="ca-ES" sz="1800"/>
              <a:t>_______________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sz="1800"/>
              <a:t>_______________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326063"/>
            <a:ext cx="2362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132138" y="1773238"/>
            <a:ext cx="4932362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per deixar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de fumar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rgbClr val="006600"/>
                </a:solidFill>
              </a:rPr>
              <a:t>2ª sessió</a:t>
            </a:r>
            <a:r>
              <a:rPr lang="ca-ES" sz="48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500188" y="5883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  <p:pic>
        <p:nvPicPr>
          <p:cNvPr id="45060" name="Picture 5" descr="MPj04393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23034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395288" y="573405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chemeClr val="accent2"/>
                </a:solidFill>
              </a:rPr>
              <a:t>Julia Mena </a:t>
            </a:r>
          </a:p>
          <a:p>
            <a:r>
              <a:rPr lang="es-ES_tradnl" b="1">
                <a:solidFill>
                  <a:schemeClr val="accent2"/>
                </a:solidFill>
              </a:rPr>
              <a:t>Silvia Copetti</a:t>
            </a:r>
            <a:r>
              <a:rPr lang="es-ES_tradnl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2a Sessió: Preparar-se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00188"/>
            <a:ext cx="8458200" cy="5229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a-ES" sz="2400" b="1" smtClean="0">
                <a:solidFill>
                  <a:srgbClr val="FF0000"/>
                </a:solidFill>
              </a:rPr>
              <a:t>Mesura CO</a:t>
            </a:r>
          </a:p>
          <a:p>
            <a:pPr>
              <a:lnSpc>
                <a:spcPct val="8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Resum</a:t>
            </a:r>
            <a:r>
              <a:rPr lang="ca-ES" sz="2400" b="1" smtClean="0">
                <a:solidFill>
                  <a:srgbClr val="000066"/>
                </a:solidFill>
              </a:rPr>
              <a:t> </a:t>
            </a:r>
            <a:r>
              <a:rPr lang="ca-ES" sz="2400" b="1" smtClean="0"/>
              <a:t>de la sessió anterior (objectius personals)</a:t>
            </a:r>
          </a:p>
          <a:p>
            <a:pPr>
              <a:lnSpc>
                <a:spcPct val="80000"/>
              </a:lnSpc>
              <a:buFontTx/>
              <a:buNone/>
            </a:pPr>
            <a:endParaRPr lang="ca-ES" sz="2400" b="1" smtClean="0"/>
          </a:p>
          <a:p>
            <a:pPr>
              <a:lnSpc>
                <a:spcPct val="8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Conèixer</a:t>
            </a:r>
            <a:r>
              <a:rPr lang="ca-ES" sz="2400" b="1" smtClean="0">
                <a:solidFill>
                  <a:srgbClr val="000066"/>
                </a:solidFill>
              </a:rPr>
              <a:t> </a:t>
            </a:r>
            <a:r>
              <a:rPr lang="ca-ES" sz="2400" b="1" smtClean="0"/>
              <a:t>el tabac:</a:t>
            </a:r>
          </a:p>
          <a:p>
            <a:pPr lvl="1">
              <a:lnSpc>
                <a:spcPct val="80000"/>
              </a:lnSpc>
            </a:pPr>
            <a:r>
              <a:rPr lang="ca-ES" sz="2400" b="1" smtClean="0">
                <a:solidFill>
                  <a:srgbClr val="000066"/>
                </a:solidFill>
              </a:rPr>
              <a:t>Motius d’inici i manteniment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a-ES" sz="24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Dificultats</a:t>
            </a:r>
            <a:r>
              <a:rPr lang="ca-ES" sz="2400" b="1" smtClean="0">
                <a:solidFill>
                  <a:srgbClr val="000066"/>
                </a:solidFill>
              </a:rPr>
              <a:t> </a:t>
            </a:r>
            <a:r>
              <a:rPr lang="ca-ES" sz="2400" b="1" smtClean="0"/>
              <a:t>per deixar de fumar:</a:t>
            </a:r>
          </a:p>
          <a:p>
            <a:pPr lvl="1">
              <a:lnSpc>
                <a:spcPct val="80000"/>
              </a:lnSpc>
            </a:pPr>
            <a:r>
              <a:rPr lang="ca-ES" sz="2400" b="1" smtClean="0">
                <a:solidFill>
                  <a:srgbClr val="000066"/>
                </a:solidFill>
              </a:rPr>
              <a:t>Motius</a:t>
            </a:r>
          </a:p>
          <a:p>
            <a:pPr lvl="1">
              <a:lnSpc>
                <a:spcPct val="80000"/>
              </a:lnSpc>
            </a:pPr>
            <a:r>
              <a:rPr lang="ca-ES" sz="2400" b="1" smtClean="0">
                <a:solidFill>
                  <a:srgbClr val="000066"/>
                </a:solidFill>
              </a:rPr>
              <a:t>Casos pràctics (casos de Carmen i Manuel)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a-ES" sz="24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Comentar</a:t>
            </a:r>
            <a:r>
              <a:rPr lang="ca-ES" sz="2400" b="1" smtClean="0">
                <a:solidFill>
                  <a:srgbClr val="000066"/>
                </a:solidFill>
              </a:rPr>
              <a:t> </a:t>
            </a:r>
            <a:r>
              <a:rPr lang="ca-ES" sz="2400" b="1" smtClean="0"/>
              <a:t>els registres</a:t>
            </a:r>
          </a:p>
          <a:p>
            <a:pPr lvl="1">
              <a:lnSpc>
                <a:spcPct val="80000"/>
              </a:lnSpc>
            </a:pPr>
            <a:r>
              <a:rPr lang="ca-ES" sz="2400" b="1" smtClean="0">
                <a:solidFill>
                  <a:srgbClr val="000066"/>
                </a:solidFill>
              </a:rPr>
              <a:t>Alternatives a la cigarreta </a:t>
            </a:r>
            <a:r>
              <a:rPr lang="ca-ES" sz="2000" b="1" smtClean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ca-ES" sz="24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ca-ES" sz="2400" b="1" smtClean="0">
                <a:solidFill>
                  <a:srgbClr val="006600"/>
                </a:solidFill>
              </a:rPr>
              <a:t>Carta</a:t>
            </a:r>
            <a:r>
              <a:rPr lang="ca-ES" sz="2400" b="1" smtClean="0">
                <a:solidFill>
                  <a:srgbClr val="000066"/>
                </a:solidFill>
              </a:rPr>
              <a:t> </a:t>
            </a:r>
            <a:r>
              <a:rPr lang="ca-ES" sz="2400" b="1" smtClean="0">
                <a:solidFill>
                  <a:srgbClr val="006600"/>
                </a:solidFill>
              </a:rPr>
              <a:t>d’acomiadament</a:t>
            </a:r>
            <a:r>
              <a:rPr lang="ca-ES" sz="2400" b="1" smtClean="0">
                <a:solidFill>
                  <a:srgbClr val="000066"/>
                </a:solidFill>
              </a:rPr>
              <a:t> del tabac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		</a:t>
            </a:r>
            <a:endParaRPr lang="ca-ES" b="1" smtClean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ca-ES" b="1" smtClean="0">
              <a:solidFill>
                <a:srgbClr val="000066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ca-ES" b="1" smtClean="0">
              <a:solidFill>
                <a:srgbClr val="000066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ca-E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Conèixer el tabac</a:t>
            </a:r>
            <a:br>
              <a:rPr lang="ca-E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Motius d’inici i manteniment</a:t>
            </a:r>
            <a:r>
              <a:rPr lang="ca-ES" smtClean="0">
                <a:solidFill>
                  <a:srgbClr val="000066"/>
                </a:solidFill>
              </a:rPr>
              <a:t/>
            </a:r>
            <a:br>
              <a:rPr lang="ca-ES" smtClean="0">
                <a:solidFill>
                  <a:srgbClr val="000066"/>
                </a:solidFill>
              </a:rPr>
            </a:br>
            <a:r>
              <a:rPr lang="ca-E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891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sz="3200" b="1" u="sng" smtClean="0">
                <a:solidFill>
                  <a:srgbClr val="000066"/>
                </a:solidFill>
              </a:rPr>
              <a:t>MANTENIMENT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sz="3200" b="1" smtClean="0"/>
          </a:p>
        </p:txBody>
      </p:sp>
      <p:sp>
        <p:nvSpPr>
          <p:cNvPr id="47108" name="Rectangle 5"/>
          <p:cNvSpPr>
            <a:spLocks noChangeArrowheads="1"/>
          </p:cNvSpPr>
          <p:nvPr>
            <p:ph type="body" sz="half" idx="1"/>
          </p:nvPr>
        </p:nvSpPr>
        <p:spPr>
          <a:xfrm>
            <a:off x="0" y="1981200"/>
            <a:ext cx="38100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ca-ES" sz="3600" b="1" u="sng" smtClean="0">
                <a:solidFill>
                  <a:srgbClr val="000066"/>
                </a:solidFill>
              </a:rPr>
              <a:t>INICI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04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Conèixer el tabac  </a:t>
            </a:r>
          </a:p>
        </p:txBody>
      </p:sp>
      <p:sp>
        <p:nvSpPr>
          <p:cNvPr id="48131" name="Rectangle 5"/>
          <p:cNvSpPr>
            <a:spLocks noChangeArrowheads="1"/>
          </p:cNvSpPr>
          <p:nvPr>
            <p:ph type="body" sz="half" idx="1"/>
          </p:nvPr>
        </p:nvSpPr>
        <p:spPr>
          <a:xfrm>
            <a:off x="2971800" y="1052513"/>
            <a:ext cx="3544888" cy="5715000"/>
          </a:xfrm>
          <a:noFill/>
          <a:ln w="76200" cmpd="tri">
            <a:solidFill>
              <a:srgbClr val="FF0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ca-ES" sz="2400" b="1" u="sng" smtClean="0">
                <a:solidFill>
                  <a:srgbClr val="000066"/>
                </a:solidFill>
              </a:rPr>
              <a:t>INICI</a:t>
            </a:r>
            <a:endParaRPr lang="ca-ES" sz="2400" u="sng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Entorn social:</a:t>
            </a:r>
            <a:endParaRPr lang="ca-ES" sz="2400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Imitació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Pressió de grup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Status social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Diferenciació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Entorn personal: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Experimentar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“Ser gran”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Feminisme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Reforç immediat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Plaer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No consciència de risc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Publicitat:</a:t>
            </a:r>
            <a:endParaRPr lang="ca-ES" sz="2400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Accessibilitat</a:t>
            </a:r>
            <a:endParaRPr lang="ca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52525"/>
          </a:xfrm>
          <a:noFill/>
        </p:spPr>
        <p:txBody>
          <a:bodyPr/>
          <a:lstStyle/>
          <a:p>
            <a:r>
              <a:rPr lang="ca-ES" sz="4000" b="1" smtClean="0">
                <a:solidFill>
                  <a:srgbClr val="FF3300"/>
                </a:solidFill>
              </a:rPr>
              <a:t>Justificació de la intervenció grupal per deixar de fumar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6932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b="1" smtClean="0">
                <a:solidFill>
                  <a:srgbClr val="006600"/>
                </a:solidFill>
              </a:rPr>
              <a:t>Avantatges</a:t>
            </a:r>
          </a:p>
          <a:p>
            <a:pPr lvl="1">
              <a:lnSpc>
                <a:spcPct val="90000"/>
              </a:lnSpc>
            </a:pPr>
            <a:r>
              <a:rPr lang="ca-ES" smtClean="0"/>
              <a:t>Afavorir la comunicació i la informació multidireccional entre el grup de participants i no sol entre el docent i el discent</a:t>
            </a:r>
          </a:p>
          <a:p>
            <a:pPr lvl="1">
              <a:lnSpc>
                <a:spcPct val="90000"/>
              </a:lnSpc>
            </a:pPr>
            <a:r>
              <a:rPr lang="ca-ES" smtClean="0"/>
              <a:t>És menys culpabilitzador</a:t>
            </a:r>
          </a:p>
          <a:p>
            <a:pPr lvl="1">
              <a:lnSpc>
                <a:spcPct val="90000"/>
              </a:lnSpc>
            </a:pPr>
            <a:r>
              <a:rPr lang="ca-ES" smtClean="0"/>
              <a:t>Permet la sociabilització d’experiències i reforç i recolzament del grup </a:t>
            </a:r>
          </a:p>
          <a:p>
            <a:pPr lvl="1">
              <a:lnSpc>
                <a:spcPct val="90000"/>
              </a:lnSpc>
            </a:pPr>
            <a:r>
              <a:rPr lang="ca-ES" smtClean="0"/>
              <a:t>Contribueix al canvi d’actituds</a:t>
            </a:r>
          </a:p>
          <a:p>
            <a:pPr lvl="1">
              <a:lnSpc>
                <a:spcPct val="90000"/>
              </a:lnSpc>
            </a:pPr>
            <a:r>
              <a:rPr lang="ca-ES" smtClean="0"/>
              <a:t>Possibilita una major  recerca d’alternatives</a:t>
            </a:r>
          </a:p>
          <a:p>
            <a:pPr lvl="1">
              <a:lnSpc>
                <a:spcPct val="90000"/>
              </a:lnSpc>
            </a:pPr>
            <a:r>
              <a:rPr lang="ca-ES" smtClean="0"/>
              <a:t>Permet d’utilització d’alguns mètodes i mètodes i tècniques que no són possibles en la individual </a:t>
            </a:r>
          </a:p>
          <a:p>
            <a:pPr>
              <a:lnSpc>
                <a:spcPct val="90000"/>
              </a:lnSpc>
            </a:pPr>
            <a:endParaRPr lang="ca-ES" smtClean="0"/>
          </a:p>
          <a:p>
            <a:pPr>
              <a:lnSpc>
                <a:spcPct val="90000"/>
              </a:lnSpc>
            </a:pPr>
            <a:endParaRPr lang="ca-ES" smtClean="0"/>
          </a:p>
        </p:txBody>
      </p:sp>
      <p:pic>
        <p:nvPicPr>
          <p:cNvPr id="21508" name="Picture 4" descr="terapia%20grup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292600"/>
            <a:ext cx="11128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Conèixer el tabac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334000"/>
          </a:xfrm>
          <a:noFill/>
          <a:ln w="76200" cap="flat" cmpd="tri">
            <a:solidFill>
              <a:srgbClr val="FF0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ca-ES" sz="2400" b="1" u="sng" smtClean="0">
                <a:solidFill>
                  <a:srgbClr val="000066"/>
                </a:solidFill>
              </a:rPr>
              <a:t>MANTENIMENT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Dependència física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Dependència psíquica: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Plaer, rutina, conducta apresa, ansiolític, maneig del temps, “mans ocupades”, etc.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Dependència social: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Paper de la dona, feina, amics, droga socialment acceptada.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Entorn: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Publicitat, legislació, preu, manca d’ajuda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Pes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Coneixements: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Desinformació, desconeixement (riscos, com deixar-ho, …)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b="1" smtClean="0">
                <a:solidFill>
                  <a:srgbClr val="000066"/>
                </a:solidFill>
              </a:rPr>
              <a:t>Motivació: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sz="2400" smtClean="0">
                <a:solidFill>
                  <a:srgbClr val="000066"/>
                </a:solidFill>
              </a:rPr>
              <a:t>	Manca de motiu clar, efectes nocius tardans, negació evidències.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6 dep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1175"/>
            <a:ext cx="9529763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s-ES_tradnl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_tradnl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DEPENDÈNCIA 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4 depen_ps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s-ES_tradnl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_tradnl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DEPENDÈNCIA PSICOLÒGICA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ERVE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472122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057400"/>
            <a:ext cx="29654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s-ES_tradnl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_tradnl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DEPENDÈNCIA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MOTIUS PER DEIXAR</a:t>
            </a:r>
            <a:b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FUMAR</a:t>
            </a:r>
            <a:endParaRPr lang="ca-E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7788" y="857250"/>
          <a:ext cx="9371012" cy="5924550"/>
        </p:xfrm>
        <a:graphic>
          <a:graphicData uri="http://schemas.openxmlformats.org/presentationml/2006/ole">
            <p:oleObj spid="_x0000_s1026" name="Documento" r:id="rId4" imgW="4372560" imgH="2827440" progId="Word.Document.8">
              <p:embed/>
            </p:oleObj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10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Llistat de motius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Dificultats per deixar </a:t>
            </a:r>
            <a:b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fumar</a:t>
            </a:r>
            <a:b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sz="3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Exercici en grups</a:t>
            </a:r>
            <a: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a-ES" smtClean="0">
              <a:solidFill>
                <a:srgbClr val="000066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sz="4400" b="1" smtClean="0">
                <a:solidFill>
                  <a:srgbClr val="006600"/>
                </a:solidFill>
              </a:rPr>
              <a:t>El cas de Carme</a:t>
            </a:r>
          </a:p>
          <a:p>
            <a:r>
              <a:rPr lang="ca-ES" sz="4400" b="1" smtClean="0">
                <a:solidFill>
                  <a:srgbClr val="006600"/>
                </a:solidFill>
              </a:rPr>
              <a:t>i el de Manuel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Dificultats per deixar </a:t>
            </a:r>
            <a:b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fumar:</a:t>
            </a:r>
            <a:br>
              <a:rPr lang="ca-ES" sz="5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a-ES" sz="5400" b="1" u="sng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sz="4400" b="1" smtClean="0">
                <a:solidFill>
                  <a:srgbClr val="000066"/>
                </a:solidFill>
              </a:rPr>
              <a:t>Les nostres </a:t>
            </a:r>
          </a:p>
          <a:p>
            <a:endParaRPr lang="ca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REGISTRE NUMÈRIC</a:t>
            </a:r>
            <a:b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alternatives  </a:t>
            </a:r>
            <a:endParaRPr lang="ca-E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Tasques</a:t>
            </a:r>
            <a:endParaRPr lang="ca-E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smtClean="0">
                <a:solidFill>
                  <a:srgbClr val="000066"/>
                </a:solidFill>
              </a:rPr>
              <a:t>Guia pràctica</a:t>
            </a:r>
          </a:p>
          <a:p>
            <a:pPr>
              <a:lnSpc>
                <a:spcPct val="90000"/>
              </a:lnSpc>
            </a:pPr>
            <a:endParaRPr lang="ca-ES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ca-ES" smtClean="0">
                <a:solidFill>
                  <a:srgbClr val="000066"/>
                </a:solidFill>
              </a:rPr>
              <a:t>Pautes de desautomatització</a:t>
            </a:r>
          </a:p>
          <a:p>
            <a:pPr>
              <a:lnSpc>
                <a:spcPct val="90000"/>
              </a:lnSpc>
            </a:pPr>
            <a:endParaRPr lang="ca-ES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ca-ES" smtClean="0">
                <a:solidFill>
                  <a:srgbClr val="000066"/>
                </a:solidFill>
              </a:rPr>
              <a:t>Dia D (proposem  dia de la tercera sessió preferiblement ..)</a:t>
            </a:r>
          </a:p>
          <a:p>
            <a:pPr>
              <a:lnSpc>
                <a:spcPct val="90000"/>
              </a:lnSpc>
            </a:pPr>
            <a:endParaRPr lang="ca-ES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ca-ES" b="1" smtClean="0">
                <a:solidFill>
                  <a:srgbClr val="006600"/>
                </a:solidFill>
              </a:rPr>
              <a:t>Carta de Comiat</a:t>
            </a:r>
            <a:r>
              <a:rPr lang="ca-ES" b="1" smtClean="0">
                <a:solidFill>
                  <a:srgbClr val="000066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endParaRPr lang="ca-ES" b="1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779838" y="1268413"/>
            <a:ext cx="46291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200" b="1">
                <a:solidFill>
                  <a:srgbClr val="006600"/>
                </a:solidFill>
              </a:rPr>
              <a:t>Inconvenients </a:t>
            </a:r>
          </a:p>
          <a:p>
            <a:endParaRPr lang="ca-ES" sz="3200" b="1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r>
              <a:rPr lang="ca-ES" sz="2800"/>
              <a:t>Manca de confidencialitat</a:t>
            </a:r>
          </a:p>
          <a:p>
            <a:pPr>
              <a:buFontTx/>
              <a:buChar char="•"/>
            </a:pPr>
            <a:r>
              <a:rPr lang="ca-ES" sz="2800"/>
              <a:t>No permet  personalitzar objectius i continguts educatius</a:t>
            </a:r>
          </a:p>
          <a:p>
            <a:pPr>
              <a:buFontTx/>
              <a:buChar char="•"/>
            </a:pPr>
            <a:r>
              <a:rPr lang="ca-ES" sz="2800"/>
              <a:t>No permet  treballar en problemes i necessitats molt particulars</a:t>
            </a:r>
          </a:p>
          <a:p>
            <a:r>
              <a:rPr lang="ca-ES" sz="2800" b="1"/>
              <a:t> </a:t>
            </a:r>
          </a:p>
        </p:txBody>
      </p:sp>
      <p:pic>
        <p:nvPicPr>
          <p:cNvPr id="22531" name="Picture 3" descr="MPj04393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MPj04392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933825"/>
            <a:ext cx="3095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492500" y="1773238"/>
            <a:ext cx="493236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per deixar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de fumar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3ª Sessió 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579438" y="5883275"/>
            <a:ext cx="2028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accent2"/>
                </a:solidFill>
              </a:rPr>
              <a:t>Julia Mena </a:t>
            </a:r>
          </a:p>
          <a:p>
            <a:pPr algn="ctr"/>
            <a:r>
              <a:rPr lang="es-ES_tradnl" b="1">
                <a:solidFill>
                  <a:schemeClr val="accent2"/>
                </a:solidFill>
              </a:rPr>
              <a:t>Silvia Copetti </a:t>
            </a:r>
          </a:p>
        </p:txBody>
      </p:sp>
      <p:pic>
        <p:nvPicPr>
          <p:cNvPr id="58372" name="Picture 5" descr="MPj04392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316865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3a Sessió: Preparar-se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7375"/>
            <a:ext cx="7772400" cy="4086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FF0000"/>
                </a:solidFill>
              </a:rPr>
              <a:t>Medició CO</a:t>
            </a: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006600"/>
                </a:solidFill>
              </a:rPr>
              <a:t>Resum</a:t>
            </a:r>
            <a:r>
              <a:rPr lang="ca-ES" sz="2800" smtClean="0">
                <a:solidFill>
                  <a:schemeClr val="accent2"/>
                </a:solidFill>
              </a:rPr>
              <a:t> de la sessió anterior</a:t>
            </a: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006600"/>
                </a:solidFill>
              </a:rPr>
              <a:t>Comentaris</a:t>
            </a:r>
            <a:r>
              <a:rPr lang="ca-ES" sz="2800" smtClean="0">
                <a:solidFill>
                  <a:schemeClr val="accent2"/>
                </a:solidFill>
              </a:rPr>
              <a:t> a la guia i als exercicis de desautomatització</a:t>
            </a:r>
          </a:p>
          <a:p>
            <a:pPr>
              <a:lnSpc>
                <a:spcPct val="90000"/>
              </a:lnSpc>
            </a:pPr>
            <a:r>
              <a:rPr lang="ca-ES" sz="2800" smtClean="0">
                <a:solidFill>
                  <a:schemeClr val="accent2"/>
                </a:solidFill>
              </a:rPr>
              <a:t>Dia D escollit </a:t>
            </a:r>
          </a:p>
          <a:p>
            <a:pPr>
              <a:lnSpc>
                <a:spcPct val="90000"/>
              </a:lnSpc>
            </a:pPr>
            <a:r>
              <a:rPr lang="ca-ES" sz="2800" smtClean="0">
                <a:solidFill>
                  <a:schemeClr val="accent2"/>
                </a:solidFill>
              </a:rPr>
              <a:t>Lectures de les </a:t>
            </a:r>
            <a:r>
              <a:rPr lang="ca-ES" sz="2800" b="1" smtClean="0">
                <a:solidFill>
                  <a:srgbClr val="006600"/>
                </a:solidFill>
              </a:rPr>
              <a:t>cartes de comiat</a:t>
            </a: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FF0000"/>
                </a:solidFill>
              </a:rPr>
              <a:t>Tractament farmacològic (entrevista individual si s’escau)</a:t>
            </a:r>
          </a:p>
          <a:p>
            <a:pPr>
              <a:lnSpc>
                <a:spcPct val="90000"/>
              </a:lnSpc>
            </a:pPr>
            <a:r>
              <a:rPr lang="ca-ES" sz="2800" b="1" smtClean="0">
                <a:solidFill>
                  <a:srgbClr val="006600"/>
                </a:solidFill>
              </a:rPr>
              <a:t>Síndrome d'abstinència</a:t>
            </a:r>
          </a:p>
          <a:p>
            <a:pPr>
              <a:lnSpc>
                <a:spcPct val="90000"/>
              </a:lnSpc>
            </a:pPr>
            <a:endParaRPr lang="ca-ES" sz="2800" b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a-ES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7772400" cy="1143000"/>
          </a:xfrm>
        </p:spPr>
        <p:txBody>
          <a:bodyPr/>
          <a:lstStyle/>
          <a:p>
            <a:r>
              <a:rPr lang="es-ES_tradnl" sz="4800" b="1" smtClean="0">
                <a:solidFill>
                  <a:srgbClr val="FF3300"/>
                </a:solidFill>
              </a:rPr>
              <a:t>Abordatge farmacològic</a:t>
            </a:r>
            <a:r>
              <a:rPr lang="es-ES_tradnl" sz="4000" smtClean="0"/>
              <a:t> </a:t>
            </a:r>
            <a:br>
              <a:rPr lang="es-ES_tradnl" sz="4000" smtClean="0"/>
            </a:br>
            <a:r>
              <a:rPr lang="es-ES_tradnl" sz="4000" b="1" smtClean="0">
                <a:solidFill>
                  <a:srgbClr val="006600"/>
                </a:solidFill>
              </a:rPr>
              <a:t>Nocions bàsiques</a:t>
            </a:r>
            <a:r>
              <a:rPr lang="es-ES_tradnl" sz="4000" smtClean="0"/>
              <a:t> </a:t>
            </a:r>
          </a:p>
        </p:txBody>
      </p:sp>
      <p:pic>
        <p:nvPicPr>
          <p:cNvPr id="60419" name="Picture 3" descr="MPj04393180000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3500438"/>
            <a:ext cx="4114800" cy="2595562"/>
          </a:xfrm>
          <a:noFill/>
        </p:spPr>
      </p:pic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592138" y="5897563"/>
            <a:ext cx="215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(2ª vs 3ª Sessió)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Paper dels fàrmacs</a:t>
            </a: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627313" y="1700213"/>
            <a:ext cx="612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Són  una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ajuda</a:t>
            </a:r>
            <a:r>
              <a:rPr lang="es-ES_tradnl">
                <a:latin typeface="Arial" charset="0"/>
                <a:cs typeface="Arial" charset="0"/>
              </a:rPr>
              <a:t>, no hi ha fàrmacs “miracle”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Doblen</a:t>
            </a:r>
            <a:r>
              <a:rPr lang="es-ES_tradnl">
                <a:latin typeface="Arial" charset="0"/>
                <a:cs typeface="Arial" charset="0"/>
              </a:rPr>
              <a:t> el porcentatge d’èxits en dependència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mitjana-alta</a:t>
            </a:r>
            <a:r>
              <a:rPr lang="es-ES_tradnl">
                <a:latin typeface="Arial" charset="0"/>
                <a:cs typeface="Arial" charset="0"/>
              </a:rPr>
              <a:t> i motivació alta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4"/>
          <p:cNvGraphicFramePr>
            <a:graphicFrameLocks/>
          </p:cNvGraphicFramePr>
          <p:nvPr>
            <p:ph idx="1"/>
          </p:nvPr>
        </p:nvGraphicFramePr>
        <p:xfrm>
          <a:off x="611188" y="2565400"/>
          <a:ext cx="1728787" cy="3959225"/>
        </p:xfrm>
        <a:graphic>
          <a:graphicData uri="http://schemas.openxmlformats.org/presentationml/2006/ole">
            <p:oleObj spid="_x0000_s2050" name="ClipArt" r:id="rId4" imgW="1303200" imgH="3663720" progId="MS_ClipArt_Gallery.2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51275" y="4149725"/>
            <a:ext cx="5292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Disponibles i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recomanables </a:t>
            </a:r>
            <a:r>
              <a:rPr lang="es-ES_tradnl">
                <a:latin typeface="Arial" charset="0"/>
                <a:cs typeface="Arial" charset="0"/>
              </a:rPr>
              <a:t>per molts fumadors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La teràpia de suport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concomitant </a:t>
            </a:r>
            <a:r>
              <a:rPr lang="es-ES_tradnl">
                <a:latin typeface="Arial" charset="0"/>
                <a:cs typeface="Arial" charset="0"/>
              </a:rPr>
              <a:t>millora el percentage d’èxits</a:t>
            </a:r>
          </a:p>
          <a:p>
            <a:pPr eaLnBrk="1" hangingPunct="1"/>
            <a:endParaRPr lang="es-ES_tradnl" sz="1800">
              <a:latin typeface="Arial" charset="0"/>
              <a:cs typeface="Arial" charset="0"/>
            </a:endParaRPr>
          </a:p>
          <a:p>
            <a:pPr eaLnBrk="1" hangingPunct="1"/>
            <a:endParaRPr lang="es-E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smtClean="0">
                <a:solidFill>
                  <a:srgbClr val="FF0000"/>
                </a:solidFill>
              </a:rPr>
              <a:t>Fàrmacs</a:t>
            </a:r>
            <a:endParaRPr lang="es-ES" sz="4800" b="1" smtClean="0">
              <a:solidFill>
                <a:srgbClr val="FF0000"/>
              </a:solidFill>
            </a:endParaRPr>
          </a:p>
        </p:txBody>
      </p:sp>
      <p:graphicFrame>
        <p:nvGraphicFramePr>
          <p:cNvPr id="3074" name="Object 3"/>
          <p:cNvGraphicFramePr>
            <a:graphicFrameLocks/>
          </p:cNvGraphicFramePr>
          <p:nvPr>
            <p:ph idx="1"/>
          </p:nvPr>
        </p:nvGraphicFramePr>
        <p:xfrm>
          <a:off x="5614988" y="1341438"/>
          <a:ext cx="3529012" cy="2735262"/>
        </p:xfrm>
        <a:graphic>
          <a:graphicData uri="http://schemas.openxmlformats.org/presentationml/2006/ole">
            <p:oleObj spid="_x0000_s3074" name="ClipArt" r:id="rId4" imgW="3660480" imgH="3081240" progId="MS_ClipArt_Gallery.2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424815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latin typeface="Arial" charset="0"/>
                <a:cs typeface="Arial" charset="0"/>
              </a:rPr>
              <a:t>Tractament substitutiu de la nicotina (TSN)</a:t>
            </a:r>
          </a:p>
          <a:p>
            <a:pPr eaLnBrk="1" hangingPunct="1"/>
            <a:endParaRPr lang="es-ES_tradnl" sz="2800" b="1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Xiclets</a:t>
            </a: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Comprimits</a:t>
            </a:r>
            <a:r>
              <a:rPr lang="es-ES_tradnl">
                <a:latin typeface="Arial" charset="0"/>
                <a:cs typeface="Arial" charset="0"/>
              </a:rPr>
              <a:t> per desfer a la boca</a:t>
            </a: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Pegats 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Esprai nasal : </a:t>
            </a:r>
            <a:r>
              <a:rPr lang="es-ES_tradnl" b="1">
                <a:solidFill>
                  <a:srgbClr val="FF0000"/>
                </a:solidFill>
                <a:latin typeface="Arial" charset="0"/>
                <a:cs typeface="Arial" charset="0"/>
              </a:rPr>
              <a:t>No</a:t>
            </a:r>
            <a:r>
              <a:rPr lang="es-ES_tradnl">
                <a:latin typeface="Arial" charset="0"/>
                <a:cs typeface="Arial" charset="0"/>
              </a:rPr>
              <a:t> comercialitzat a Espanya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Inhalador bucal: </a:t>
            </a:r>
            <a:r>
              <a:rPr lang="es-ES_tradnl" b="1">
                <a:solidFill>
                  <a:srgbClr val="FF0000"/>
                </a:solidFill>
                <a:latin typeface="Arial" charset="0"/>
                <a:cs typeface="Arial" charset="0"/>
              </a:rPr>
              <a:t>No </a:t>
            </a:r>
            <a:r>
              <a:rPr lang="es-ES_tradnl">
                <a:latin typeface="Arial" charset="0"/>
                <a:cs typeface="Arial" charset="0"/>
              </a:rPr>
              <a:t>comercialitzat a Espanya</a:t>
            </a: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64250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ca-ES" sz="1800">
              <a:latin typeface="Arial" charset="0"/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932363" y="4292600"/>
            <a:ext cx="28082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latin typeface="Arial" charset="0"/>
                <a:cs typeface="Arial" charset="0"/>
              </a:rPr>
              <a:t>Antidepressius</a:t>
            </a: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Bupropió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Nortriptilina</a:t>
            </a: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932363" y="5805488"/>
            <a:ext cx="2173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/>
              <a:t>Vareniclina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smtClean="0">
                <a:solidFill>
                  <a:srgbClr val="FF0000"/>
                </a:solidFill>
              </a:rPr>
              <a:t>Substituts de la nicotina</a:t>
            </a:r>
            <a:r>
              <a:rPr lang="es-ES_tradnl" smtClean="0"/>
              <a:t> </a:t>
            </a:r>
            <a:endParaRPr lang="es-ES" smtClean="0"/>
          </a:p>
        </p:txBody>
      </p:sp>
      <p:graphicFrame>
        <p:nvGraphicFramePr>
          <p:cNvPr id="4098" name="Object 3"/>
          <p:cNvGraphicFramePr>
            <a:graphicFrameLocks/>
          </p:cNvGraphicFramePr>
          <p:nvPr>
            <p:ph idx="1"/>
          </p:nvPr>
        </p:nvGraphicFramePr>
        <p:xfrm>
          <a:off x="696913" y="2400300"/>
          <a:ext cx="3127375" cy="3338513"/>
        </p:xfrm>
        <a:graphic>
          <a:graphicData uri="http://schemas.openxmlformats.org/presentationml/2006/ole">
            <p:oleObj spid="_x0000_s4098" name="ClipArt" r:id="rId4" imgW="3665520" imgH="2528640" progId="MS_ClipArt_Gallery.2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79925" y="2297113"/>
            <a:ext cx="41243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Administració de nicotina per una vía </a:t>
            </a:r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diferent</a:t>
            </a:r>
            <a:r>
              <a:rPr lang="es-ES_tradnl" sz="2800">
                <a:latin typeface="Arial" charset="0"/>
                <a:cs typeface="Arial" charset="0"/>
              </a:rPr>
              <a:t> a la de  consum de cigarretes en una quantitat suficient com per a </a:t>
            </a:r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disminuir</a:t>
            </a:r>
            <a:r>
              <a:rPr lang="es-ES_tradnl" sz="2800">
                <a:latin typeface="Arial" charset="0"/>
                <a:cs typeface="Arial" charset="0"/>
              </a:rPr>
              <a:t> els símptomes de la Sd  d’abstinència , però insuficient com per a </a:t>
            </a:r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crear </a:t>
            </a:r>
            <a:r>
              <a:rPr lang="es-ES_tradnl" sz="2800">
                <a:latin typeface="Arial" charset="0"/>
                <a:cs typeface="Arial" charset="0"/>
              </a:rPr>
              <a:t>dependència </a:t>
            </a:r>
            <a:endParaRPr lang="es-ES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smtClean="0">
                <a:solidFill>
                  <a:srgbClr val="FF0000"/>
                </a:solidFill>
              </a:rPr>
              <a:t>Xiclets de nicotina</a:t>
            </a:r>
            <a:r>
              <a:rPr lang="es-ES_tradnl" smtClean="0"/>
              <a:t> </a:t>
            </a:r>
            <a:endParaRPr lang="es-ES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47675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ca-ES" sz="1800">
              <a:latin typeface="Arial" charset="0"/>
              <a:cs typeface="Arial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23850" y="2008188"/>
            <a:ext cx="77041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Valorar 2 vs 4 mg ,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no infradosificant</a:t>
            </a:r>
            <a:r>
              <a:rPr lang="es-ES_tradnl">
                <a:latin typeface="Arial" charset="0"/>
                <a:cs typeface="Arial" charset="0"/>
              </a:rPr>
              <a:t> dosi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Dosi fixa ? 1 xiclet /Hora . Uns 8-12 /dia.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Explicar la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tècnica correcta</a:t>
            </a:r>
            <a:r>
              <a:rPr lang="es-ES_tradnl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Evitar </a:t>
            </a:r>
            <a:r>
              <a:rPr lang="es-ES_tradnl">
                <a:latin typeface="Arial" charset="0"/>
                <a:cs typeface="Arial" charset="0"/>
              </a:rPr>
              <a:t>menjar i beure els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15 minuts abans i durant</a:t>
            </a:r>
            <a:r>
              <a:rPr lang="es-ES_tradnl">
                <a:latin typeface="Arial" charset="0"/>
                <a:cs typeface="Arial" charset="0"/>
              </a:rPr>
              <a:t> la utilització.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Es pot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associar </a:t>
            </a:r>
            <a:r>
              <a:rPr lang="es-ES_tradnl">
                <a:latin typeface="Arial" charset="0"/>
                <a:cs typeface="Arial" charset="0"/>
              </a:rPr>
              <a:t>amb el pegat ( max.5/dia)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Retirar gradualment</a:t>
            </a:r>
            <a:r>
              <a:rPr lang="es-ES_tradnl">
                <a:latin typeface="Arial" charset="0"/>
                <a:cs typeface="Arial" charset="0"/>
              </a:rPr>
              <a:t> desprès de 3 mesos de tractament. </a:t>
            </a: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5122" name="Object 5"/>
          <p:cNvGraphicFramePr>
            <a:graphicFrameLocks/>
          </p:cNvGraphicFramePr>
          <p:nvPr>
            <p:ph idx="1"/>
          </p:nvPr>
        </p:nvGraphicFramePr>
        <p:xfrm>
          <a:off x="7019925" y="1412875"/>
          <a:ext cx="1584325" cy="2592388"/>
        </p:xfrm>
        <a:graphic>
          <a:graphicData uri="http://schemas.openxmlformats.org/presentationml/2006/ole">
            <p:oleObj spid="_x0000_s5122" name="ClipArt" r:id="rId4" imgW="210636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Xiclets nicotina 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efectes secundàris</a:t>
            </a:r>
            <a:r>
              <a:rPr lang="es-ES_tradnl" sz="4000" smtClean="0"/>
              <a:t> </a:t>
            </a:r>
            <a:endParaRPr lang="es-ES" sz="4000" smtClean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63575" y="2100263"/>
            <a:ext cx="59086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Mal gust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Dolor mandibular 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Gingivitis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Aftes bucals 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Singlot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Nàusees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Irritació faringea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Epigastràlgies, disconfort abdominal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Addició en el 5% dels casos al xiclet</a:t>
            </a:r>
            <a:endParaRPr lang="es-ES" sz="2800"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>
            <p:ph idx="1"/>
          </p:nvPr>
        </p:nvGraphicFramePr>
        <p:xfrm>
          <a:off x="6475413" y="2371725"/>
          <a:ext cx="1836737" cy="3332163"/>
        </p:xfrm>
        <a:graphic>
          <a:graphicData uri="http://schemas.openxmlformats.org/presentationml/2006/ole">
            <p:oleObj spid="_x0000_s6146" name="ClipArt" r:id="rId4" imgW="200340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498600"/>
          </a:xfrm>
        </p:spPr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Xiclets  nicotina: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Contraindicacions </a:t>
            </a:r>
            <a:br>
              <a:rPr lang="es-ES_tradnl" b="1" smtClean="0">
                <a:solidFill>
                  <a:srgbClr val="FF0000"/>
                </a:solidFill>
              </a:rPr>
            </a:b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11188" y="1844675"/>
            <a:ext cx="46815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 b="1">
                <a:latin typeface="Arial" charset="0"/>
                <a:cs typeface="Arial" charset="0"/>
              </a:rPr>
              <a:t>Absolutes</a:t>
            </a:r>
          </a:p>
          <a:p>
            <a:pPr eaLnBrk="1" hangingPunct="1"/>
            <a:endParaRPr lang="es-ES_tradnl" sz="3200" b="1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 sz="2800">
                <a:latin typeface="Arial" charset="0"/>
                <a:cs typeface="Arial" charset="0"/>
              </a:rPr>
              <a:t>Esofagitis per reflux</a:t>
            </a:r>
          </a:p>
          <a:p>
            <a:pPr eaLnBrk="1" hangingPunct="1">
              <a:buFontTx/>
              <a:buChar char="•"/>
            </a:pPr>
            <a:r>
              <a:rPr lang="es-ES_tradnl" sz="2800">
                <a:latin typeface="Arial" charset="0"/>
                <a:cs typeface="Arial" charset="0"/>
              </a:rPr>
              <a:t>Ulcus  pèptic actiu</a:t>
            </a:r>
          </a:p>
          <a:p>
            <a:pPr eaLnBrk="1" hangingPunct="1">
              <a:buFontTx/>
              <a:buChar char="•"/>
            </a:pPr>
            <a:r>
              <a:rPr lang="es-ES_tradnl" sz="2800">
                <a:latin typeface="Arial" charset="0"/>
                <a:cs typeface="Arial" charset="0"/>
              </a:rPr>
              <a:t>Pròtesis dental</a:t>
            </a:r>
            <a:endParaRPr lang="es-ES" sz="2800">
              <a:latin typeface="Arial" charset="0"/>
              <a:cs typeface="Arial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272088" y="3429000"/>
            <a:ext cx="38719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latin typeface="Arial" charset="0"/>
                <a:cs typeface="Arial" charset="0"/>
              </a:rPr>
              <a:t>Relatives</a:t>
            </a:r>
          </a:p>
          <a:p>
            <a:pPr eaLnBrk="1" hangingPunct="1"/>
            <a:endParaRPr lang="es-ES_tradnl" sz="2800" b="1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Cardiopatia isquèmica recent o inestable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Arritmies greus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Embaràs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Lactància </a:t>
            </a: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7170" name="Object 5"/>
          <p:cNvGraphicFramePr>
            <a:graphicFrameLocks/>
          </p:cNvGraphicFramePr>
          <p:nvPr>
            <p:ph idx="1"/>
          </p:nvPr>
        </p:nvGraphicFramePr>
        <p:xfrm>
          <a:off x="2484438" y="4508500"/>
          <a:ext cx="2087562" cy="1800225"/>
        </p:xfrm>
        <a:graphic>
          <a:graphicData uri="http://schemas.openxmlformats.org/presentationml/2006/ole">
            <p:oleObj spid="_x0000_s7170" name="ClipArt" r:id="rId4" imgW="3406680" imgH="366228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Comprimits de nicotina: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característiques</a:t>
            </a: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23850" y="2655888"/>
            <a:ext cx="59039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Comprimits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d’1 mg = xiclet   de 2 mg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Dosi fixa?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1 c / hora</a:t>
            </a:r>
            <a:r>
              <a:rPr lang="es-ES_tradnl">
                <a:latin typeface="Arial" charset="0"/>
                <a:cs typeface="Arial" charset="0"/>
              </a:rPr>
              <a:t> .Uns 8-12 /dia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Max 30 peces al dia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Explicar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tècnica correcte</a:t>
            </a: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Evitar</a:t>
            </a:r>
            <a:r>
              <a:rPr lang="es-ES_tradnl">
                <a:latin typeface="Arial" charset="0"/>
                <a:cs typeface="Arial" charset="0"/>
              </a:rPr>
              <a:t> menjar i beure els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15 minuts abans</a:t>
            </a:r>
            <a:r>
              <a:rPr lang="es-ES_tradnl">
                <a:latin typeface="Arial" charset="0"/>
                <a:cs typeface="Arial" charset="0"/>
              </a:rPr>
              <a:t> i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durant </a:t>
            </a:r>
            <a:r>
              <a:rPr lang="es-ES_tradnl">
                <a:latin typeface="Arial" charset="0"/>
                <a:cs typeface="Arial" charset="0"/>
              </a:rPr>
              <a:t>la utilització 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Es pot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associar </a:t>
            </a:r>
            <a:r>
              <a:rPr lang="es-ES_tradnl">
                <a:latin typeface="Arial" charset="0"/>
                <a:cs typeface="Arial" charset="0"/>
              </a:rPr>
              <a:t>amb el pegat ( max  5 /dia)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Retirar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gradualment</a:t>
            </a:r>
            <a:r>
              <a:rPr lang="es-ES_tradnl" b="1">
                <a:latin typeface="Arial" charset="0"/>
                <a:cs typeface="Arial" charset="0"/>
              </a:rPr>
              <a:t> </a:t>
            </a:r>
            <a:r>
              <a:rPr lang="es-ES_tradnl">
                <a:latin typeface="Arial" charset="0"/>
                <a:cs typeface="Arial" charset="0"/>
              </a:rPr>
              <a:t>desprès de 3 mesos de tractament.</a:t>
            </a:r>
          </a:p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4"/>
          <p:cNvGraphicFramePr>
            <a:graphicFrameLocks/>
          </p:cNvGraphicFramePr>
          <p:nvPr>
            <p:ph idx="1"/>
          </p:nvPr>
        </p:nvGraphicFramePr>
        <p:xfrm>
          <a:off x="6543675" y="2924175"/>
          <a:ext cx="1836738" cy="2779713"/>
        </p:xfrm>
        <a:graphic>
          <a:graphicData uri="http://schemas.openxmlformats.org/presentationml/2006/ole">
            <p:oleObj spid="_x0000_s8194" name="ClipArt" r:id="rId4" imgW="210636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Per  on començar</a:t>
            </a:r>
            <a:r>
              <a:rPr lang="ca-ES" smtClean="0">
                <a:solidFill>
                  <a:srgbClr val="FF0000"/>
                </a:solidFill>
              </a:rPr>
              <a:t>  </a:t>
            </a:r>
            <a:r>
              <a:rPr lang="ca-ES" b="1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3555" name="Picture 3" descr="MPj04393590000[1]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060575"/>
            <a:ext cx="4114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Comprimits  nicotina: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efectes secundaris</a:t>
            </a: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0" y="2060575"/>
            <a:ext cx="40322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Mal gust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Gingivitis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Aftes bucals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Nàusees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Irritació faríngea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Epigastràlgies, disconfort abdominal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9218" name="Object 4"/>
          <p:cNvGraphicFramePr>
            <a:graphicFrameLocks/>
          </p:cNvGraphicFramePr>
          <p:nvPr>
            <p:ph idx="1"/>
          </p:nvPr>
        </p:nvGraphicFramePr>
        <p:xfrm>
          <a:off x="1187450" y="2276475"/>
          <a:ext cx="2089150" cy="3889375"/>
        </p:xfrm>
        <a:graphic>
          <a:graphicData uri="http://schemas.openxmlformats.org/presentationml/2006/ole">
            <p:oleObj spid="_x0000_s9218" name="ClipArt" r:id="rId4" imgW="200340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Comprimits nicotina: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contraindicacions</a:t>
            </a: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35013" y="1916113"/>
            <a:ext cx="34353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 b="1">
                <a:latin typeface="Arial" charset="0"/>
                <a:cs typeface="Arial" charset="0"/>
              </a:rPr>
              <a:t>Absolutes</a:t>
            </a:r>
          </a:p>
          <a:p>
            <a:pPr eaLnBrk="1" hangingPunct="1"/>
            <a:endParaRPr lang="es-ES_tradnl" sz="3200" b="1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 sz="2800">
                <a:latin typeface="Arial" charset="0"/>
                <a:cs typeface="Arial" charset="0"/>
              </a:rPr>
              <a:t>Esofagitis per reflux</a:t>
            </a:r>
          </a:p>
          <a:p>
            <a:pPr eaLnBrk="1" hangingPunct="1">
              <a:buFontTx/>
              <a:buChar char="•"/>
            </a:pPr>
            <a:r>
              <a:rPr lang="es-ES_tradnl" sz="2800">
                <a:latin typeface="Arial" charset="0"/>
                <a:cs typeface="Arial" charset="0"/>
              </a:rPr>
              <a:t>Ulcus pèptic actiu</a:t>
            </a: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s-ES" sz="2800">
              <a:latin typeface="Arial" charset="0"/>
              <a:cs typeface="Arial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003800" y="3716338"/>
            <a:ext cx="3889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latin typeface="Arial" charset="0"/>
                <a:cs typeface="Arial" charset="0"/>
              </a:rPr>
              <a:t>Relatives </a:t>
            </a:r>
          </a:p>
          <a:p>
            <a:pPr eaLnBrk="1" hangingPunct="1"/>
            <a:endParaRPr lang="es-ES_tradnl" sz="2800" b="1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Cardiopatia isquèmica recent o inestable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Arritmies greus 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Embaràs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Lactància </a:t>
            </a: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5"/>
          <p:cNvGraphicFramePr>
            <a:graphicFrameLocks/>
          </p:cNvGraphicFramePr>
          <p:nvPr>
            <p:ph idx="1"/>
          </p:nvPr>
        </p:nvGraphicFramePr>
        <p:xfrm>
          <a:off x="2555875" y="4437063"/>
          <a:ext cx="2016125" cy="2087562"/>
        </p:xfrm>
        <a:graphic>
          <a:graphicData uri="http://schemas.openxmlformats.org/presentationml/2006/ole">
            <p:oleObj spid="_x0000_s10242" name="ClipArt" r:id="rId4" imgW="3406680" imgH="366228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91513" cy="1439862"/>
          </a:xfrm>
        </p:spPr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Pegat nicotina: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característiques</a:t>
            </a:r>
            <a:br>
              <a:rPr lang="es-ES_tradnl" b="1" smtClean="0">
                <a:solidFill>
                  <a:srgbClr val="FF0000"/>
                </a:solidFill>
              </a:rPr>
            </a:b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19113" y="1844675"/>
            <a:ext cx="41576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PNT 16 H</a:t>
            </a:r>
            <a:r>
              <a:rPr lang="es-ES_tradnl" sz="1800" b="1">
                <a:solidFill>
                  <a:schemeClr val="accent2"/>
                </a:solidFill>
                <a:latin typeface="Arial" charset="0"/>
                <a:cs typeface="Arial" charset="0"/>
              </a:rPr>
              <a:t>    </a:t>
            </a:r>
          </a:p>
          <a:p>
            <a:pPr eaLnBrk="1" hangingPunct="1"/>
            <a:endParaRPr lang="es-ES_tradnl" sz="1800" b="1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♣"/>
            </a:pPr>
            <a:r>
              <a:rPr lang="es-ES_tradnl" sz="1800">
                <a:latin typeface="Arial" charset="0"/>
                <a:cs typeface="Arial" charset="0"/>
              </a:rPr>
              <a:t> </a:t>
            </a:r>
            <a:r>
              <a:rPr lang="es-ES_tradnl">
                <a:latin typeface="Arial" charset="0"/>
                <a:cs typeface="Arial" charset="0"/>
              </a:rPr>
              <a:t>30 cm   4 setmanes   15 mg </a:t>
            </a:r>
          </a:p>
          <a:p>
            <a:pPr eaLnBrk="1" hangingPunct="1">
              <a:buFont typeface="Arial" charset="0"/>
              <a:buChar char="♣"/>
            </a:pPr>
            <a:r>
              <a:rPr lang="es-ES_tradnl">
                <a:latin typeface="Arial" charset="0"/>
                <a:cs typeface="Arial" charset="0"/>
              </a:rPr>
              <a:t>20 cm   2 setmanes   10 mg </a:t>
            </a:r>
          </a:p>
          <a:p>
            <a:pPr eaLnBrk="1" hangingPunct="1">
              <a:buFont typeface="Arial" charset="0"/>
              <a:buChar char="♣"/>
            </a:pPr>
            <a:r>
              <a:rPr lang="es-ES_tradnl">
                <a:latin typeface="Arial" charset="0"/>
                <a:cs typeface="Arial" charset="0"/>
              </a:rPr>
              <a:t>10 cm   2 setmanes     5 mg</a:t>
            </a:r>
            <a:r>
              <a:rPr lang="es-ES_tradnl" sz="1800">
                <a:latin typeface="Arial" charset="0"/>
                <a:cs typeface="Arial" charset="0"/>
              </a:rPr>
              <a:t> </a:t>
            </a:r>
            <a:endParaRPr lang="es-ES" sz="1800">
              <a:latin typeface="Arial" charset="0"/>
              <a:cs typeface="Arial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63575" y="4292600"/>
            <a:ext cx="41417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PNT  24 H </a:t>
            </a:r>
          </a:p>
          <a:p>
            <a:pPr eaLnBrk="1" hangingPunct="1"/>
            <a:endParaRPr lang="es-ES_tradnl" sz="2800" b="1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♣"/>
            </a:pPr>
            <a:r>
              <a:rPr lang="es-ES_tradnl">
                <a:latin typeface="Arial" charset="0"/>
                <a:cs typeface="Arial" charset="0"/>
              </a:rPr>
              <a:t>30  cm  4 setmanes  21 mg</a:t>
            </a:r>
          </a:p>
          <a:p>
            <a:pPr eaLnBrk="1" hangingPunct="1">
              <a:buFont typeface="Arial" charset="0"/>
              <a:buChar char="♣"/>
            </a:pPr>
            <a:r>
              <a:rPr lang="es-ES_tradnl">
                <a:latin typeface="Arial" charset="0"/>
                <a:cs typeface="Arial" charset="0"/>
              </a:rPr>
              <a:t>20  cm  2 setmanes  14 mg</a:t>
            </a:r>
          </a:p>
          <a:p>
            <a:pPr eaLnBrk="1" hangingPunct="1">
              <a:buFont typeface="Arial" charset="0"/>
              <a:buChar char="♣"/>
            </a:pPr>
            <a:r>
              <a:rPr lang="es-ES_tradnl">
                <a:latin typeface="Arial" charset="0"/>
                <a:cs typeface="Arial" charset="0"/>
              </a:rPr>
              <a:t>10  cm  2 setmanes    7 mg </a:t>
            </a: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11266" name="Object 5"/>
          <p:cNvGraphicFramePr>
            <a:graphicFrameLocks/>
          </p:cNvGraphicFramePr>
          <p:nvPr>
            <p:ph idx="1"/>
          </p:nvPr>
        </p:nvGraphicFramePr>
        <p:xfrm>
          <a:off x="5387975" y="2530475"/>
          <a:ext cx="2992438" cy="3173413"/>
        </p:xfrm>
        <a:graphic>
          <a:graphicData uri="http://schemas.openxmlformats.org/presentationml/2006/ole">
            <p:oleObj spid="_x0000_s11266" name="ClipArt" r:id="rId4" imgW="347328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Pegat nicotina: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reaccions adverses</a:t>
            </a:r>
            <a:r>
              <a:rPr lang="es-ES_tradnl" sz="4000" smtClean="0"/>
              <a:t> </a:t>
            </a:r>
            <a:endParaRPr lang="es-ES" sz="4000" smtClean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87450" y="2316163"/>
            <a:ext cx="309721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Dermatitis local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Cefalea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Vertígen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Nàusees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Insomni </a:t>
            </a:r>
            <a:endParaRPr lang="es-ES" sz="2800">
              <a:latin typeface="Arial" charset="0"/>
              <a:cs typeface="Arial" charset="0"/>
            </a:endParaRPr>
          </a:p>
        </p:txBody>
      </p:sp>
      <p:graphicFrame>
        <p:nvGraphicFramePr>
          <p:cNvPr id="12290" name="Object 4"/>
          <p:cNvGraphicFramePr>
            <a:graphicFrameLocks/>
          </p:cNvGraphicFramePr>
          <p:nvPr>
            <p:ph idx="1"/>
          </p:nvPr>
        </p:nvGraphicFramePr>
        <p:xfrm>
          <a:off x="5508625" y="2349500"/>
          <a:ext cx="2735263" cy="3959225"/>
        </p:xfrm>
        <a:graphic>
          <a:graphicData uri="http://schemas.openxmlformats.org/presentationml/2006/ole">
            <p:oleObj spid="_x0000_s12290" name="ClipArt" r:id="rId4" imgW="200340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Pegat nicotina: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Contraindicacions</a:t>
            </a:r>
            <a:br>
              <a:rPr lang="es-ES_tradnl" b="1" smtClean="0">
                <a:solidFill>
                  <a:srgbClr val="FF0000"/>
                </a:solidFill>
              </a:rPr>
            </a:b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71550" y="1844675"/>
            <a:ext cx="36004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 b="1">
                <a:latin typeface="Arial" charset="0"/>
                <a:cs typeface="Arial" charset="0"/>
              </a:rPr>
              <a:t>Absolutes</a:t>
            </a:r>
          </a:p>
          <a:p>
            <a:pPr eaLnBrk="1" hangingPunct="1"/>
            <a:endParaRPr lang="es-ES_tradnl" sz="3200" b="1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 sz="2800">
                <a:latin typeface="Arial" charset="0"/>
                <a:cs typeface="Arial" charset="0"/>
              </a:rPr>
              <a:t>Dermatitis inflamatòries</a:t>
            </a:r>
            <a:endParaRPr lang="es-ES" sz="2800">
              <a:latin typeface="Arial" charset="0"/>
              <a:cs typeface="Arial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859338" y="3716338"/>
            <a:ext cx="40338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latin typeface="Arial" charset="0"/>
                <a:cs typeface="Arial" charset="0"/>
              </a:rPr>
              <a:t>Relatives</a:t>
            </a:r>
          </a:p>
          <a:p>
            <a:pPr eaLnBrk="1" hangingPunct="1"/>
            <a:endParaRPr lang="es-ES_tradnl" sz="2800" b="1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Cardiopatia isquèmica recent o inestable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Arritmies greus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Embaràs</a:t>
            </a: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Lactància </a:t>
            </a: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13314" name="Object 5"/>
          <p:cNvGraphicFramePr>
            <a:graphicFrameLocks/>
          </p:cNvGraphicFramePr>
          <p:nvPr>
            <p:ph idx="1"/>
          </p:nvPr>
        </p:nvGraphicFramePr>
        <p:xfrm>
          <a:off x="2484438" y="4508500"/>
          <a:ext cx="2087562" cy="1944688"/>
        </p:xfrm>
        <a:graphic>
          <a:graphicData uri="http://schemas.openxmlformats.org/presentationml/2006/ole">
            <p:oleObj spid="_x0000_s13314" name="ClipArt" r:id="rId4" imgW="3406680" imgH="366228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smtClean="0">
                <a:solidFill>
                  <a:srgbClr val="FF0000"/>
                </a:solidFill>
              </a:rPr>
              <a:t>Motius per  a l’ús d’antidepressius</a:t>
            </a:r>
            <a:endParaRPr lang="es-ES" sz="4000" b="1" smtClean="0">
              <a:solidFill>
                <a:srgbClr val="FF0000"/>
              </a:solidFill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92138" y="2297113"/>
            <a:ext cx="60674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Els fumadors tenen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més freqüentment</a:t>
            </a:r>
            <a:r>
              <a:rPr lang="es-ES_tradnl">
                <a:latin typeface="Arial" charset="0"/>
                <a:cs typeface="Arial" charset="0"/>
              </a:rPr>
              <a:t> antecedents de depressió 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Els símptomes depressius poden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formar part</a:t>
            </a:r>
            <a:r>
              <a:rPr lang="es-ES_tradnl">
                <a:latin typeface="Arial" charset="0"/>
                <a:cs typeface="Arial" charset="0"/>
              </a:rPr>
              <a:t> de la Sd d’abstinència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Deixar de fumar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a vegades desencadena</a:t>
            </a:r>
            <a:r>
              <a:rPr lang="es-ES_tradnl">
                <a:latin typeface="Arial" charset="0"/>
                <a:cs typeface="Arial" charset="0"/>
              </a:rPr>
              <a:t> uns depressió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La nicotina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pot actuar</a:t>
            </a:r>
            <a:r>
              <a:rPr lang="es-ES_tradnl">
                <a:latin typeface="Arial" charset="0"/>
                <a:cs typeface="Arial" charset="0"/>
              </a:rPr>
              <a:t> com antidepressiu per a alguns fumadors </a:t>
            </a:r>
            <a:endParaRPr lang="es-ES">
              <a:latin typeface="Arial" charset="0"/>
              <a:cs typeface="Arial" charset="0"/>
            </a:endParaRPr>
          </a:p>
        </p:txBody>
      </p:sp>
      <p:pic>
        <p:nvPicPr>
          <p:cNvPr id="61444" name="Picture 4" descr="_oatkhea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2205038"/>
            <a:ext cx="2303462" cy="250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smtClean="0">
                <a:solidFill>
                  <a:srgbClr val="FF0000"/>
                </a:solidFill>
              </a:rPr>
              <a:t>Antidepressius</a:t>
            </a:r>
            <a:endParaRPr lang="es-ES" sz="4800" b="1" smtClean="0">
              <a:solidFill>
                <a:srgbClr val="FF0000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276600" y="1700213"/>
            <a:ext cx="4824413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La </a:t>
            </a:r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nortriptilina i el bupropió</a:t>
            </a:r>
            <a:r>
              <a:rPr lang="es-ES_tradnl" sz="2800">
                <a:latin typeface="Arial" charset="0"/>
                <a:cs typeface="Arial" charset="0"/>
              </a:rPr>
              <a:t> incrementen la cessació </a:t>
            </a:r>
          </a:p>
          <a:p>
            <a:pPr eaLnBrk="1" hangingPunct="1"/>
            <a:r>
              <a:rPr lang="es-ES_tradnl" sz="2000">
                <a:latin typeface="Arial" charset="0"/>
                <a:cs typeface="Arial" charset="0"/>
              </a:rPr>
              <a:t>(efectes noradrenèrgics ? ) </a:t>
            </a:r>
          </a:p>
          <a:p>
            <a:pPr eaLnBrk="1" hangingPunct="1"/>
            <a:endParaRPr lang="es-ES_tradnl" sz="2000">
              <a:latin typeface="Arial" charset="0"/>
              <a:cs typeface="Arial" charset="0"/>
            </a:endParaRP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Evidència parcial en altres antidepressius ( moclobemida, paroxetina, fluoxetina, venlafaxina </a:t>
            </a: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14338" name="Object 4"/>
          <p:cNvGraphicFramePr>
            <a:graphicFrameLocks/>
          </p:cNvGraphicFramePr>
          <p:nvPr>
            <p:ph idx="1"/>
          </p:nvPr>
        </p:nvGraphicFramePr>
        <p:xfrm>
          <a:off x="831850" y="2792413"/>
          <a:ext cx="1631950" cy="3076575"/>
        </p:xfrm>
        <a:graphic>
          <a:graphicData uri="http://schemas.openxmlformats.org/presentationml/2006/ole">
            <p:oleObj spid="_x0000_s14338" name="ClipArt" r:id="rId4" imgW="1303200" imgH="3663720" progId="MS_ClipArt_Gallery.2">
              <p:embed/>
            </p:oleObj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6238" y="625633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1800">
                <a:latin typeface="Arial" charset="0"/>
                <a:cs typeface="Arial" charset="0"/>
              </a:rPr>
              <a:t>Cochrane,2003 issue 4</a:t>
            </a:r>
            <a:endParaRPr lang="es-E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smtClean="0">
                <a:solidFill>
                  <a:srgbClr val="FF0000"/>
                </a:solidFill>
              </a:rPr>
              <a:t>Bupropió</a:t>
            </a:r>
            <a:endParaRPr lang="es-ES" sz="4800" b="1" smtClean="0">
              <a:solidFill>
                <a:srgbClr val="FF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059113" y="1773238"/>
            <a:ext cx="5473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Antidepressiu  amb acció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dopaminèrgica i</a:t>
            </a:r>
            <a:r>
              <a:rPr lang="es-ES_tradnl">
                <a:latin typeface="Arial" charset="0"/>
                <a:cs typeface="Arial" charset="0"/>
              </a:rPr>
              <a:t>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adrenèrgica </a:t>
            </a:r>
          </a:p>
          <a:p>
            <a:pPr eaLnBrk="1" hangingPunct="1"/>
            <a:endParaRPr lang="es-ES_tradnl" b="1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Indicat en pacients que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no volen utilitzar</a:t>
            </a:r>
            <a:r>
              <a:rPr lang="es-ES_tradnl">
                <a:latin typeface="Arial" charset="0"/>
                <a:cs typeface="Arial" charset="0"/>
              </a:rPr>
              <a:t> TSN o que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han fracassat</a:t>
            </a:r>
            <a:r>
              <a:rPr lang="es-ES_tradnl">
                <a:latin typeface="Arial" charset="0"/>
                <a:cs typeface="Arial" charset="0"/>
              </a:rPr>
              <a:t> amb aquest tractament 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S’aconsegueix el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doble d’èxits</a:t>
            </a:r>
            <a:r>
              <a:rPr lang="es-ES_tradnl">
                <a:latin typeface="Arial" charset="0"/>
                <a:cs typeface="Arial" charset="0"/>
              </a:rPr>
              <a:t> que amb palcebo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Actua igual,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independentment</a:t>
            </a:r>
            <a:r>
              <a:rPr lang="es-ES_tradnl">
                <a:latin typeface="Arial" charset="0"/>
                <a:cs typeface="Arial" charset="0"/>
              </a:rPr>
              <a:t> de si existeixen antecedents de depressió o no. </a:t>
            </a:r>
            <a:endParaRPr lang="es-ES">
              <a:latin typeface="Arial" charset="0"/>
              <a:cs typeface="Arial" charset="0"/>
            </a:endParaRPr>
          </a:p>
        </p:txBody>
      </p:sp>
      <p:pic>
        <p:nvPicPr>
          <p:cNvPr id="62468" name="Picture 4" descr="xm0lgsj4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913" y="2249488"/>
            <a:ext cx="1563687" cy="3576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smtClean="0">
                <a:solidFill>
                  <a:srgbClr val="FF0000"/>
                </a:solidFill>
              </a:rPr>
              <a:t>Bupropió</a:t>
            </a:r>
            <a:r>
              <a:rPr lang="es-ES_tradnl" smtClean="0"/>
              <a:t> </a:t>
            </a:r>
            <a:endParaRPr lang="es-ES" smtClean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633571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Necessita prescripció mèdica</a:t>
            </a:r>
            <a:r>
              <a:rPr lang="es-ES_tradnl" sz="280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 b="1">
                <a:solidFill>
                  <a:schemeClr val="accent2"/>
                </a:solidFill>
                <a:latin typeface="Arial" charset="0"/>
                <a:cs typeface="Arial" charset="0"/>
              </a:rPr>
              <a:t>Posologia:</a:t>
            </a:r>
          </a:p>
          <a:p>
            <a:pPr eaLnBrk="1" hangingPunct="1"/>
            <a:endParaRPr lang="es-ES_tradnl" sz="2800" b="1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Començar 1-2 setmanes abans de deixar de fumar 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150 mg  oral X 6 dies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150 mg oral  2 vegades al dia X 7-12 setmanes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Separar almenys 8 hores les 8 dosis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Segona dosi: millor abans de les 18 h</a:t>
            </a: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Si s’oblida una dosi: esperar la següent 8 no acumular-les</a:t>
            </a:r>
            <a:endParaRPr lang="es-ES">
              <a:latin typeface="Arial" charset="0"/>
              <a:cs typeface="Arial" charset="0"/>
            </a:endParaRPr>
          </a:p>
        </p:txBody>
      </p:sp>
      <p:pic>
        <p:nvPicPr>
          <p:cNvPr id="63492" name="Picture 4" descr="xm0lgsj4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6816725" y="2249488"/>
            <a:ext cx="1630363" cy="3576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Bupropió: 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contraindicacions</a:t>
            </a: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633571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Arial" charset="0"/>
                <a:cs typeface="Arial" charset="0"/>
              </a:rPr>
              <a:t>Història prèvia o actual de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convulsions </a:t>
            </a:r>
            <a:r>
              <a:rPr lang="es-ES_tradnl">
                <a:latin typeface="Arial" charset="0"/>
                <a:cs typeface="Arial" charset="0"/>
              </a:rPr>
              <a:t>o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tumors SNC</a:t>
            </a:r>
            <a:r>
              <a:rPr lang="es-ES_tradnl">
                <a:latin typeface="Arial" charset="0"/>
                <a:cs typeface="Arial" charset="0"/>
              </a:rPr>
              <a:t> (risc1/1000 a 300 mg sense antecedents 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Transtorns alimentaris</a:t>
            </a:r>
            <a:r>
              <a:rPr lang="es-ES_tradnl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Antecedents de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transtorn bipolar</a:t>
            </a:r>
          </a:p>
          <a:p>
            <a:pPr eaLnBrk="1" hangingPunct="1"/>
            <a:endParaRPr lang="es-ES_tradnl" b="1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Cirrosi</a:t>
            </a:r>
            <a:r>
              <a:rPr lang="es-ES_tradnl">
                <a:latin typeface="Arial" charset="0"/>
                <a:cs typeface="Arial" charset="0"/>
              </a:rPr>
              <a:t> hepàtica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Abstinència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brusca d’alcohol</a:t>
            </a:r>
            <a:r>
              <a:rPr lang="es-ES_tradnl">
                <a:latin typeface="Arial" charset="0"/>
                <a:cs typeface="Arial" charset="0"/>
              </a:rPr>
              <a:t> o </a:t>
            </a:r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Benzodiazepines</a:t>
            </a:r>
          </a:p>
          <a:p>
            <a:pPr eaLnBrk="1" hangingPunct="1"/>
            <a:endParaRPr lang="es-ES_tradnl" b="1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Ús d’IMAO</a:t>
            </a:r>
            <a:r>
              <a:rPr lang="es-ES_tradnl">
                <a:latin typeface="Arial" charset="0"/>
                <a:cs typeface="Arial" charset="0"/>
              </a:rPr>
              <a:t> en els 14 dies previs </a:t>
            </a:r>
            <a:endParaRPr lang="es-ES">
              <a:latin typeface="Arial" charset="0"/>
              <a:cs typeface="Arial" charset="0"/>
            </a:endParaRPr>
          </a:p>
        </p:txBody>
      </p:sp>
      <p:pic>
        <p:nvPicPr>
          <p:cNvPr id="64516" name="Picture 4" descr="ryibv_jk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895475"/>
            <a:ext cx="2016125" cy="441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1196975"/>
            <a:ext cx="5757863" cy="1143000"/>
          </a:xfrm>
        </p:spPr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Captació  del grup</a:t>
            </a:r>
            <a:r>
              <a:rPr lang="ca-ES" smtClean="0"/>
              <a:t>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7088" y="2924175"/>
            <a:ext cx="75803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a-ES" sz="2800" b="1"/>
              <a:t>Des de les  consultes mèdiques i d’infermeria</a:t>
            </a:r>
          </a:p>
          <a:p>
            <a:pPr>
              <a:buFontTx/>
              <a:buChar char="•"/>
            </a:pPr>
            <a:r>
              <a:rPr lang="ca-ES" sz="2800" b="1"/>
              <a:t>Rètols informatius al centre</a:t>
            </a:r>
          </a:p>
          <a:p>
            <a:pPr>
              <a:buFontTx/>
              <a:buChar char="•"/>
            </a:pPr>
            <a:r>
              <a:rPr lang="ca-ES" sz="2800" b="1"/>
              <a:t>Informació en administració</a:t>
            </a:r>
          </a:p>
          <a:p>
            <a:pPr>
              <a:buFontTx/>
              <a:buChar char="•"/>
            </a:pPr>
            <a:endParaRPr lang="ca-ES" sz="2800" b="1"/>
          </a:p>
          <a:p>
            <a:pPr>
              <a:buFontTx/>
              <a:buChar char="•"/>
            </a:pPr>
            <a:endParaRPr lang="ca-ES" sz="2800" b="1"/>
          </a:p>
          <a:p>
            <a:pPr>
              <a:buFontTx/>
              <a:buChar char="•"/>
            </a:pPr>
            <a:r>
              <a:rPr lang="ca-ES" sz="2800" b="1">
                <a:solidFill>
                  <a:srgbClr val="006600"/>
                </a:solidFill>
              </a:rPr>
              <a:t>Els pacients interessats  són apuntats  per l’administratiu de la planta al taulell. </a:t>
            </a:r>
          </a:p>
          <a:p>
            <a:pPr>
              <a:buFontTx/>
              <a:buChar char="•"/>
            </a:pPr>
            <a:endParaRPr lang="ca-ES" sz="2800" b="1">
              <a:solidFill>
                <a:srgbClr val="006600"/>
              </a:solidFill>
            </a:endParaRPr>
          </a:p>
        </p:txBody>
      </p:sp>
      <p:pic>
        <p:nvPicPr>
          <p:cNvPr id="24580" name="Picture 6" descr="MPj04392390000[1]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2376488" cy="2160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</a:rPr>
              <a:t>Bupropió:</a:t>
            </a:r>
            <a:br>
              <a:rPr lang="es-ES_tradnl" b="1" smtClean="0">
                <a:solidFill>
                  <a:srgbClr val="FF0000"/>
                </a:solidFill>
              </a:rPr>
            </a:br>
            <a:r>
              <a:rPr lang="es-ES_tradnl" b="1" smtClean="0">
                <a:solidFill>
                  <a:srgbClr val="FF0000"/>
                </a:solidFill>
              </a:rPr>
              <a:t>contraidicacions</a:t>
            </a:r>
            <a:endParaRPr lang="es-ES" b="1" smtClean="0">
              <a:solidFill>
                <a:srgbClr val="FF00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35013" y="1989138"/>
            <a:ext cx="79406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b="1">
                <a:solidFill>
                  <a:schemeClr val="accent2"/>
                </a:solidFill>
                <a:latin typeface="Arial" charset="0"/>
                <a:cs typeface="Arial" charset="0"/>
              </a:rPr>
              <a:t>Administra-lo només si és clínicament molt necessari i amb molta precaució ( i a dosis de 150 mg /dia) si: </a:t>
            </a:r>
          </a:p>
          <a:p>
            <a:pPr eaLnBrk="1" hangingPunct="1"/>
            <a:endParaRPr lang="es-ES_tradnl" b="1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  <a:cs typeface="Arial" charset="0"/>
              </a:rPr>
              <a:t>pren medicació que fa </a:t>
            </a: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baixar el llindar convulsiu</a:t>
            </a:r>
            <a:r>
              <a:rPr lang="es-ES_tradnl">
                <a:latin typeface="Arial" charset="0"/>
                <a:cs typeface="Arial" charset="0"/>
              </a:rPr>
              <a:t>:   antipsicòtics, antidepressius, tramadol,quinolones i antihistaminics sedants)</a:t>
            </a: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Abús d’alcohol</a:t>
            </a: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Història de</a:t>
            </a:r>
            <a:r>
              <a:rPr lang="es-ES_tradnl">
                <a:latin typeface="Arial" charset="0"/>
                <a:cs typeface="Arial" charset="0"/>
              </a:rPr>
              <a:t> trauma cranial</a:t>
            </a: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Diabetis</a:t>
            </a:r>
            <a:r>
              <a:rPr lang="es-ES_tradnl">
                <a:latin typeface="Arial" charset="0"/>
                <a:cs typeface="Arial" charset="0"/>
              </a:rPr>
              <a:t> tractada amb </a:t>
            </a: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hipoglicemiants</a:t>
            </a: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Ús </a:t>
            </a:r>
            <a:r>
              <a:rPr lang="es-ES_tradnl">
                <a:latin typeface="Arial" charset="0"/>
                <a:cs typeface="Arial" charset="0"/>
              </a:rPr>
              <a:t>d’anorexígens o </a:t>
            </a: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estimulants</a:t>
            </a:r>
          </a:p>
          <a:p>
            <a:pPr eaLnBrk="1" hangingPunct="1">
              <a:buFontTx/>
              <a:buChar char="•"/>
            </a:pPr>
            <a:r>
              <a:rPr lang="es-ES_tradnl" b="1">
                <a:solidFill>
                  <a:srgbClr val="008000"/>
                </a:solidFill>
                <a:latin typeface="Arial" charset="0"/>
                <a:cs typeface="Arial" charset="0"/>
              </a:rPr>
              <a:t>Insuficiència</a:t>
            </a:r>
            <a:r>
              <a:rPr lang="es-ES_tradnl">
                <a:latin typeface="Arial" charset="0"/>
                <a:cs typeface="Arial" charset="0"/>
              </a:rPr>
              <a:t> renal o hepàtica 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endParaRPr lang="es-E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65540" name="Picture 4" descr="ryibv_jk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4388" y="4292600"/>
            <a:ext cx="1295400" cy="2232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smtClean="0">
                <a:solidFill>
                  <a:srgbClr val="FF0000"/>
                </a:solidFill>
              </a:rPr>
              <a:t>Bupropió:</a:t>
            </a:r>
            <a:br>
              <a:rPr lang="es-ES_tradnl" sz="4000" b="1" smtClean="0">
                <a:solidFill>
                  <a:srgbClr val="FF0000"/>
                </a:solidFill>
              </a:rPr>
            </a:br>
            <a:r>
              <a:rPr lang="es-ES_tradnl" sz="4000" b="1" smtClean="0">
                <a:solidFill>
                  <a:srgbClr val="FF0000"/>
                </a:solidFill>
              </a:rPr>
              <a:t>principals efectes adversos</a:t>
            </a:r>
            <a:endParaRPr lang="es-ES" sz="4000" b="1" smtClean="0">
              <a:solidFill>
                <a:srgbClr val="FF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950913" y="2316163"/>
            <a:ext cx="45831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Insomni ( 30-40%)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Boca seca ( 10%)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Nàusees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Cefalea</a:t>
            </a:r>
          </a:p>
          <a:p>
            <a:pPr eaLnBrk="1" hangingPunct="1"/>
            <a:endParaRPr lang="es-ES_tradnl" sz="280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2800">
                <a:latin typeface="Arial" charset="0"/>
                <a:cs typeface="Arial" charset="0"/>
              </a:rPr>
              <a:t>Reaccions dermatològiques</a:t>
            </a:r>
            <a:endParaRPr lang="es-ES" sz="2800">
              <a:latin typeface="Arial" charset="0"/>
              <a:cs typeface="Arial" charset="0"/>
            </a:endParaRPr>
          </a:p>
        </p:txBody>
      </p:sp>
      <p:graphicFrame>
        <p:nvGraphicFramePr>
          <p:cNvPr id="15362" name="Object 4"/>
          <p:cNvGraphicFramePr>
            <a:graphicFrameLocks/>
          </p:cNvGraphicFramePr>
          <p:nvPr>
            <p:ph idx="1"/>
          </p:nvPr>
        </p:nvGraphicFramePr>
        <p:xfrm>
          <a:off x="5867400" y="2030413"/>
          <a:ext cx="2449513" cy="4135437"/>
        </p:xfrm>
        <a:graphic>
          <a:graphicData uri="http://schemas.openxmlformats.org/presentationml/2006/ole">
            <p:oleObj spid="_x0000_s15362" name="ClipArt" r:id="rId4" imgW="200340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smtClean="0">
                <a:solidFill>
                  <a:srgbClr val="FF3300"/>
                </a:solidFill>
              </a:rPr>
              <a:t>Vareniclina: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276600" y="1773238"/>
            <a:ext cx="5256213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/>
              <a:t>Agonista parcial del receptor nicotínic alfa 4-beta 2.</a:t>
            </a:r>
          </a:p>
          <a:p>
            <a:endParaRPr lang="es-ES_tradnl" sz="2800" b="1"/>
          </a:p>
          <a:p>
            <a:r>
              <a:rPr lang="es-ES_tradnl" b="1"/>
              <a:t>	Redueix l’ansietat i els   		símptomes 	d’abstinència</a:t>
            </a:r>
          </a:p>
          <a:p>
            <a:endParaRPr lang="es-ES_tradnl" b="1"/>
          </a:p>
          <a:p>
            <a:r>
              <a:rPr lang="es-ES_tradnl" sz="2800" b="1"/>
              <a:t>Antagonista</a:t>
            </a:r>
          </a:p>
          <a:p>
            <a:endParaRPr lang="es-ES_tradnl" sz="2800" b="1"/>
          </a:p>
          <a:p>
            <a:r>
              <a:rPr lang="es-ES_tradnl" b="1"/>
              <a:t>	Prevenció de les recaigudes a 	llarg 	termini</a:t>
            </a:r>
          </a:p>
        </p:txBody>
      </p:sp>
      <p:graphicFrame>
        <p:nvGraphicFramePr>
          <p:cNvPr id="16386" name="Object 8"/>
          <p:cNvGraphicFramePr>
            <a:graphicFrameLocks/>
          </p:cNvGraphicFramePr>
          <p:nvPr>
            <p:ph idx="1"/>
          </p:nvPr>
        </p:nvGraphicFramePr>
        <p:xfrm>
          <a:off x="831850" y="2492375"/>
          <a:ext cx="1795463" cy="3376613"/>
        </p:xfrm>
        <a:graphic>
          <a:graphicData uri="http://schemas.openxmlformats.org/presentationml/2006/ole">
            <p:oleObj spid="_x0000_s16386" name="ClipArt" r:id="rId4" imgW="1303200" imgH="36637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/>
          <a:lstStyle/>
          <a:p>
            <a:r>
              <a:rPr lang="es-ES_tradnl" b="1" smtClean="0">
                <a:solidFill>
                  <a:srgbClr val="FF3300"/>
                </a:solidFill>
              </a:rPr>
              <a:t>Vareniclina: dosificació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484438" y="1700213"/>
            <a:ext cx="5400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/>
              <a:t>Díes 1-3 : 1 comprimit  0.5 mg</a:t>
            </a:r>
          </a:p>
          <a:p>
            <a:r>
              <a:rPr lang="es-ES_tradnl" sz="2800" b="1"/>
              <a:t>Dies 4-7 : 2 comprimits  de 0.5 mg , </a:t>
            </a:r>
          </a:p>
          <a:p>
            <a:r>
              <a:rPr lang="es-ES_tradnl" sz="2800" b="1"/>
              <a:t>2 cops al dia </a:t>
            </a:r>
          </a:p>
        </p:txBody>
      </p:sp>
      <p:sp>
        <p:nvSpPr>
          <p:cNvPr id="17413" name="AutoShape 4"/>
          <p:cNvSpPr>
            <a:spLocks/>
          </p:cNvSpPr>
          <p:nvPr/>
        </p:nvSpPr>
        <p:spPr bwMode="auto">
          <a:xfrm>
            <a:off x="8027988" y="1557338"/>
            <a:ext cx="142875" cy="2447925"/>
          </a:xfrm>
          <a:prstGeom prst="leftBrace">
            <a:avLst>
              <a:gd name="adj1" fmla="val 142778"/>
              <a:gd name="adj2" fmla="val 50000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8243888" y="1557338"/>
            <a:ext cx="549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es-ES_tradnl" b="1">
                <a:solidFill>
                  <a:srgbClr val="FF3300"/>
                </a:solidFill>
                <a:latin typeface="Arial" charset="0"/>
                <a:cs typeface="Arial" charset="0"/>
              </a:rPr>
              <a:t>Pack d’inici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059113" y="3573463"/>
            <a:ext cx="27352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_tradnl" sz="2000" b="1">
                <a:solidFill>
                  <a:schemeClr val="bg1"/>
                </a:solidFill>
                <a:latin typeface="Arial" charset="0"/>
                <a:cs typeface="Arial" charset="0"/>
              </a:rPr>
              <a:t>Dia 8 : STOP </a:t>
            </a:r>
          </a:p>
        </p:txBody>
      </p:sp>
      <p:graphicFrame>
        <p:nvGraphicFramePr>
          <p:cNvPr id="17410" name="Object 7"/>
          <p:cNvGraphicFramePr>
            <a:graphicFrameLocks/>
          </p:cNvGraphicFramePr>
          <p:nvPr>
            <p:ph idx="1"/>
          </p:nvPr>
        </p:nvGraphicFramePr>
        <p:xfrm>
          <a:off x="468313" y="1773238"/>
          <a:ext cx="1727200" cy="4095750"/>
        </p:xfrm>
        <a:graphic>
          <a:graphicData uri="http://schemas.openxmlformats.org/presentationml/2006/ole">
            <p:oleObj spid="_x0000_s17410" name="ClipArt" r:id="rId4" imgW="898200" imgH="3660480" progId="MS_ClipArt_Gallery.2">
              <p:embed/>
            </p:oleObj>
          </a:graphicData>
        </a:graphic>
      </p:graphicFrame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484438" y="4530725"/>
            <a:ext cx="6073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 b="1">
                <a:solidFill>
                  <a:srgbClr val="006600"/>
                </a:solidFill>
              </a:rPr>
              <a:t>Dies 8-14 :</a:t>
            </a:r>
            <a:r>
              <a:rPr lang="es-ES_tradnl" sz="2800" b="1"/>
              <a:t> 1 comp de 1 mg 2 cops al dia.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2411413" y="5322888"/>
            <a:ext cx="6196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2800" b="1">
                <a:solidFill>
                  <a:srgbClr val="006600"/>
                </a:solidFill>
              </a:rPr>
              <a:t>Dies 15 + :</a:t>
            </a:r>
            <a:r>
              <a:rPr lang="es-ES_tradnl" sz="2800" b="1"/>
              <a:t> 1 comp de 1 mg 2 cops al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Comentaris a la guia i als exercicis de desautomatització</a:t>
            </a:r>
            <a:b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a-E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Síndrome d'abstinència</a:t>
            </a:r>
            <a:endParaRPr lang="ca-E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19 sin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9559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a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Síndrome d'abstinència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algn="just"/>
            <a:r>
              <a:rPr lang="ca-ES" sz="28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No han de ser mai una excusa per a tornar  a fumar donat que són passatgers i no solen durar més d’unes setmanes.</a:t>
            </a:r>
            <a:r>
              <a:rPr lang="ca-ES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</a:p>
          <a:p>
            <a:pPr algn="just"/>
            <a:r>
              <a:rPr lang="ca-ES" sz="28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L’inici de l’S.A.N. es produeix entre les    2-12 hores. El pic màxim entre 2-3 dies i la duració total entre 3-4 setmanes.</a:t>
            </a:r>
            <a:endParaRPr lang="ca-ES" sz="2800" b="1" smtClean="0">
              <a:solidFill>
                <a:schemeClr val="accent2"/>
              </a:solidFill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ca-ES" sz="28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Cada dia anirà disminuint del seu organisme la quantitat de nicotina que l’encadenava al tabac i l’obligava a fumar .</a:t>
            </a:r>
            <a:endParaRPr lang="ca-ES" sz="2800" b="1" smtClean="0">
              <a:solidFill>
                <a:schemeClr val="accent2"/>
              </a:solidFill>
              <a:latin typeface="Verdana" pitchFamily="34" charset="0"/>
              <a:cs typeface="Times New Roman" pitchFamily="18" charset="0"/>
            </a:endParaRPr>
          </a:p>
          <a:p>
            <a:endParaRPr lang="ca-ES" sz="28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 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ca-ES" sz="3600" b="1" smtClean="0">
                <a:solidFill>
                  <a:srgbClr val="006600"/>
                </a:solidFill>
              </a:rPr>
              <a:t>Data Escollida</a:t>
            </a:r>
            <a:r>
              <a:rPr lang="ca-ES" sz="3600" smtClean="0">
                <a:solidFill>
                  <a:srgbClr val="006600"/>
                </a:solidFill>
              </a:rPr>
              <a:t> </a:t>
            </a:r>
            <a:r>
              <a:rPr lang="ca-ES" sz="3600" smtClean="0">
                <a:solidFill>
                  <a:schemeClr val="accent2"/>
                </a:solidFill>
              </a:rPr>
              <a:t> ( millor en grup però no és condició sine qua non)</a:t>
            </a:r>
          </a:p>
          <a:p>
            <a:pPr>
              <a:buFontTx/>
              <a:buNone/>
            </a:pPr>
            <a:endParaRPr lang="ca-ES" sz="3600" smtClean="0">
              <a:solidFill>
                <a:schemeClr val="accent2"/>
              </a:solidFill>
            </a:endParaRPr>
          </a:p>
          <a:p>
            <a:r>
              <a:rPr lang="ca-ES" sz="3600" smtClean="0">
                <a:solidFill>
                  <a:schemeClr val="accent2"/>
                </a:solidFill>
              </a:rPr>
              <a:t>Recolzaments</a:t>
            </a:r>
          </a:p>
          <a:p>
            <a:pPr>
              <a:buFontTx/>
              <a:buNone/>
            </a:pPr>
            <a:endParaRPr lang="ca-ES" sz="3600" smtClean="0">
              <a:solidFill>
                <a:schemeClr val="accent2"/>
              </a:solidFill>
            </a:endParaRPr>
          </a:p>
          <a:p>
            <a:r>
              <a:rPr lang="ca-ES" sz="3600" smtClean="0">
                <a:solidFill>
                  <a:schemeClr val="accent2"/>
                </a:solidFill>
              </a:rPr>
              <a:t>Dificultats i estratègies per a superar-les</a:t>
            </a:r>
          </a:p>
          <a:p>
            <a:endParaRPr lang="ca-ES" sz="36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Tasques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1600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a-ES" sz="6000" smtClean="0">
                <a:solidFill>
                  <a:schemeClr val="accent2"/>
                </a:solidFill>
              </a:rPr>
              <a:t>Portar roba còmode per al pròxim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Criteris d’inclusió al grup</a:t>
            </a:r>
            <a:r>
              <a:rPr lang="ca-ES" smtClean="0"/>
              <a:t>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27088" y="2349500"/>
            <a:ext cx="76517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a-ES" sz="2800" b="1"/>
              <a:t>Interès en l’abandonament del tabac </a:t>
            </a:r>
          </a:p>
          <a:p>
            <a:pPr>
              <a:buFontTx/>
              <a:buChar char="•"/>
            </a:pPr>
            <a:r>
              <a:rPr lang="ca-ES" sz="2800" b="1"/>
              <a:t>No patir patologia  psiquiàtrica  aguda </a:t>
            </a:r>
          </a:p>
          <a:p>
            <a:pPr>
              <a:buFontTx/>
              <a:buChar char="•"/>
            </a:pPr>
            <a:r>
              <a:rPr lang="ca-ES" sz="2800" b="1"/>
              <a:t>No addiccions actives</a:t>
            </a:r>
          </a:p>
          <a:p>
            <a:pPr>
              <a:buFontTx/>
              <a:buChar char="•"/>
            </a:pPr>
            <a:r>
              <a:rPr lang="ca-ES" sz="2800" b="1"/>
              <a:t>Edat: de 18 a 80 anys</a:t>
            </a:r>
          </a:p>
          <a:p>
            <a:pPr>
              <a:buFontTx/>
              <a:buChar char="•"/>
            </a:pPr>
            <a:endParaRPr lang="ca-ES" sz="2800" b="1"/>
          </a:p>
          <a:p>
            <a:pPr>
              <a:buFontTx/>
              <a:buChar char="•"/>
            </a:pPr>
            <a:endParaRPr lang="ca-ES" sz="2800" b="1"/>
          </a:p>
          <a:p>
            <a:pPr>
              <a:buFontTx/>
              <a:buChar char="•"/>
            </a:pPr>
            <a:r>
              <a:rPr lang="ca-ES" sz="2800" b="1">
                <a:solidFill>
                  <a:srgbClr val="006600"/>
                </a:solidFill>
              </a:rPr>
              <a:t>El màxim de participants és de 15-20 persones per grup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3348038" y="1989138"/>
            <a:ext cx="4932362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per deixar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de fumar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4ª Sessió 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579438" y="5883275"/>
            <a:ext cx="2028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accent2"/>
                </a:solidFill>
              </a:rPr>
              <a:t>Julia Mena </a:t>
            </a:r>
          </a:p>
          <a:p>
            <a:pPr algn="ctr"/>
            <a:r>
              <a:rPr lang="es-ES_tradnl" b="1">
                <a:solidFill>
                  <a:schemeClr val="accent2"/>
                </a:solidFill>
              </a:rPr>
              <a:t>Silvia Copetti </a:t>
            </a:r>
          </a:p>
        </p:txBody>
      </p:sp>
      <p:pic>
        <p:nvPicPr>
          <p:cNvPr id="72708" name="Picture 5" descr="MPj043935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8600"/>
            <a:ext cx="230346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4a sessió: Deixar de fumar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00250"/>
            <a:ext cx="7772400" cy="4552950"/>
          </a:xfrm>
        </p:spPr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Medició CO</a:t>
            </a:r>
          </a:p>
          <a:p>
            <a:r>
              <a:rPr lang="ca-ES" b="1" smtClean="0">
                <a:solidFill>
                  <a:srgbClr val="006600"/>
                </a:solidFill>
              </a:rPr>
              <a:t>Resum</a:t>
            </a:r>
            <a:r>
              <a:rPr lang="ca-ES" smtClean="0">
                <a:solidFill>
                  <a:schemeClr val="accent2"/>
                </a:solidFill>
              </a:rPr>
              <a:t> de la sessió anterior</a:t>
            </a:r>
          </a:p>
          <a:p>
            <a:r>
              <a:rPr lang="ca-ES" b="1" smtClean="0">
                <a:solidFill>
                  <a:srgbClr val="006600"/>
                </a:solidFill>
              </a:rPr>
              <a:t>Seguiments</a:t>
            </a:r>
            <a:r>
              <a:rPr lang="ca-ES" b="1" smtClean="0">
                <a:solidFill>
                  <a:schemeClr val="accent2"/>
                </a:solidFill>
              </a:rPr>
              <a:t> tractaments</a:t>
            </a:r>
          </a:p>
          <a:p>
            <a:r>
              <a:rPr lang="ca-ES" b="1" smtClean="0">
                <a:solidFill>
                  <a:srgbClr val="006600"/>
                </a:solidFill>
              </a:rPr>
              <a:t>Reflexions</a:t>
            </a:r>
            <a:r>
              <a:rPr lang="ca-ES" smtClean="0">
                <a:solidFill>
                  <a:schemeClr val="accent2"/>
                </a:solidFill>
              </a:rPr>
              <a:t> sobre el primer dia sense fumar </a:t>
            </a:r>
          </a:p>
          <a:p>
            <a:r>
              <a:rPr lang="ca-ES" smtClean="0">
                <a:solidFill>
                  <a:schemeClr val="accent2"/>
                </a:solidFill>
              </a:rPr>
              <a:t>El poder del </a:t>
            </a:r>
            <a:r>
              <a:rPr lang="ca-ES" b="1" smtClean="0">
                <a:solidFill>
                  <a:srgbClr val="006600"/>
                </a:solidFill>
              </a:rPr>
              <a:t>conte</a:t>
            </a:r>
            <a:r>
              <a:rPr lang="ca-ES" smtClean="0">
                <a:solidFill>
                  <a:schemeClr val="accent2"/>
                </a:solidFill>
              </a:rPr>
              <a:t>: el seu valor terapèutic </a:t>
            </a:r>
          </a:p>
          <a:p>
            <a:r>
              <a:rPr lang="ca-ES" smtClean="0">
                <a:solidFill>
                  <a:schemeClr val="accent2"/>
                </a:solidFill>
              </a:rPr>
              <a:t>Taller de </a:t>
            </a:r>
            <a:r>
              <a:rPr lang="ca-ES" b="1" smtClean="0">
                <a:solidFill>
                  <a:srgbClr val="006600"/>
                </a:solidFill>
              </a:rPr>
              <a:t>relaxació</a:t>
            </a:r>
            <a:r>
              <a:rPr lang="ca-ES" smtClean="0">
                <a:solidFill>
                  <a:schemeClr val="accent2"/>
                </a:solidFill>
              </a:rPr>
              <a:t>/respiració</a:t>
            </a:r>
          </a:p>
          <a:p>
            <a:endParaRPr lang="ca-ES" smtClean="0">
              <a:solidFill>
                <a:schemeClr val="accent2"/>
              </a:solidFill>
            </a:endParaRPr>
          </a:p>
          <a:p>
            <a:endParaRPr lang="ca-E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b="1" smtClean="0">
                <a:solidFill>
                  <a:srgbClr val="006600"/>
                </a:solidFill>
              </a:rPr>
              <a:t>Un conte cura quan :</a:t>
            </a:r>
            <a:r>
              <a:rPr lang="ca-ES" smtClean="0"/>
              <a:t> 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623050" cy="4114800"/>
          </a:xfrm>
        </p:spPr>
        <p:txBody>
          <a:bodyPr/>
          <a:lstStyle/>
          <a:p>
            <a:r>
              <a:rPr lang="ca-ES" sz="2800" smtClean="0"/>
              <a:t> Predisposa al benestar</a:t>
            </a:r>
          </a:p>
          <a:p>
            <a:r>
              <a:rPr lang="ca-ES" sz="2800" smtClean="0"/>
              <a:t>Connecta amb la satisfacció </a:t>
            </a:r>
          </a:p>
          <a:p>
            <a:r>
              <a:rPr lang="ca-ES" sz="2800" smtClean="0"/>
              <a:t>Obre el camp de  percepció  d’un conflicte</a:t>
            </a:r>
          </a:p>
          <a:p>
            <a:r>
              <a:rPr lang="ca-ES" sz="2800" smtClean="0"/>
              <a:t>Aporta altres reenquadraments de referència de la situació</a:t>
            </a:r>
          </a:p>
          <a:p>
            <a:r>
              <a:rPr lang="ca-ES" sz="2800" smtClean="0"/>
              <a:t>Permet identificar-se amb ell i per això alleugera la sensació de soledat </a:t>
            </a:r>
          </a:p>
          <a:p>
            <a:endParaRPr lang="ca-ES" sz="2800" smtClean="0"/>
          </a:p>
        </p:txBody>
      </p:sp>
      <p:pic>
        <p:nvPicPr>
          <p:cNvPr id="74756" name="Picture 4" descr="MCj0432645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92950" y="549275"/>
            <a:ext cx="1714500" cy="171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ca-ES" b="1" smtClean="0">
                <a:solidFill>
                  <a:schemeClr val="accent2"/>
                </a:solidFill>
              </a:rPr>
              <a:t>TALLER RELAXACIÓ/RESPIRACIÓ</a:t>
            </a:r>
            <a:r>
              <a:rPr lang="ca-ES" smtClean="0"/>
              <a:t/>
            </a:r>
            <a:br>
              <a:rPr lang="ca-ES" smtClean="0"/>
            </a:br>
            <a:r>
              <a:rPr lang="ca-ES" smtClean="0"/>
              <a:t/>
            </a:r>
            <a:br>
              <a:rPr lang="ca-ES" smtClean="0"/>
            </a:br>
            <a:endParaRPr lang="ca-ES" sz="36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Tasques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1600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a-ES" sz="4400" smtClean="0">
                <a:solidFill>
                  <a:schemeClr val="accent2"/>
                </a:solidFill>
              </a:rPr>
              <a:t>Composició escrita amb la  frase proposada............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3563938" y="1628775"/>
            <a:ext cx="493236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per deixar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de fumar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5ª Sessió 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579438" y="5883275"/>
            <a:ext cx="2028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accent2"/>
                </a:solidFill>
              </a:rPr>
              <a:t>Julia Mena</a:t>
            </a:r>
          </a:p>
          <a:p>
            <a:pPr algn="ctr"/>
            <a:r>
              <a:rPr lang="es-ES_tradnl" b="1">
                <a:solidFill>
                  <a:schemeClr val="accent2"/>
                </a:solidFill>
              </a:rPr>
              <a:t>Silvia Copetti</a:t>
            </a:r>
            <a:r>
              <a:rPr lang="es-ES_tradnl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7828" name="Picture 5" descr="MPj04393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2336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5a sessió: Manteniment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Mesura de CO</a:t>
            </a:r>
            <a:r>
              <a:rPr lang="ca-ES" b="1" smtClean="0">
                <a:solidFill>
                  <a:schemeClr val="accent2"/>
                </a:solidFill>
              </a:rPr>
              <a:t> exhalat</a:t>
            </a:r>
          </a:p>
          <a:p>
            <a:r>
              <a:rPr lang="ca-ES" b="1" smtClean="0">
                <a:solidFill>
                  <a:srgbClr val="006600"/>
                </a:solidFill>
              </a:rPr>
              <a:t>Resum</a:t>
            </a:r>
            <a:r>
              <a:rPr lang="ca-ES" b="1" smtClean="0">
                <a:solidFill>
                  <a:schemeClr val="accent2"/>
                </a:solidFill>
              </a:rPr>
              <a:t> sessions anteriors</a:t>
            </a:r>
          </a:p>
          <a:p>
            <a:r>
              <a:rPr lang="ca-ES" b="1" smtClean="0">
                <a:solidFill>
                  <a:srgbClr val="006600"/>
                </a:solidFill>
              </a:rPr>
              <a:t>Seguiments</a:t>
            </a:r>
            <a:r>
              <a:rPr lang="ca-ES" b="1" smtClean="0">
                <a:solidFill>
                  <a:schemeClr val="accent2"/>
                </a:solidFill>
              </a:rPr>
              <a:t> tractaments</a:t>
            </a:r>
          </a:p>
          <a:p>
            <a:r>
              <a:rPr lang="ca-ES" b="1" smtClean="0">
                <a:solidFill>
                  <a:srgbClr val="006600"/>
                </a:solidFill>
              </a:rPr>
              <a:t>Lectura</a:t>
            </a:r>
            <a:r>
              <a:rPr lang="ca-ES" b="1" smtClean="0">
                <a:solidFill>
                  <a:schemeClr val="accent2"/>
                </a:solidFill>
              </a:rPr>
              <a:t> de les frases.......</a:t>
            </a:r>
          </a:p>
          <a:p>
            <a:r>
              <a:rPr lang="ca-ES" b="1" smtClean="0">
                <a:solidFill>
                  <a:srgbClr val="006600"/>
                </a:solidFill>
              </a:rPr>
              <a:t>Treball petits grups</a:t>
            </a:r>
            <a:r>
              <a:rPr lang="ca-ES" b="1" smtClean="0">
                <a:solidFill>
                  <a:schemeClr val="accent2"/>
                </a:solidFill>
              </a:rPr>
              <a:t>: Coses positives i negatives viscudes i moments d’alt risc </a:t>
            </a:r>
          </a:p>
          <a:p>
            <a:r>
              <a:rPr lang="ca-ES" b="1" smtClean="0">
                <a:solidFill>
                  <a:srgbClr val="006600"/>
                </a:solidFill>
              </a:rPr>
              <a:t>Fases  emocionals</a:t>
            </a:r>
            <a:r>
              <a:rPr lang="ca-ES" b="1" smtClean="0">
                <a:solidFill>
                  <a:schemeClr val="accent2"/>
                </a:solidFill>
              </a:rPr>
              <a:t> de l’abandó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defRPr/>
            </a:pPr>
            <a: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Coses positives i negatives viscudes</a:t>
            </a:r>
            <a:b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a-E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Moments d’alt risc</a:t>
            </a:r>
            <a:b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a-E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Tasques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ca-ES" sz="3600" b="1" smtClean="0">
                <a:solidFill>
                  <a:schemeClr val="accent2"/>
                </a:solidFill>
              </a:rPr>
              <a:t>Full de prevenció de recaigudes</a:t>
            </a:r>
          </a:p>
          <a:p>
            <a:pPr>
              <a:buFontTx/>
              <a:buNone/>
            </a:pPr>
            <a:endParaRPr lang="ca-ES" sz="3600" b="1" smtClean="0">
              <a:solidFill>
                <a:schemeClr val="accent2"/>
              </a:solidFill>
            </a:endParaRPr>
          </a:p>
          <a:p>
            <a:r>
              <a:rPr lang="ca-ES" sz="3600" b="1" smtClean="0">
                <a:solidFill>
                  <a:schemeClr val="accent2"/>
                </a:solidFill>
              </a:rPr>
              <a:t>Enquesta d’opinió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1476375" y="1052513"/>
            <a:ext cx="493236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per deixar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de fumar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6ª Sessió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579438" y="5883275"/>
            <a:ext cx="2028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accent2"/>
                </a:solidFill>
              </a:rPr>
              <a:t>Julia Mena</a:t>
            </a:r>
          </a:p>
          <a:p>
            <a:pPr algn="ctr"/>
            <a:r>
              <a:rPr lang="es-ES_tradnl" b="1">
                <a:solidFill>
                  <a:schemeClr val="accent2"/>
                </a:solidFill>
              </a:rPr>
              <a:t>Silvia Copetti </a:t>
            </a:r>
          </a:p>
        </p:txBody>
      </p:sp>
      <p:pic>
        <p:nvPicPr>
          <p:cNvPr id="81924" name="Picture 6" descr="MCj04122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110038"/>
            <a:ext cx="240982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a-ES" sz="4000" b="1" smtClean="0">
                <a:solidFill>
                  <a:srgbClr val="FF0000"/>
                </a:solidFill>
              </a:rPr>
              <a:t>Informació pel personal administratiu</a:t>
            </a:r>
            <a:r>
              <a:rPr lang="ca-ES" sz="4000" smtClean="0"/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87675" y="1989138"/>
            <a:ext cx="54006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a-ES" sz="2800" b="1"/>
              <a:t>Pròxim “taller per deixar de fumar”: els dies...</a:t>
            </a:r>
          </a:p>
          <a:p>
            <a:pPr>
              <a:buFontTx/>
              <a:buChar char="•"/>
            </a:pPr>
            <a:r>
              <a:rPr lang="ca-ES" sz="2800" b="1"/>
              <a:t>Anotar en el full d’inscripció: nom i cognoms, telèfon (fix i mòbil) </a:t>
            </a:r>
          </a:p>
          <a:p>
            <a:r>
              <a:rPr lang="ca-ES" sz="2800" b="1"/>
              <a:t>HCAP i UBA.</a:t>
            </a:r>
          </a:p>
          <a:p>
            <a:endParaRPr lang="ca-ES" sz="2800" b="1"/>
          </a:p>
          <a:p>
            <a:pPr>
              <a:buFontTx/>
              <a:buChar char="•"/>
            </a:pPr>
            <a:r>
              <a:rPr lang="ca-ES" sz="2800" b="1">
                <a:solidFill>
                  <a:srgbClr val="006600"/>
                </a:solidFill>
              </a:rPr>
              <a:t>Recordar  que </a:t>
            </a:r>
            <a:r>
              <a:rPr lang="ca-ES" sz="2800" b="1" u="sng">
                <a:solidFill>
                  <a:srgbClr val="006600"/>
                </a:solidFill>
              </a:rPr>
              <a:t>les places són</a:t>
            </a:r>
            <a:r>
              <a:rPr lang="ca-ES" sz="2800" b="1">
                <a:solidFill>
                  <a:srgbClr val="006600"/>
                </a:solidFill>
              </a:rPr>
              <a:t> </a:t>
            </a:r>
            <a:r>
              <a:rPr lang="ca-ES" sz="2800" b="1" u="sng">
                <a:solidFill>
                  <a:srgbClr val="006600"/>
                </a:solidFill>
              </a:rPr>
              <a:t>limitades </a:t>
            </a:r>
            <a:r>
              <a:rPr lang="ca-ES" sz="2800" b="1">
                <a:solidFill>
                  <a:srgbClr val="006600"/>
                </a:solidFill>
              </a:rPr>
              <a:t>i se’ls trucarà per telèfon per confirmar. </a:t>
            </a:r>
          </a:p>
        </p:txBody>
      </p:sp>
      <p:pic>
        <p:nvPicPr>
          <p:cNvPr id="26628" name="Picture 4" descr="MPj04393430000[1]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492375"/>
            <a:ext cx="2520950" cy="324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6a sessió: Seguiment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Mesura de CO exhalat</a:t>
            </a:r>
          </a:p>
          <a:p>
            <a:r>
              <a:rPr lang="ca-ES" b="1" smtClean="0">
                <a:solidFill>
                  <a:srgbClr val="006600"/>
                </a:solidFill>
              </a:rPr>
              <a:t>Resum </a:t>
            </a:r>
            <a:r>
              <a:rPr lang="ca-ES" b="1" smtClean="0">
                <a:solidFill>
                  <a:schemeClr val="accent2"/>
                </a:solidFill>
              </a:rPr>
              <a:t>sessions anteriors</a:t>
            </a:r>
          </a:p>
          <a:p>
            <a:r>
              <a:rPr lang="ca-ES" b="1" smtClean="0">
                <a:solidFill>
                  <a:srgbClr val="006600"/>
                </a:solidFill>
              </a:rPr>
              <a:t>Seguiments</a:t>
            </a:r>
            <a:r>
              <a:rPr lang="ca-ES" b="1" smtClean="0">
                <a:solidFill>
                  <a:schemeClr val="accent2"/>
                </a:solidFill>
              </a:rPr>
              <a:t> tractaments</a:t>
            </a:r>
          </a:p>
          <a:p>
            <a:r>
              <a:rPr lang="ca-ES" b="1" smtClean="0">
                <a:solidFill>
                  <a:srgbClr val="006600"/>
                </a:solidFill>
              </a:rPr>
              <a:t>Treball petits grups</a:t>
            </a:r>
            <a:r>
              <a:rPr lang="ca-ES" b="1" smtClean="0">
                <a:solidFill>
                  <a:schemeClr val="accent2"/>
                </a:solidFill>
              </a:rPr>
              <a:t>: Coses positives i negatives viscudes i moments d’alt risc </a:t>
            </a:r>
          </a:p>
          <a:p>
            <a:r>
              <a:rPr lang="ca-ES" b="1" smtClean="0">
                <a:solidFill>
                  <a:srgbClr val="006600"/>
                </a:solidFill>
              </a:rPr>
              <a:t>Prevenció de recaigudes</a:t>
            </a:r>
          </a:p>
          <a:p>
            <a:r>
              <a:rPr lang="ca-ES" b="1" smtClean="0">
                <a:solidFill>
                  <a:schemeClr val="accent2"/>
                </a:solidFill>
              </a:rPr>
              <a:t>Comiat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defRPr/>
            </a:pPr>
            <a: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Coses positives i negatives viscudes</a:t>
            </a:r>
            <a:b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a-E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Moments d’alt risc</a:t>
            </a:r>
            <a:br>
              <a:rPr lang="ca-E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a-E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Recaigudes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981200"/>
            <a:ext cx="472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b="1" smtClean="0">
                <a:solidFill>
                  <a:srgbClr val="FF0000"/>
                </a:solidFill>
              </a:rPr>
              <a:t>”una calada pot portar a recaure”</a:t>
            </a:r>
          </a:p>
          <a:p>
            <a:pPr>
              <a:lnSpc>
                <a:spcPct val="90000"/>
              </a:lnSpc>
            </a:pPr>
            <a:r>
              <a:rPr lang="ca-ES" b="1" smtClean="0">
                <a:solidFill>
                  <a:schemeClr val="accent2"/>
                </a:solidFill>
              </a:rPr>
              <a:t>Analitzar les causes </a:t>
            </a:r>
          </a:p>
          <a:p>
            <a:pPr>
              <a:lnSpc>
                <a:spcPct val="90000"/>
              </a:lnSpc>
            </a:pPr>
            <a:r>
              <a:rPr lang="ca-ES" b="1" smtClean="0">
                <a:solidFill>
                  <a:schemeClr val="accent2"/>
                </a:solidFill>
              </a:rPr>
              <a:t>Estratègies per evitar-ho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a-ES" b="1" smtClean="0">
                <a:solidFill>
                  <a:schemeClr val="accent2"/>
                </a:solidFill>
              </a:rPr>
              <a:t>...... si fuma regularment:</a:t>
            </a:r>
          </a:p>
          <a:p>
            <a:pPr>
              <a:lnSpc>
                <a:spcPct val="90000"/>
              </a:lnSpc>
            </a:pPr>
            <a:r>
              <a:rPr lang="ca-ES" b="1" smtClean="0">
                <a:solidFill>
                  <a:schemeClr val="accent2"/>
                </a:solidFill>
              </a:rPr>
              <a:t>Analitzar la recaiguda</a:t>
            </a:r>
          </a:p>
          <a:p>
            <a:pPr>
              <a:lnSpc>
                <a:spcPct val="90000"/>
              </a:lnSpc>
            </a:pPr>
            <a:r>
              <a:rPr lang="ca-ES" b="1" smtClean="0">
                <a:solidFill>
                  <a:schemeClr val="accent2"/>
                </a:solidFill>
              </a:rPr>
              <a:t>Fixar un nou dia “D”</a:t>
            </a:r>
          </a:p>
          <a:p>
            <a:pPr>
              <a:lnSpc>
                <a:spcPct val="90000"/>
              </a:lnSpc>
            </a:pPr>
            <a:endParaRPr lang="ca-ES" b="1" smtClean="0">
              <a:solidFill>
                <a:schemeClr val="accent2"/>
              </a:solidFill>
            </a:endParaRPr>
          </a:p>
        </p:txBody>
      </p:sp>
      <p:pic>
        <p:nvPicPr>
          <p:cNvPr id="84996" name="Picture 4" descr="TRI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2273300"/>
            <a:ext cx="17176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a-ES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Causes  més freqüents </a:t>
            </a:r>
            <a:br>
              <a:rPr lang="ca-ES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a-ES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 les recaigudes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4191000" cy="4114800"/>
          </a:xfrm>
        </p:spPr>
        <p:txBody>
          <a:bodyPr/>
          <a:lstStyle/>
          <a:p>
            <a:r>
              <a:rPr lang="ca-ES" b="1" smtClean="0">
                <a:solidFill>
                  <a:schemeClr val="accent2"/>
                </a:solidFill>
                <a:latin typeface="Comic Sans MS" pitchFamily="66" charset="0"/>
              </a:rPr>
              <a:t>Síndrome abstinència</a:t>
            </a:r>
          </a:p>
          <a:p>
            <a:r>
              <a:rPr lang="ca-ES" b="1" smtClean="0">
                <a:solidFill>
                  <a:schemeClr val="accent2"/>
                </a:solidFill>
                <a:latin typeface="Comic Sans MS" pitchFamily="66" charset="0"/>
              </a:rPr>
              <a:t>Augment de pes</a:t>
            </a:r>
          </a:p>
          <a:p>
            <a:r>
              <a:rPr lang="ca-ES" b="1" smtClean="0">
                <a:solidFill>
                  <a:schemeClr val="accent2"/>
                </a:solidFill>
                <a:latin typeface="Comic Sans MS" pitchFamily="66" charset="0"/>
              </a:rPr>
              <a:t>Estats d’ànim negatius o depressius</a:t>
            </a:r>
          </a:p>
          <a:p>
            <a:r>
              <a:rPr lang="ca-ES" b="1" smtClean="0">
                <a:solidFill>
                  <a:schemeClr val="accent2"/>
                </a:solidFill>
                <a:latin typeface="Comic Sans MS" pitchFamily="66" charset="0"/>
              </a:rPr>
              <a:t>Estrès o conflictes</a:t>
            </a:r>
          </a:p>
          <a:p>
            <a:r>
              <a:rPr lang="ca-ES" b="1" smtClean="0">
                <a:solidFill>
                  <a:schemeClr val="accent2"/>
                </a:solidFill>
                <a:latin typeface="Comic Sans MS" pitchFamily="66" charset="0"/>
              </a:rPr>
              <a:t>Moments de relax</a:t>
            </a:r>
          </a:p>
          <a:p>
            <a:r>
              <a:rPr lang="ca-ES" b="1" smtClean="0">
                <a:solidFill>
                  <a:schemeClr val="accent2"/>
                </a:solidFill>
                <a:latin typeface="Comic Sans MS" pitchFamily="66" charset="0"/>
              </a:rPr>
              <a:t>Excés de confiança; recaigudes socials</a:t>
            </a:r>
          </a:p>
          <a:p>
            <a:endParaRPr lang="ca-ES" smtClean="0">
              <a:solidFill>
                <a:schemeClr val="accent2"/>
              </a:solidFill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24200"/>
            <a:ext cx="4495800" cy="4114800"/>
          </a:xfrm>
        </p:spPr>
        <p:txBody>
          <a:bodyPr/>
          <a:lstStyle/>
          <a:p>
            <a:pPr indent="-49213"/>
            <a:r>
              <a:rPr lang="ca-ES" b="1" smtClean="0">
                <a:solidFill>
                  <a:srgbClr val="FF0000"/>
                </a:solidFill>
                <a:latin typeface="Comic Sans MS" pitchFamily="66" charset="0"/>
              </a:rPr>
              <a:t> No és un fracàs.</a:t>
            </a:r>
          </a:p>
          <a:p>
            <a:pPr indent="-49213">
              <a:buFontTx/>
              <a:buNone/>
            </a:pPr>
            <a:endParaRPr lang="ca-ES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-49213"/>
            <a:r>
              <a:rPr lang="ca-ES" b="1" smtClean="0">
                <a:solidFill>
                  <a:srgbClr val="FF0000"/>
                </a:solidFill>
                <a:latin typeface="Comic Sans MS" pitchFamily="66" charset="0"/>
              </a:rPr>
              <a:t> Oportunitat per aprendre a no recaure en el proper intent</a:t>
            </a:r>
          </a:p>
          <a:p>
            <a:pPr indent="-49213"/>
            <a:endParaRPr lang="ca-ES" b="1" smtClean="0"/>
          </a:p>
        </p:txBody>
      </p:sp>
      <p:pic>
        <p:nvPicPr>
          <p:cNvPr id="86021" name="Picture 5" descr="CERVE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87488"/>
            <a:ext cx="23622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OCUP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0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ESTRATÈGIES DE PREVENCIÓ DE RECAIGUDES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chemeClr val="accent2"/>
                </a:solidFill>
                <a:latin typeface="Comic Sans MS" pitchFamily="66" charset="0"/>
              </a:rPr>
              <a:t>Evitar situacions de risc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chemeClr val="accent2"/>
                </a:solidFill>
                <a:latin typeface="Comic Sans MS" pitchFamily="66" charset="0"/>
              </a:rPr>
              <a:t>Escapa’t de la situació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chemeClr val="accent2"/>
                </a:solidFill>
                <a:latin typeface="Comic Sans MS" pitchFamily="66" charset="0"/>
              </a:rPr>
              <a:t>Distracció:</a:t>
            </a:r>
          </a:p>
          <a:p>
            <a:pPr lvl="1">
              <a:lnSpc>
                <a:spcPct val="90000"/>
              </a:lnSpc>
            </a:pPr>
            <a:r>
              <a:rPr lang="ca-ES" sz="2000" b="1" smtClean="0">
                <a:solidFill>
                  <a:schemeClr val="accent2"/>
                </a:solidFill>
                <a:latin typeface="Comic Sans MS" pitchFamily="66" charset="0"/>
              </a:rPr>
              <a:t>Imaginació </a:t>
            </a:r>
          </a:p>
          <a:p>
            <a:pPr lvl="1">
              <a:lnSpc>
                <a:spcPct val="90000"/>
              </a:lnSpc>
            </a:pPr>
            <a:r>
              <a:rPr lang="ca-ES" sz="2000" b="1" smtClean="0">
                <a:solidFill>
                  <a:schemeClr val="accent2"/>
                </a:solidFill>
                <a:latin typeface="Comic Sans MS" pitchFamily="66" charset="0"/>
              </a:rPr>
              <a:t>Autoinstruccions</a:t>
            </a:r>
          </a:p>
          <a:p>
            <a:pPr lvl="1">
              <a:lnSpc>
                <a:spcPct val="90000"/>
              </a:lnSpc>
            </a:pPr>
            <a:r>
              <a:rPr lang="ca-ES" sz="2000" b="1" smtClean="0">
                <a:solidFill>
                  <a:schemeClr val="accent2"/>
                </a:solidFill>
                <a:latin typeface="Comic Sans MS" pitchFamily="66" charset="0"/>
              </a:rPr>
              <a:t>Recordar motius per a deixar de fumar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chemeClr val="accent2"/>
                </a:solidFill>
                <a:latin typeface="Comic Sans MS" pitchFamily="66" charset="0"/>
              </a:rPr>
              <a:t>Canvis de comportament:</a:t>
            </a:r>
          </a:p>
          <a:p>
            <a:pPr lvl="1">
              <a:lnSpc>
                <a:spcPct val="90000"/>
              </a:lnSpc>
            </a:pPr>
            <a:r>
              <a:rPr lang="ca-ES" sz="2000" b="1" smtClean="0">
                <a:solidFill>
                  <a:schemeClr val="accent2"/>
                </a:solidFill>
                <a:latin typeface="Comic Sans MS" pitchFamily="66" charset="0"/>
              </a:rPr>
              <a:t>Relaxació i respiració</a:t>
            </a:r>
          </a:p>
          <a:p>
            <a:pPr lvl="1">
              <a:lnSpc>
                <a:spcPct val="90000"/>
              </a:lnSpc>
            </a:pPr>
            <a:r>
              <a:rPr lang="ca-ES" sz="2000" b="1" smtClean="0">
                <a:solidFill>
                  <a:schemeClr val="accent2"/>
                </a:solidFill>
                <a:latin typeface="Comic Sans MS" pitchFamily="66" charset="0"/>
              </a:rPr>
              <a:t>Activitat física</a:t>
            </a:r>
          </a:p>
          <a:p>
            <a:pPr lvl="1">
              <a:lnSpc>
                <a:spcPct val="90000"/>
              </a:lnSpc>
            </a:pPr>
            <a:r>
              <a:rPr lang="ca-ES" sz="2000" b="1" smtClean="0">
                <a:solidFill>
                  <a:schemeClr val="accent2"/>
                </a:solidFill>
                <a:latin typeface="Comic Sans MS" pitchFamily="66" charset="0"/>
              </a:rPr>
              <a:t>Esperar fins que passi el desig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chemeClr val="accent2"/>
                </a:solidFill>
                <a:latin typeface="Comic Sans MS" pitchFamily="66" charset="0"/>
              </a:rPr>
              <a:t>Aprendre del “desliz”</a:t>
            </a:r>
          </a:p>
          <a:p>
            <a:pPr>
              <a:lnSpc>
                <a:spcPct val="90000"/>
              </a:lnSpc>
            </a:pPr>
            <a:r>
              <a:rPr lang="ca-ES" sz="2400" b="1" smtClean="0">
                <a:solidFill>
                  <a:schemeClr val="accent2"/>
                </a:solidFill>
                <a:latin typeface="Comic Sans MS" pitchFamily="66" charset="0"/>
              </a:rPr>
              <a:t>Buscar recolzament</a:t>
            </a:r>
          </a:p>
          <a:p>
            <a:pPr>
              <a:lnSpc>
                <a:spcPct val="90000"/>
              </a:lnSpc>
            </a:pPr>
            <a:endParaRPr lang="ca-ES" sz="2400" b="1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a-ES" sz="2400" b="1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0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ACTUACIÓ DAVANT UNA RECAIGUDA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305800" cy="4114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a-ES" sz="2800" b="1" smtClean="0">
                <a:solidFill>
                  <a:schemeClr val="accent2"/>
                </a:solidFill>
                <a:latin typeface="Comic Sans MS" pitchFamily="66" charset="0"/>
              </a:rPr>
              <a:t>No culpabilitzar-se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chemeClr val="accent2"/>
                </a:solidFill>
                <a:latin typeface="Comic Sans MS" pitchFamily="66" charset="0"/>
              </a:rPr>
              <a:t>Analitzar i aprofundir en els motius de recaiguda.</a:t>
            </a:r>
          </a:p>
          <a:p>
            <a:pPr algn="just">
              <a:lnSpc>
                <a:spcPct val="80000"/>
              </a:lnSpc>
            </a:pPr>
            <a:r>
              <a:rPr lang="ca-ES" sz="2800" b="1" smtClean="0">
                <a:solidFill>
                  <a:schemeClr val="accent2"/>
                </a:solidFill>
                <a:latin typeface="Comic Sans MS" pitchFamily="66" charset="0"/>
              </a:rPr>
              <a:t>Reconèixer el problema ajuda a solucionar-lo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chemeClr val="accent2"/>
                </a:solidFill>
                <a:latin typeface="Comic Sans MS" pitchFamily="66" charset="0"/>
              </a:rPr>
              <a:t>Animar-se a fer un nou intent en un temps breu: actualitzar els motius personals per a deixar el tabac.</a:t>
            </a:r>
          </a:p>
          <a:p>
            <a:pPr>
              <a:lnSpc>
                <a:spcPct val="80000"/>
              </a:lnSpc>
            </a:pPr>
            <a:r>
              <a:rPr lang="ca-ES" sz="2800" b="1" smtClean="0">
                <a:solidFill>
                  <a:schemeClr val="accent2"/>
                </a:solidFill>
                <a:latin typeface="Comic Sans MS" pitchFamily="66" charset="0"/>
              </a:rPr>
              <a:t>Remuntar l’autoestima. Descartar el consum esporàdic de cigarrets </a:t>
            </a:r>
          </a:p>
          <a:p>
            <a:pPr algn="just">
              <a:lnSpc>
                <a:spcPct val="80000"/>
              </a:lnSpc>
            </a:pPr>
            <a:r>
              <a:rPr lang="ca-ES" sz="2800" b="1" smtClean="0">
                <a:solidFill>
                  <a:schemeClr val="accent2"/>
                </a:solidFill>
                <a:latin typeface="Comic Sans MS" pitchFamily="66" charset="0"/>
              </a:rPr>
              <a:t>Relaxació i exercici físic.</a:t>
            </a:r>
          </a:p>
          <a:p>
            <a:pPr algn="just">
              <a:lnSpc>
                <a:spcPct val="80000"/>
              </a:lnSpc>
            </a:pPr>
            <a:endParaRPr lang="ca-ES" sz="2800" b="1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</a:pPr>
            <a:endParaRPr lang="ca-ES" sz="2800" b="1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3563938" y="1628775"/>
            <a:ext cx="52228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per deixar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de fumar</a:t>
            </a:r>
          </a:p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7ª Sessió </a:t>
            </a:r>
          </a:p>
          <a:p>
            <a:pPr algn="ctr">
              <a:spcBef>
                <a:spcPct val="50000"/>
              </a:spcBef>
            </a:pPr>
            <a:r>
              <a:rPr lang="ca-ES" sz="3600" b="1">
                <a:solidFill>
                  <a:schemeClr val="accent2"/>
                </a:solidFill>
              </a:rPr>
              <a:t>(la darrere consecutiva)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579438" y="5883275"/>
            <a:ext cx="2028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accent2"/>
                </a:solidFill>
              </a:rPr>
              <a:t>Julia Mena</a:t>
            </a:r>
          </a:p>
          <a:p>
            <a:pPr algn="ctr"/>
            <a:r>
              <a:rPr lang="es-ES_tradnl" b="1">
                <a:solidFill>
                  <a:schemeClr val="accent2"/>
                </a:solidFill>
              </a:rPr>
              <a:t>Silvia Copetti</a:t>
            </a:r>
            <a:r>
              <a:rPr lang="es-ES_tradnl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89092" name="Picture 5" descr="MPj04393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2336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a-ES" sz="4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7a sessió: Seguiment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Mesura de CO exhalat</a:t>
            </a:r>
          </a:p>
          <a:p>
            <a:r>
              <a:rPr lang="ca-ES" b="1" smtClean="0">
                <a:solidFill>
                  <a:srgbClr val="006600"/>
                </a:solidFill>
              </a:rPr>
              <a:t>Resum </a:t>
            </a:r>
            <a:r>
              <a:rPr lang="ca-ES" b="1" smtClean="0">
                <a:solidFill>
                  <a:schemeClr val="accent2"/>
                </a:solidFill>
              </a:rPr>
              <a:t>sessions anteriors</a:t>
            </a:r>
          </a:p>
          <a:p>
            <a:r>
              <a:rPr lang="ca-ES" b="1" smtClean="0">
                <a:solidFill>
                  <a:srgbClr val="006600"/>
                </a:solidFill>
              </a:rPr>
              <a:t>Seguiments</a:t>
            </a:r>
            <a:r>
              <a:rPr lang="ca-ES" b="1" smtClean="0">
                <a:solidFill>
                  <a:schemeClr val="accent2"/>
                </a:solidFill>
              </a:rPr>
              <a:t> tractaments</a:t>
            </a:r>
          </a:p>
          <a:p>
            <a:r>
              <a:rPr lang="ca-ES" b="1" smtClean="0">
                <a:solidFill>
                  <a:srgbClr val="006600"/>
                </a:solidFill>
              </a:rPr>
              <a:t>Treball petits grups</a:t>
            </a:r>
            <a:r>
              <a:rPr lang="ca-ES" b="1" smtClean="0">
                <a:solidFill>
                  <a:schemeClr val="accent2"/>
                </a:solidFill>
              </a:rPr>
              <a:t>: Coses positives i negatives viscudes i moments d’alt risc </a:t>
            </a:r>
          </a:p>
          <a:p>
            <a:r>
              <a:rPr lang="ca-ES" b="1" smtClean="0">
                <a:solidFill>
                  <a:srgbClr val="006600"/>
                </a:solidFill>
              </a:rPr>
              <a:t>Prevenció de recaigudes</a:t>
            </a:r>
          </a:p>
          <a:p>
            <a:r>
              <a:rPr lang="ca-ES" b="1" smtClean="0">
                <a:solidFill>
                  <a:schemeClr val="accent2"/>
                </a:solidFill>
              </a:rPr>
              <a:t>Comiat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b="1" smtClean="0">
                <a:solidFill>
                  <a:srgbClr val="FF3300"/>
                </a:solidFill>
              </a:rPr>
              <a:t>Moderador grup: </a:t>
            </a:r>
            <a:br>
              <a:rPr lang="ca-ES" sz="4000" b="1" smtClean="0">
                <a:solidFill>
                  <a:srgbClr val="FF3300"/>
                </a:solidFill>
              </a:rPr>
            </a:br>
            <a:r>
              <a:rPr lang="ca-ES" sz="4000" b="1" smtClean="0">
                <a:solidFill>
                  <a:srgbClr val="FF3300"/>
                </a:solidFill>
              </a:rPr>
              <a:t>qualitats personals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a-ES" sz="2800" smtClean="0"/>
              <a:t>Constància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Capacitat d’escolta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Identitat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Confidència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Espontaneïtat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Integritat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Confiança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Humor</a:t>
            </a:r>
          </a:p>
          <a:p>
            <a:pPr>
              <a:lnSpc>
                <a:spcPct val="90000"/>
              </a:lnSpc>
            </a:pPr>
            <a:r>
              <a:rPr lang="ca-ES" sz="2800" smtClean="0"/>
              <a:t>Empatia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647700" y="6470650"/>
            <a:ext cx="759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Substance abuse treatment: Group Therapy. US. Dep Health and Hum Serv. 2005</a:t>
            </a:r>
          </a:p>
        </p:txBody>
      </p:sp>
      <p:pic>
        <p:nvPicPr>
          <p:cNvPr id="91141" name="Picture 5" descr="obser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708275"/>
            <a:ext cx="21050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1" grpId="0" build="p" autoUpdateAnimBg="0"/>
      <p:bldP spid="263172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6"/>
          <p:cNvSpPr txBox="1">
            <a:spLocks noChangeArrowheads="1"/>
          </p:cNvSpPr>
          <p:nvPr/>
        </p:nvSpPr>
        <p:spPr bwMode="auto">
          <a:xfrm>
            <a:off x="642938" y="428625"/>
            <a:ext cx="70564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800" b="1">
                <a:solidFill>
                  <a:schemeClr val="accent2"/>
                </a:solidFill>
              </a:rPr>
              <a:t>Taller pràctic sobre Teràpia Grupal per deixar de fumar</a:t>
            </a:r>
          </a:p>
          <a:p>
            <a:pPr algn="ctr">
              <a:spcBef>
                <a:spcPct val="50000"/>
              </a:spcBef>
            </a:pPr>
            <a:r>
              <a:rPr lang="ca-ES" sz="4000" b="1">
                <a:solidFill>
                  <a:schemeClr val="accent2"/>
                </a:solidFill>
              </a:rPr>
              <a:t>Gràcies per la vostra atenció</a:t>
            </a:r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541338" y="5883275"/>
            <a:ext cx="210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accent2"/>
                </a:solidFill>
              </a:rPr>
              <a:t>Julia Mena </a:t>
            </a:r>
          </a:p>
          <a:p>
            <a:pPr algn="ctr"/>
            <a:r>
              <a:rPr lang="es-ES_tradnl" b="1">
                <a:solidFill>
                  <a:schemeClr val="accent2"/>
                </a:solidFill>
              </a:rPr>
              <a:t>Silvia  Copetti </a:t>
            </a:r>
          </a:p>
        </p:txBody>
      </p:sp>
      <p:pic>
        <p:nvPicPr>
          <p:cNvPr id="92164" name="Picture 8" descr="MPj04393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86188"/>
            <a:ext cx="32766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b="1" smtClean="0">
                <a:solidFill>
                  <a:srgbClr val="FF0000"/>
                </a:solidFill>
              </a:rPr>
              <a:t>Professionals que intervenen</a:t>
            </a:r>
            <a:r>
              <a:rPr lang="ca-ES" smtClean="0"/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700338" y="2225675"/>
            <a:ext cx="5903912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a-ES" sz="2800" b="1"/>
              <a:t>Un metge i una infermera </a:t>
            </a:r>
          </a:p>
          <a:p>
            <a:pPr>
              <a:buFontTx/>
              <a:buChar char="•"/>
            </a:pPr>
            <a:endParaRPr lang="ca-ES" sz="2800" b="1"/>
          </a:p>
          <a:p>
            <a:pPr>
              <a:buFontTx/>
              <a:buChar char="•"/>
            </a:pPr>
            <a:r>
              <a:rPr lang="ca-ES" sz="2800" b="1"/>
              <a:t>Papers intercanviables segons preferències, temps  i domini del tema </a:t>
            </a:r>
          </a:p>
          <a:p>
            <a:pPr>
              <a:buFontTx/>
              <a:buChar char="•"/>
            </a:pPr>
            <a:endParaRPr lang="ca-ES" sz="2800" b="1"/>
          </a:p>
          <a:p>
            <a:pPr>
              <a:buFontTx/>
              <a:buChar char="•"/>
            </a:pPr>
            <a:r>
              <a:rPr lang="ca-ES" sz="2800" b="1"/>
              <a:t>Paper de conducció, recolzament i d’observació </a:t>
            </a:r>
          </a:p>
          <a:p>
            <a:pPr>
              <a:buFontTx/>
              <a:buChar char="•"/>
            </a:pPr>
            <a:endParaRPr lang="ca-ES" sz="2800" b="1"/>
          </a:p>
        </p:txBody>
      </p:sp>
      <p:pic>
        <p:nvPicPr>
          <p:cNvPr id="27652" name="Picture 4" descr="MPj04393470000[1]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349500"/>
            <a:ext cx="2305050" cy="3465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2838</Words>
  <Application>Microsoft Office PowerPoint</Application>
  <PresentationFormat>Presentació en pantalla (4:3)</PresentationFormat>
  <Paragraphs>756</Paragraphs>
  <Slides>89</Slides>
  <Notes>81</Notes>
  <HiddenSlides>1</HiddenSlides>
  <MMClips>0</MMClips>
  <ScaleCrop>false</ScaleCrop>
  <HeadingPairs>
    <vt:vector size="8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2</vt:i4>
      </vt:variant>
      <vt:variant>
        <vt:lpstr>Títols de les diapositives</vt:lpstr>
      </vt:variant>
      <vt:variant>
        <vt:i4>89</vt:i4>
      </vt:variant>
    </vt:vector>
  </HeadingPairs>
  <TitlesOfParts>
    <vt:vector size="96" baseType="lpstr">
      <vt:lpstr>Times New Roman</vt:lpstr>
      <vt:lpstr>Arial</vt:lpstr>
      <vt:lpstr>Comic Sans MS</vt:lpstr>
      <vt:lpstr>Verdana</vt:lpstr>
      <vt:lpstr>Diseño predeterminado</vt:lpstr>
      <vt:lpstr>Documento de Microsoft Word</vt:lpstr>
      <vt:lpstr>ClipArt</vt:lpstr>
      <vt:lpstr>Diapositiva 1</vt:lpstr>
      <vt:lpstr>Index del taller </vt:lpstr>
      <vt:lpstr>Justificació de la intervenció grupal per deixar de fumar</vt:lpstr>
      <vt:lpstr>Diapositiva 4</vt:lpstr>
      <vt:lpstr>Per  on començar  ?</vt:lpstr>
      <vt:lpstr>Captació  del grup </vt:lpstr>
      <vt:lpstr>Criteris d’inclusió al grup </vt:lpstr>
      <vt:lpstr>Informació pel personal administratiu </vt:lpstr>
      <vt:lpstr>Professionals que intervenen </vt:lpstr>
      <vt:lpstr>Durada del taller</vt:lpstr>
      <vt:lpstr>Programa del  nostre Taller</vt:lpstr>
      <vt:lpstr>Què aporta la teràpia grupal en addiccions ? </vt:lpstr>
      <vt:lpstr>Diapositiva 13</vt:lpstr>
      <vt:lpstr>Diapositiva 14</vt:lpstr>
      <vt:lpstr>1ª Sessió: Decidir-se</vt:lpstr>
      <vt:lpstr>Diapositiva 16</vt:lpstr>
      <vt:lpstr>Components del tabac  </vt:lpstr>
      <vt:lpstr>Components del tabac  </vt:lpstr>
      <vt:lpstr>Quines malalties coneixeu relacionades amb el tabac?</vt:lpstr>
      <vt:lpstr>Penseu que si es fuma tabac light és millor?</vt:lpstr>
      <vt:lpstr>Beneficis de l’abandó del tabac</vt:lpstr>
      <vt:lpstr>Beneficis de l’abandó del tabac</vt:lpstr>
      <vt:lpstr>Tasques </vt:lpstr>
      <vt:lpstr>Registre de motius </vt:lpstr>
      <vt:lpstr>Quan i per què  fumo?</vt:lpstr>
      <vt:lpstr>Diapositiva 26</vt:lpstr>
      <vt:lpstr>2a Sessió: Preparar-se (1)</vt:lpstr>
      <vt:lpstr>Conèixer el tabac Motius d’inici i manteniment  </vt:lpstr>
      <vt:lpstr>Conèixer el tabac  </vt:lpstr>
      <vt:lpstr>Conèixer el tabac</vt:lpstr>
      <vt:lpstr>Diapositiva 31</vt:lpstr>
      <vt:lpstr>Diapositiva 32</vt:lpstr>
      <vt:lpstr>Diapositiva 33</vt:lpstr>
      <vt:lpstr>MOTIUS PER DEIXAR DE FUMAR</vt:lpstr>
      <vt:lpstr>Diapositiva 35</vt:lpstr>
      <vt:lpstr> Dificultats per deixar  de fumar Exercici en grups: </vt:lpstr>
      <vt:lpstr>Dificultats per deixar  de fumar: </vt:lpstr>
      <vt:lpstr>REGISTRE NUMÈRIC i alternatives  </vt:lpstr>
      <vt:lpstr>Tasques</vt:lpstr>
      <vt:lpstr>Diapositiva 40</vt:lpstr>
      <vt:lpstr>3a Sessió: Preparar-se (2)</vt:lpstr>
      <vt:lpstr>Abordatge farmacològic  Nocions bàsiques </vt:lpstr>
      <vt:lpstr>Paper dels fàrmacs</vt:lpstr>
      <vt:lpstr>Fàrmacs</vt:lpstr>
      <vt:lpstr>Substituts de la nicotina </vt:lpstr>
      <vt:lpstr>Xiclets de nicotina </vt:lpstr>
      <vt:lpstr>Xiclets nicotina : efectes secundàris </vt:lpstr>
      <vt:lpstr>Xiclets  nicotina: Contraindicacions  </vt:lpstr>
      <vt:lpstr>Comprimits de nicotina: característiques</vt:lpstr>
      <vt:lpstr>Comprimits  nicotina: efectes secundaris</vt:lpstr>
      <vt:lpstr>Comprimits nicotina: contraindicacions</vt:lpstr>
      <vt:lpstr>Pegat nicotina: característiques </vt:lpstr>
      <vt:lpstr>Pegat nicotina: reaccions adverses </vt:lpstr>
      <vt:lpstr>Pegat nicotina: Contraindicacions </vt:lpstr>
      <vt:lpstr>Motius per  a l’ús d’antidepressius</vt:lpstr>
      <vt:lpstr>Antidepressius</vt:lpstr>
      <vt:lpstr>Bupropió</vt:lpstr>
      <vt:lpstr>Bupropió </vt:lpstr>
      <vt:lpstr>Bupropió:  contraindicacions</vt:lpstr>
      <vt:lpstr>Bupropió: contraidicacions</vt:lpstr>
      <vt:lpstr>Bupropió: principals efectes adversos</vt:lpstr>
      <vt:lpstr>Vareniclina:</vt:lpstr>
      <vt:lpstr>Vareniclina: dosificació</vt:lpstr>
      <vt:lpstr>Comentaris a la guia i als exercicis de desautomatització </vt:lpstr>
      <vt:lpstr>Síndrome d'abstinència</vt:lpstr>
      <vt:lpstr>Diapositiva 66</vt:lpstr>
      <vt:lpstr>Síndrome d'abstinència</vt:lpstr>
      <vt:lpstr>Dia D</vt:lpstr>
      <vt:lpstr>Tasques</vt:lpstr>
      <vt:lpstr>Diapositiva 70</vt:lpstr>
      <vt:lpstr>4a sessió: Deixar de fumar</vt:lpstr>
      <vt:lpstr>Un conte cura quan :  </vt:lpstr>
      <vt:lpstr>TALLER RELAXACIÓ/RESPIRACIÓ  </vt:lpstr>
      <vt:lpstr>Tasques</vt:lpstr>
      <vt:lpstr>Diapositiva 75</vt:lpstr>
      <vt:lpstr>5a sessió: Manteniment</vt:lpstr>
      <vt:lpstr>Diapositiva 77</vt:lpstr>
      <vt:lpstr>Tasques</vt:lpstr>
      <vt:lpstr>Diapositiva 79</vt:lpstr>
      <vt:lpstr>6a sessió: Seguiment</vt:lpstr>
      <vt:lpstr>Diapositiva 81</vt:lpstr>
      <vt:lpstr>Recaigudes</vt:lpstr>
      <vt:lpstr>Causes  més freqüents  de  les recaigudes</vt:lpstr>
      <vt:lpstr>ESTRATÈGIES DE PREVENCIÓ DE RECAIGUDES</vt:lpstr>
      <vt:lpstr>ACTUACIÓ DAVANT UNA RECAIGUDA</vt:lpstr>
      <vt:lpstr>Diapositiva 86</vt:lpstr>
      <vt:lpstr>7a sessió: Seguiment</vt:lpstr>
      <vt:lpstr>Moderador grup:  qualitats personals</vt:lpstr>
      <vt:lpstr>Diapositiva 89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Juan Lozano</dc:creator>
  <cp:lastModifiedBy>gortega</cp:lastModifiedBy>
  <cp:revision>246</cp:revision>
  <dcterms:created xsi:type="dcterms:W3CDTF">2003-05-03T21:43:09Z</dcterms:created>
  <dcterms:modified xsi:type="dcterms:W3CDTF">2010-11-25T11:21:43Z</dcterms:modified>
</cp:coreProperties>
</file>