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90" r:id="rId1"/>
  </p:sldMasterIdLst>
  <p:notesMasterIdLst>
    <p:notesMasterId r:id="rId27"/>
  </p:notesMasterIdLst>
  <p:handoutMasterIdLst>
    <p:handoutMasterId r:id="rId28"/>
  </p:handoutMasterIdLst>
  <p:sldIdLst>
    <p:sldId id="343" r:id="rId2"/>
    <p:sldId id="306" r:id="rId3"/>
    <p:sldId id="307" r:id="rId4"/>
    <p:sldId id="308" r:id="rId5"/>
    <p:sldId id="309" r:id="rId6"/>
    <p:sldId id="310" r:id="rId7"/>
    <p:sldId id="314" r:id="rId8"/>
    <p:sldId id="315" r:id="rId9"/>
    <p:sldId id="316" r:id="rId10"/>
    <p:sldId id="317" r:id="rId11"/>
    <p:sldId id="332" r:id="rId12"/>
    <p:sldId id="319" r:id="rId13"/>
    <p:sldId id="322" r:id="rId14"/>
    <p:sldId id="321" r:id="rId15"/>
    <p:sldId id="323" r:id="rId16"/>
    <p:sldId id="324" r:id="rId17"/>
    <p:sldId id="325" r:id="rId18"/>
    <p:sldId id="261" r:id="rId19"/>
    <p:sldId id="337" r:id="rId20"/>
    <p:sldId id="326" r:id="rId21"/>
    <p:sldId id="342" r:id="rId22"/>
    <p:sldId id="329" r:id="rId23"/>
    <p:sldId id="338" r:id="rId24"/>
    <p:sldId id="339" r:id="rId25"/>
    <p:sldId id="341" r:id="rId2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uria Peix" initials="NPS" lastIdx="6" clrIdx="0"/>
  <p:cmAuthor id="1" name="Propietario" initials="P" lastIdx="2" clrIdx="1">
    <p:extLst>
      <p:ext uri="{19B8F6BF-5375-455C-9EA6-DF929625EA0E}">
        <p15:presenceInfo xmlns:p15="http://schemas.microsoft.com/office/powerpoint/2012/main" userId="1e31a1fb164970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9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43" autoAdjust="0"/>
    <p:restoredTop sz="95539" autoAdjust="0"/>
  </p:normalViewPr>
  <p:slideViewPr>
    <p:cSldViewPr>
      <p:cViewPr varScale="1">
        <p:scale>
          <a:sx n="125" d="100"/>
          <a:sy n="125" d="100"/>
        </p:scale>
        <p:origin x="872"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168"/>
    </p:cViewPr>
  </p:sorterViewPr>
  <p:notesViewPr>
    <p:cSldViewPr>
      <p:cViewPr varScale="1">
        <p:scale>
          <a:sx n="52" d="100"/>
          <a:sy n="52" d="100"/>
        </p:scale>
        <p:origin x="-289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E0E3FC-396F-40CC-857A-0E2A779A5F3D}" type="datetimeFigureOut">
              <a:rPr lang="es-ES" smtClean="0"/>
              <a:pPr/>
              <a:t>26/6/20</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31A6FB-FB53-4D5B-97C7-CB10791A005C}" type="slidenum">
              <a:rPr lang="es-ES" smtClean="0"/>
              <a:pPr/>
              <a:t>‹Nº›</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a-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07BFEB-76E5-4FAD-909F-52BD0B956A3D}" type="datetimeFigureOut">
              <a:rPr lang="ca-ES" smtClean="0"/>
              <a:pPr/>
              <a:t>26/6/20</a:t>
            </a:fld>
            <a:endParaRPr lang="ca-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a-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a-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71C606-0FCB-4092-A221-D98216BC59C2}" type="slidenum">
              <a:rPr lang="ca-ES" smtClean="0"/>
              <a:pPr/>
              <a:t>‹Nº›</a:t>
            </a:fld>
            <a:endParaRPr lang="ca-ES" dirty="0"/>
          </a:p>
        </p:txBody>
      </p:sp>
    </p:spTree>
    <p:extLst>
      <p:ext uri="{BB962C8B-B14F-4D97-AF65-F5344CB8AC3E}">
        <p14:creationId xmlns:p14="http://schemas.microsoft.com/office/powerpoint/2010/main" val="940145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p:txBody>
          <a:bodyPr/>
          <a:lstStyle/>
          <a:p>
            <a:pPr>
              <a:defRPr/>
            </a:pPr>
            <a:fld id="{BFC981BB-204C-48EA-8C76-993C77D32563}" type="slidenum">
              <a:rPr lang="es-ES">
                <a:solidFill>
                  <a:prstClr val="black"/>
                </a:solidFill>
              </a:rPr>
              <a:pPr>
                <a:defRPr/>
              </a:pPr>
              <a:t>1</a:t>
            </a:fld>
            <a:endParaRPr lang="es-ES" dirty="0">
              <a:solidFill>
                <a:prstClr val="black"/>
              </a:solidFill>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dirty="0"/>
          </a:p>
        </p:txBody>
      </p:sp>
    </p:spTree>
    <p:extLst>
      <p:ext uri="{BB962C8B-B14F-4D97-AF65-F5344CB8AC3E}">
        <p14:creationId xmlns:p14="http://schemas.microsoft.com/office/powerpoint/2010/main" val="1901500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D96F7D8-1135-42E5-BA7E-1D777CB27837}" type="slidenum">
              <a:rPr lang="es-ES" altLang="ca-ES" smtClean="0"/>
              <a:pPr>
                <a:spcBef>
                  <a:spcPct val="0"/>
                </a:spcBef>
              </a:pPr>
              <a:t>13</a:t>
            </a:fld>
            <a:endParaRPr lang="es-ES" altLang="ca-E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dirty="0"/>
          </a:p>
        </p:txBody>
      </p:sp>
    </p:spTree>
    <p:extLst>
      <p:ext uri="{BB962C8B-B14F-4D97-AF65-F5344CB8AC3E}">
        <p14:creationId xmlns:p14="http://schemas.microsoft.com/office/powerpoint/2010/main" val="3932598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baseline="0" dirty="0"/>
          </a:p>
          <a:p>
            <a:endParaRPr lang="ca-ES" baseline="0" dirty="0"/>
          </a:p>
          <a:p>
            <a:endParaRPr lang="es-ES" dirty="0"/>
          </a:p>
        </p:txBody>
      </p:sp>
      <p:sp>
        <p:nvSpPr>
          <p:cNvPr id="4" name="Contenidor de número de diapositiva 3"/>
          <p:cNvSpPr>
            <a:spLocks noGrp="1"/>
          </p:cNvSpPr>
          <p:nvPr>
            <p:ph type="sldNum" sz="quarter" idx="10"/>
          </p:nvPr>
        </p:nvSpPr>
        <p:spPr/>
        <p:txBody>
          <a:bodyPr/>
          <a:lstStyle/>
          <a:p>
            <a:fld id="{8B71C606-0FCB-4092-A221-D98216BC59C2}" type="slidenum">
              <a:rPr lang="ca-ES" smtClean="0"/>
              <a:pPr/>
              <a:t>14</a:t>
            </a:fld>
            <a:endParaRPr lang="ca-ES"/>
          </a:p>
        </p:txBody>
      </p:sp>
    </p:spTree>
    <p:extLst>
      <p:ext uri="{BB962C8B-B14F-4D97-AF65-F5344CB8AC3E}">
        <p14:creationId xmlns:p14="http://schemas.microsoft.com/office/powerpoint/2010/main" val="273893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p:txBody>
          <a:bodyPr/>
          <a:lstStyle/>
          <a:p>
            <a:pPr>
              <a:defRPr/>
            </a:pPr>
            <a:fld id="{CA8EAB15-64AC-4CD8-A0AF-94CD1BC03BD4}" type="slidenum">
              <a:rPr lang="es-ES" smtClean="0"/>
              <a:pPr>
                <a:defRPr/>
              </a:pPr>
              <a:t>15</a:t>
            </a:fld>
            <a:endParaRPr lang="es-ES"/>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dirty="0"/>
          </a:p>
        </p:txBody>
      </p:sp>
    </p:spTree>
    <p:extLst>
      <p:ext uri="{BB962C8B-B14F-4D97-AF65-F5344CB8AC3E}">
        <p14:creationId xmlns:p14="http://schemas.microsoft.com/office/powerpoint/2010/main" val="3111457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p:txBody>
          <a:bodyPr/>
          <a:lstStyle/>
          <a:p>
            <a:pPr>
              <a:defRPr/>
            </a:pPr>
            <a:fld id="{35B1F0A8-4AA5-445C-9309-6A3421C5BE37}" type="slidenum">
              <a:rPr lang="es-ES" smtClean="0"/>
              <a:pPr>
                <a:defRPr/>
              </a:pPr>
              <a:t>16</a:t>
            </a:fld>
            <a:endParaRPr lang="es-ES"/>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dirty="0"/>
          </a:p>
        </p:txBody>
      </p:sp>
    </p:spTree>
    <p:extLst>
      <p:ext uri="{BB962C8B-B14F-4D97-AF65-F5344CB8AC3E}">
        <p14:creationId xmlns:p14="http://schemas.microsoft.com/office/powerpoint/2010/main" val="1417057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p:txBody>
          <a:bodyPr/>
          <a:lstStyle/>
          <a:p>
            <a:pPr>
              <a:defRPr/>
            </a:pPr>
            <a:fld id="{35B1F0A8-4AA5-445C-9309-6A3421C5BE37}" type="slidenum">
              <a:rPr lang="es-ES" smtClean="0"/>
              <a:pPr>
                <a:defRPr/>
              </a:pPr>
              <a:t>17</a:t>
            </a:fld>
            <a:endParaRPr lang="es-ES"/>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p>
        </p:txBody>
      </p:sp>
    </p:spTree>
    <p:extLst>
      <p:ext uri="{BB962C8B-B14F-4D97-AF65-F5344CB8AC3E}">
        <p14:creationId xmlns:p14="http://schemas.microsoft.com/office/powerpoint/2010/main" val="1417057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171450" indent="-171450">
              <a:buFont typeface="Arial" panose="020B0604020202020204" pitchFamily="34" charset="0"/>
              <a:buChar char="•"/>
            </a:pPr>
            <a:r>
              <a:rPr lang="es-ES" dirty="0"/>
              <a:t>Disminuye la carboximetría y las enfermedades. </a:t>
            </a:r>
          </a:p>
          <a:p>
            <a:pPr marL="171450" indent="-171450">
              <a:buFont typeface="Arial" panose="020B0604020202020204" pitchFamily="34" charset="0"/>
              <a:buChar char="•"/>
            </a:pPr>
            <a:r>
              <a:rPr lang="es-ES" dirty="0"/>
              <a:t>Aumenta el dinero y la salud individual, colectiva y ambiental.</a:t>
            </a:r>
            <a:r>
              <a:rPr lang="ca-ES" baseline="0" dirty="0"/>
              <a:t> </a:t>
            </a:r>
            <a:endParaRPr lang="ca-ES" dirty="0"/>
          </a:p>
          <a:p>
            <a:endParaRPr lang="es-ES" dirty="0"/>
          </a:p>
        </p:txBody>
      </p:sp>
      <p:sp>
        <p:nvSpPr>
          <p:cNvPr id="4" name="3 Marcador de número de diapositiva"/>
          <p:cNvSpPr>
            <a:spLocks noGrp="1"/>
          </p:cNvSpPr>
          <p:nvPr>
            <p:ph type="sldNum" sz="quarter" idx="10"/>
          </p:nvPr>
        </p:nvSpPr>
        <p:spPr/>
        <p:txBody>
          <a:bodyPr/>
          <a:lstStyle/>
          <a:p>
            <a:fld id="{8B71C606-0FCB-4092-A221-D98216BC59C2}" type="slidenum">
              <a:rPr lang="ca-ES" smtClean="0"/>
              <a:pPr/>
              <a:t>18</a:t>
            </a:fld>
            <a:endParaRPr lang="ca-E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8B71C606-0FCB-4092-A221-D98216BC59C2}" type="slidenum">
              <a:rPr lang="ca-ES" smtClean="0"/>
              <a:pPr/>
              <a:t>20</a:t>
            </a:fld>
            <a:endParaRPr lang="ca-E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p:txBody>
          <a:bodyPr/>
          <a:lstStyle/>
          <a:p>
            <a:pPr>
              <a:defRPr/>
            </a:pPr>
            <a:fld id="{BFC981BB-204C-48EA-8C76-993C77D32563}" type="slidenum">
              <a:rPr lang="es-ES">
                <a:solidFill>
                  <a:prstClr val="black"/>
                </a:solidFill>
              </a:rPr>
              <a:pPr>
                <a:defRPr/>
              </a:pPr>
              <a:t>21</a:t>
            </a:fld>
            <a:endParaRPr lang="es-ES">
              <a:solidFill>
                <a:prstClr val="black"/>
              </a:solidFill>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dirty="0"/>
              <a:t>Hay que hacer referencia a los dibujos y explicar el de la salud de hierro, que estarás como una rosa, fuerte como un roble y sano como una manzana.</a:t>
            </a:r>
            <a:endParaRPr lang="ca-ES" altLang="es-ES" dirty="0"/>
          </a:p>
        </p:txBody>
      </p:sp>
    </p:spTree>
    <p:extLst>
      <p:ext uri="{BB962C8B-B14F-4D97-AF65-F5344CB8AC3E}">
        <p14:creationId xmlns:p14="http://schemas.microsoft.com/office/powerpoint/2010/main" val="2505855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p:txBody>
          <a:bodyPr/>
          <a:lstStyle/>
          <a:p>
            <a:pPr>
              <a:defRPr/>
            </a:pPr>
            <a:fld id="{D66FBC96-4BA4-463C-B0B5-5164859125AD}" type="slidenum">
              <a:rPr lang="es-ES" smtClean="0"/>
              <a:pPr>
                <a:defRPr/>
              </a:pPr>
              <a:t>22</a:t>
            </a:fld>
            <a:endParaRPr lang="es-ES"/>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p>
        </p:txBody>
      </p:sp>
    </p:spTree>
    <p:extLst>
      <p:ext uri="{BB962C8B-B14F-4D97-AF65-F5344CB8AC3E}">
        <p14:creationId xmlns:p14="http://schemas.microsoft.com/office/powerpoint/2010/main" val="412244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8B71C606-0FCB-4092-A221-D98216BC59C2}" type="slidenum">
              <a:rPr lang="ca-ES" smtClean="0"/>
              <a:pPr/>
              <a:t>25</a:t>
            </a:fld>
            <a:endParaRPr lang="ca-ES"/>
          </a:p>
        </p:txBody>
      </p:sp>
    </p:spTree>
    <p:extLst>
      <p:ext uri="{BB962C8B-B14F-4D97-AF65-F5344CB8AC3E}">
        <p14:creationId xmlns:p14="http://schemas.microsoft.com/office/powerpoint/2010/main" val="456158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ln>
            <a:miter lim="800000"/>
            <a:headEnd/>
            <a:tailEnd/>
          </a:ln>
        </p:spPr>
        <p:txBody>
          <a:bodyPr/>
          <a:lstStyle/>
          <a:p>
            <a:fld id="{83F46232-548A-43E1-B82C-308C76A5DF24}" type="slidenum">
              <a:rPr lang="es-ES">
                <a:solidFill>
                  <a:prstClr val="black"/>
                </a:solidFill>
              </a:rPr>
              <a:pPr/>
              <a:t>2</a:t>
            </a:fld>
            <a:endParaRPr lang="es-ES" dirty="0">
              <a:solidFill>
                <a:prstClr val="black"/>
              </a:solidFill>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a-ES" altLang="es-ES" dirty="0"/>
          </a:p>
        </p:txBody>
      </p:sp>
    </p:spTree>
    <p:extLst>
      <p:ext uri="{BB962C8B-B14F-4D97-AF65-F5344CB8AC3E}">
        <p14:creationId xmlns:p14="http://schemas.microsoft.com/office/powerpoint/2010/main" val="3341794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eaLnBrk="1" hangingPunct="1">
              <a:buClr>
                <a:srgbClr val="006600"/>
              </a:buClr>
              <a:buFont typeface="Arial" panose="020B0604020202020204" pitchFamily="34" charset="0"/>
              <a:buNone/>
            </a:pPr>
            <a:r>
              <a:rPr lang="es-ES" altLang="es-ES" sz="1200" dirty="0"/>
              <a:t>Mantenimiento de los valores de la carboximetría en la franja verde, es decir, de no fumador.</a:t>
            </a:r>
          </a:p>
          <a:p>
            <a:pPr marL="0" indent="0" eaLnBrk="1" hangingPunct="1">
              <a:buClr>
                <a:srgbClr val="006600"/>
              </a:buClr>
              <a:buFont typeface="Arial" panose="020B0604020202020204" pitchFamily="34" charset="0"/>
              <a:buNone/>
            </a:pPr>
            <a:endParaRPr lang="es-ES" altLang="es-ES" sz="1200" dirty="0"/>
          </a:p>
          <a:p>
            <a:pPr marL="0" indent="0" eaLnBrk="1" hangingPunct="1">
              <a:buClr>
                <a:srgbClr val="006600"/>
              </a:buClr>
              <a:buFont typeface="Arial" panose="020B0604020202020204" pitchFamily="34" charset="0"/>
              <a:buNone/>
            </a:pPr>
            <a:r>
              <a:rPr lang="es-ES" altLang="es-ES" sz="1200" dirty="0"/>
              <a:t>Recuérdese:</a:t>
            </a:r>
          </a:p>
          <a:p>
            <a:pPr marL="171450" indent="-171450" eaLnBrk="1" hangingPunct="1">
              <a:buClr>
                <a:srgbClr val="006600"/>
              </a:buClr>
              <a:buFont typeface="Arial" panose="020B0604020202020204" pitchFamily="34" charset="0"/>
              <a:buChar char="•"/>
            </a:pPr>
            <a:r>
              <a:rPr lang="es-ES" altLang="es-ES" sz="1200" dirty="0"/>
              <a:t>Hay que comer alimentos bajos en calorías.</a:t>
            </a:r>
          </a:p>
          <a:p>
            <a:pPr marL="171450" indent="-171450" eaLnBrk="1" hangingPunct="1">
              <a:buClr>
                <a:srgbClr val="006600"/>
              </a:buClr>
              <a:buFont typeface="Arial" panose="020B0604020202020204" pitchFamily="34" charset="0"/>
              <a:buChar char="•"/>
            </a:pPr>
            <a:r>
              <a:rPr lang="es-ES" altLang="es-ES" sz="1200" dirty="0"/>
              <a:t>Hay que evitar zumos, y es preferible la fruta entera.</a:t>
            </a:r>
          </a:p>
          <a:p>
            <a:pPr marL="171450" indent="-171450" eaLnBrk="1" hangingPunct="1">
              <a:buClr>
                <a:srgbClr val="006600"/>
              </a:buClr>
              <a:buFont typeface="Arial" panose="020B0604020202020204" pitchFamily="34" charset="0"/>
              <a:buChar char="•"/>
            </a:pPr>
            <a:r>
              <a:rPr lang="es-ES" altLang="es-ES" sz="1200" dirty="0"/>
              <a:t>Se debe hacer una dieta variada, con fruta y verdura.</a:t>
            </a:r>
          </a:p>
          <a:p>
            <a:pPr marL="171450" indent="-171450" eaLnBrk="1" hangingPunct="1">
              <a:buClr>
                <a:srgbClr val="006600"/>
              </a:buClr>
              <a:buFont typeface="Arial" panose="020B0604020202020204" pitchFamily="34" charset="0"/>
              <a:buChar char="•"/>
            </a:pPr>
            <a:r>
              <a:rPr lang="es-ES" altLang="es-ES" sz="1200" dirty="0"/>
              <a:t>Se deben evitar las golosinas y las bebidas azucaradas; son preferibles los caramelos y los chicles sin azúcar, las infusiones y el agua.</a:t>
            </a:r>
          </a:p>
          <a:p>
            <a:pPr marL="171450" indent="-171450" eaLnBrk="1" hangingPunct="1">
              <a:buClr>
                <a:srgbClr val="006600"/>
              </a:buClr>
              <a:buFont typeface="Arial" panose="020B0604020202020204" pitchFamily="34" charset="0"/>
              <a:buChar char="•"/>
            </a:pPr>
            <a:r>
              <a:rPr lang="es-ES" altLang="es-ES" sz="1200" dirty="0"/>
              <a:t>Se debe hacer ejercicio moderadamente (caminar, montar en bicicleta).</a:t>
            </a:r>
            <a:endParaRPr lang="ca-ES" dirty="0"/>
          </a:p>
        </p:txBody>
      </p:sp>
      <p:sp>
        <p:nvSpPr>
          <p:cNvPr id="4" name="Marcador de número de diapositiva 3"/>
          <p:cNvSpPr>
            <a:spLocks noGrp="1"/>
          </p:cNvSpPr>
          <p:nvPr>
            <p:ph type="sldNum" sz="quarter" idx="10"/>
          </p:nvPr>
        </p:nvSpPr>
        <p:spPr/>
        <p:txBody>
          <a:bodyPr/>
          <a:lstStyle/>
          <a:p>
            <a:fld id="{8B71C606-0FCB-4092-A221-D98216BC59C2}" type="slidenum">
              <a:rPr lang="ca-ES" smtClean="0"/>
              <a:pPr/>
              <a:t>6</a:t>
            </a:fld>
            <a:endParaRPr lang="ca-ES" dirty="0"/>
          </a:p>
        </p:txBody>
      </p:sp>
    </p:spTree>
    <p:extLst>
      <p:ext uri="{BB962C8B-B14F-4D97-AF65-F5344CB8AC3E}">
        <p14:creationId xmlns:p14="http://schemas.microsoft.com/office/powerpoint/2010/main" val="2833828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4F17946-0B6F-4C04-9091-3FCF59203A63}" type="slidenum">
              <a:rPr lang="es-ES" altLang="ca-ES" smtClean="0"/>
              <a:pPr>
                <a:spcBef>
                  <a:spcPct val="0"/>
                </a:spcBef>
              </a:pPr>
              <a:t>7</a:t>
            </a:fld>
            <a:endParaRPr lang="es-ES" altLang="ca-ES" dirty="0"/>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dirty="0"/>
          </a:p>
        </p:txBody>
      </p:sp>
    </p:spTree>
    <p:extLst>
      <p:ext uri="{BB962C8B-B14F-4D97-AF65-F5344CB8AC3E}">
        <p14:creationId xmlns:p14="http://schemas.microsoft.com/office/powerpoint/2010/main" val="2002211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r>
              <a:rPr lang="es-ES" b="1" i="1" dirty="0"/>
              <a:t>Role </a:t>
            </a:r>
            <a:r>
              <a:rPr lang="es-ES" b="1" i="1" dirty="0" err="1"/>
              <a:t>playing</a:t>
            </a:r>
            <a:r>
              <a:rPr lang="es-ES" b="1" i="1" dirty="0"/>
              <a:t>:</a:t>
            </a:r>
          </a:p>
          <a:p>
            <a:r>
              <a:rPr lang="es-ES" i="0" dirty="0"/>
              <a:t>C</a:t>
            </a:r>
            <a:r>
              <a:rPr lang="es-ES" dirty="0"/>
              <a:t>uatro amigos:</a:t>
            </a:r>
          </a:p>
          <a:p>
            <a:r>
              <a:rPr lang="es-ES" dirty="0"/>
              <a:t>1 ha dejado de fumar hace 4 meses</a:t>
            </a:r>
          </a:p>
          <a:p>
            <a:r>
              <a:rPr lang="es-ES" dirty="0"/>
              <a:t>2 fuman</a:t>
            </a:r>
          </a:p>
          <a:p>
            <a:r>
              <a:rPr lang="es-ES" dirty="0"/>
              <a:t>1 no fuma</a:t>
            </a:r>
          </a:p>
          <a:p>
            <a:r>
              <a:rPr lang="es-ES" dirty="0"/>
              <a:t>Se encuentran para tomar una cerveza en una terraza o para cenar (que decidan ellos). Los 2 amigos fuman y uno ofrece tabaco al que está dejando de fumar: "por los viejos tiempos", "no sabía que habías dejado de fumar”... Él tendrá que decidir si fuma o no y...</a:t>
            </a:r>
          </a:p>
          <a:p>
            <a:endParaRPr lang="es-ES" dirty="0"/>
          </a:p>
          <a:p>
            <a:r>
              <a:rPr lang="es-ES" dirty="0"/>
              <a:t>Cuando termina el </a:t>
            </a:r>
            <a:r>
              <a:rPr lang="es-ES" i="1" dirty="0"/>
              <a:t>role </a:t>
            </a:r>
            <a:r>
              <a:rPr lang="es-ES" i="1" dirty="0" err="1"/>
              <a:t>playing</a:t>
            </a:r>
            <a:r>
              <a:rPr lang="es-ES" i="1" dirty="0"/>
              <a:t>,</a:t>
            </a:r>
            <a:r>
              <a:rPr lang="es-ES" dirty="0"/>
              <a:t> el grupo debe describir qué papel ha tenido cada uno y debe aportar sus comentarios y proponer alternativas, o simplemente dar su opinión.</a:t>
            </a:r>
          </a:p>
          <a:p>
            <a:endParaRPr lang="es-ES" dirty="0"/>
          </a:p>
        </p:txBody>
      </p:sp>
      <p:sp>
        <p:nvSpPr>
          <p:cNvPr id="4" name="Contenidor de número de diapositiva 3"/>
          <p:cNvSpPr>
            <a:spLocks noGrp="1"/>
          </p:cNvSpPr>
          <p:nvPr>
            <p:ph type="sldNum" sz="quarter" idx="10"/>
          </p:nvPr>
        </p:nvSpPr>
        <p:spPr/>
        <p:txBody>
          <a:bodyPr/>
          <a:lstStyle/>
          <a:p>
            <a:fld id="{8B71C606-0FCB-4092-A221-D98216BC59C2}" type="slidenum">
              <a:rPr lang="ca-ES" smtClean="0"/>
              <a:pPr/>
              <a:t>8</a:t>
            </a:fld>
            <a:endParaRPr lang="ca-ES"/>
          </a:p>
        </p:txBody>
      </p:sp>
    </p:spTree>
    <p:extLst>
      <p:ext uri="{BB962C8B-B14F-4D97-AF65-F5344CB8AC3E}">
        <p14:creationId xmlns:p14="http://schemas.microsoft.com/office/powerpoint/2010/main" val="1892011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93" tIns="45546" rIns="91093" bIns="45546"/>
          <a:lstStyle/>
          <a:p>
            <a:pPr algn="just" eaLnBrk="1" hangingPunct="1">
              <a:spcBef>
                <a:spcPct val="0"/>
              </a:spcBef>
            </a:pPr>
            <a:endParaRPr lang="fi-FI" altLang="es-ES" dirty="0">
              <a:cs typeface="Arial" charset="0"/>
            </a:endParaRPr>
          </a:p>
        </p:txBody>
      </p:sp>
      <p:sp>
        <p:nvSpPr>
          <p:cNvPr id="32772" name="Slide Number Placeholder 3"/>
          <p:cNvSpPr txBox="1">
            <a:spLocks noGrp="1"/>
          </p:cNvSpPr>
          <p:nvPr/>
        </p:nvSpPr>
        <p:spPr bwMode="auto">
          <a:xfrm>
            <a:off x="3883311" y="8685625"/>
            <a:ext cx="2973084" cy="45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93" tIns="45546" rIns="91093" bIns="45546" anchor="b"/>
          <a:lstStyle>
            <a:lvl1pPr defTabSz="911225">
              <a:defRPr>
                <a:solidFill>
                  <a:schemeClr val="tx1"/>
                </a:solidFill>
                <a:latin typeface="Calibri" pitchFamily="34" charset="0"/>
                <a:cs typeface="Arial" charset="0"/>
              </a:defRPr>
            </a:lvl1pPr>
            <a:lvl2pPr marL="742950" indent="-285750" defTabSz="911225">
              <a:defRPr>
                <a:solidFill>
                  <a:schemeClr val="tx1"/>
                </a:solidFill>
                <a:latin typeface="Calibri" pitchFamily="34" charset="0"/>
                <a:cs typeface="Arial" charset="0"/>
              </a:defRPr>
            </a:lvl2pPr>
            <a:lvl3pPr marL="1143000" indent="-228600" defTabSz="911225">
              <a:defRPr>
                <a:solidFill>
                  <a:schemeClr val="tx1"/>
                </a:solidFill>
                <a:latin typeface="Calibri" pitchFamily="34" charset="0"/>
                <a:cs typeface="Arial" charset="0"/>
              </a:defRPr>
            </a:lvl3pPr>
            <a:lvl4pPr marL="1600200" indent="-228600" defTabSz="911225">
              <a:defRPr>
                <a:solidFill>
                  <a:schemeClr val="tx1"/>
                </a:solidFill>
                <a:latin typeface="Calibri" pitchFamily="34" charset="0"/>
                <a:cs typeface="Arial" charset="0"/>
              </a:defRPr>
            </a:lvl4pPr>
            <a:lvl5pPr marL="2057400" indent="-228600" defTabSz="911225">
              <a:defRPr>
                <a:solidFill>
                  <a:schemeClr val="tx1"/>
                </a:solidFill>
                <a:latin typeface="Calibri" pitchFamily="34" charset="0"/>
                <a:cs typeface="Arial" charset="0"/>
              </a:defRPr>
            </a:lvl5pPr>
            <a:lvl6pPr marL="2514600" indent="-228600" defTabSz="911225" eaLnBrk="0" fontAlgn="base" hangingPunct="0">
              <a:spcBef>
                <a:spcPct val="0"/>
              </a:spcBef>
              <a:spcAft>
                <a:spcPct val="0"/>
              </a:spcAft>
              <a:defRPr>
                <a:solidFill>
                  <a:schemeClr val="tx1"/>
                </a:solidFill>
                <a:latin typeface="Calibri" pitchFamily="34" charset="0"/>
                <a:cs typeface="Arial" charset="0"/>
              </a:defRPr>
            </a:lvl6pPr>
            <a:lvl7pPr marL="2971800" indent="-228600" defTabSz="911225" eaLnBrk="0" fontAlgn="base" hangingPunct="0">
              <a:spcBef>
                <a:spcPct val="0"/>
              </a:spcBef>
              <a:spcAft>
                <a:spcPct val="0"/>
              </a:spcAft>
              <a:defRPr>
                <a:solidFill>
                  <a:schemeClr val="tx1"/>
                </a:solidFill>
                <a:latin typeface="Calibri" pitchFamily="34" charset="0"/>
                <a:cs typeface="Arial" charset="0"/>
              </a:defRPr>
            </a:lvl7pPr>
            <a:lvl8pPr marL="3429000" indent="-228600" defTabSz="911225" eaLnBrk="0" fontAlgn="base" hangingPunct="0">
              <a:spcBef>
                <a:spcPct val="0"/>
              </a:spcBef>
              <a:spcAft>
                <a:spcPct val="0"/>
              </a:spcAft>
              <a:defRPr>
                <a:solidFill>
                  <a:schemeClr val="tx1"/>
                </a:solidFill>
                <a:latin typeface="Calibri" pitchFamily="34" charset="0"/>
                <a:cs typeface="Arial" charset="0"/>
              </a:defRPr>
            </a:lvl8pPr>
            <a:lvl9pPr marL="3886200" indent="-228600" defTabSz="911225"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CEEEAB6F-E98C-44AD-BF1A-CB689AEDE9DD}" type="slidenum">
              <a:rPr lang="fi-FI" altLang="ca-ES" sz="1200"/>
              <a:pPr algn="r" eaLnBrk="1" hangingPunct="1"/>
              <a:t>9</a:t>
            </a:fld>
            <a:endParaRPr lang="fi-FI" altLang="ca-ES" sz="1200"/>
          </a:p>
        </p:txBody>
      </p:sp>
    </p:spTree>
    <p:extLst>
      <p:ext uri="{BB962C8B-B14F-4D97-AF65-F5344CB8AC3E}">
        <p14:creationId xmlns:p14="http://schemas.microsoft.com/office/powerpoint/2010/main" val="3321026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baseline="0" dirty="0"/>
          </a:p>
          <a:p>
            <a:endParaRPr lang="ca-ES" baseline="0" dirty="0"/>
          </a:p>
          <a:p>
            <a:endParaRPr lang="es-ES" dirty="0"/>
          </a:p>
        </p:txBody>
      </p:sp>
      <p:sp>
        <p:nvSpPr>
          <p:cNvPr id="4" name="Contenidor de número de diapositiva 3"/>
          <p:cNvSpPr>
            <a:spLocks noGrp="1"/>
          </p:cNvSpPr>
          <p:nvPr>
            <p:ph type="sldNum" sz="quarter" idx="10"/>
          </p:nvPr>
        </p:nvSpPr>
        <p:spPr/>
        <p:txBody>
          <a:bodyPr/>
          <a:lstStyle/>
          <a:p>
            <a:fld id="{8B71C606-0FCB-4092-A221-D98216BC59C2}" type="slidenum">
              <a:rPr lang="ca-ES" smtClean="0"/>
              <a:pPr/>
              <a:t>10</a:t>
            </a:fld>
            <a:endParaRPr lang="ca-ES"/>
          </a:p>
        </p:txBody>
      </p:sp>
    </p:spTree>
    <p:extLst>
      <p:ext uri="{BB962C8B-B14F-4D97-AF65-F5344CB8AC3E}">
        <p14:creationId xmlns:p14="http://schemas.microsoft.com/office/powerpoint/2010/main" val="273893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F64A2496-308D-4714-95DE-20DD77C7AC0B}" type="slidenum">
              <a:rPr lang="es-ES" altLang="ca-ES" smtClean="0"/>
              <a:pPr>
                <a:spcBef>
                  <a:spcPct val="0"/>
                </a:spcBef>
              </a:pPr>
              <a:t>11</a:t>
            </a:fld>
            <a:endParaRPr lang="es-ES" altLang="ca-ES"/>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p>
        </p:txBody>
      </p:sp>
    </p:spTree>
    <p:extLst>
      <p:ext uri="{BB962C8B-B14F-4D97-AF65-F5344CB8AC3E}">
        <p14:creationId xmlns:p14="http://schemas.microsoft.com/office/powerpoint/2010/main" val="910592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D823EBB-A533-49D7-B45C-7C8C79D704CC}" type="slidenum">
              <a:rPr lang="es-ES" altLang="ca-ES" smtClean="0"/>
              <a:pPr>
                <a:spcBef>
                  <a:spcPct val="0"/>
                </a:spcBef>
              </a:pPr>
              <a:t>12</a:t>
            </a:fld>
            <a:endParaRPr lang="es-ES" altLang="ca-ES"/>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dirty="0"/>
          </a:p>
        </p:txBody>
      </p:sp>
    </p:spTree>
    <p:extLst>
      <p:ext uri="{BB962C8B-B14F-4D97-AF65-F5344CB8AC3E}">
        <p14:creationId xmlns:p14="http://schemas.microsoft.com/office/powerpoint/2010/main" val="2082815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C5C1C3-31BD-453E-BAAA-21B65390117B}"/>
              </a:ext>
            </a:extLst>
          </p:cNvPr>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B91E895-973A-4B51-9EA4-B67E59CC072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0BCDC8E-D82C-4C0B-86F6-CC412A41836E}"/>
              </a:ext>
            </a:extLst>
          </p:cNvPr>
          <p:cNvSpPr>
            <a:spLocks noGrp="1"/>
          </p:cNvSpPr>
          <p:nvPr>
            <p:ph type="dt" sz="half" idx="10"/>
          </p:nvPr>
        </p:nvSpPr>
        <p:spPr/>
        <p:txBody>
          <a:bodyPr/>
          <a:lstStyle/>
          <a:p>
            <a:fld id="{74E2FCD6-7B67-4B3A-BC3A-F52FC1E94B4F}" type="datetimeFigureOut">
              <a:rPr lang="es-ES" smtClean="0"/>
              <a:pPr/>
              <a:t>26/6/20</a:t>
            </a:fld>
            <a:endParaRPr lang="es-ES"/>
          </a:p>
        </p:txBody>
      </p:sp>
      <p:sp>
        <p:nvSpPr>
          <p:cNvPr id="5" name="Marcador de pie de página 4">
            <a:extLst>
              <a:ext uri="{FF2B5EF4-FFF2-40B4-BE49-F238E27FC236}">
                <a16:creationId xmlns:a16="http://schemas.microsoft.com/office/drawing/2014/main" id="{EF694A60-F008-4AF8-A8CE-F3B6541CD5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8F567F-E24B-47FF-9009-40368AE04D0B}"/>
              </a:ext>
            </a:extLst>
          </p:cNvPr>
          <p:cNvSpPr>
            <a:spLocks noGrp="1"/>
          </p:cNvSpPr>
          <p:nvPr>
            <p:ph type="sldNum" sz="quarter" idx="12"/>
          </p:nvPr>
        </p:nvSpPr>
        <p:spPr/>
        <p:txBody>
          <a:bodyPr/>
          <a:lstStyle/>
          <a:p>
            <a:fld id="{80F5475B-1C02-40F8-8479-CEDD3F99BBD9}" type="slidenum">
              <a:rPr lang="es-ES" smtClean="0"/>
              <a:pPr/>
              <a:t>‹Nº›</a:t>
            </a:fld>
            <a:endParaRPr lang="es-ES"/>
          </a:p>
        </p:txBody>
      </p:sp>
    </p:spTree>
    <p:extLst>
      <p:ext uri="{BB962C8B-B14F-4D97-AF65-F5344CB8AC3E}">
        <p14:creationId xmlns:p14="http://schemas.microsoft.com/office/powerpoint/2010/main" val="99715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BE2B2B-F381-4BC6-896F-24C4CF01087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6357FDA-CBBE-4ACE-AE52-0A3D2A58EB7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38F568-896A-4159-A458-BDA66F489DDB}"/>
              </a:ext>
            </a:extLst>
          </p:cNvPr>
          <p:cNvSpPr>
            <a:spLocks noGrp="1"/>
          </p:cNvSpPr>
          <p:nvPr>
            <p:ph type="dt" sz="half" idx="10"/>
          </p:nvPr>
        </p:nvSpPr>
        <p:spPr/>
        <p:txBody>
          <a:bodyPr/>
          <a:lstStyle/>
          <a:p>
            <a:fld id="{74E2FCD6-7B67-4B3A-BC3A-F52FC1E94B4F}" type="datetimeFigureOut">
              <a:rPr lang="es-ES" smtClean="0"/>
              <a:pPr/>
              <a:t>26/6/20</a:t>
            </a:fld>
            <a:endParaRPr lang="es-ES" dirty="0"/>
          </a:p>
        </p:txBody>
      </p:sp>
      <p:sp>
        <p:nvSpPr>
          <p:cNvPr id="5" name="Marcador de pie de página 4">
            <a:extLst>
              <a:ext uri="{FF2B5EF4-FFF2-40B4-BE49-F238E27FC236}">
                <a16:creationId xmlns:a16="http://schemas.microsoft.com/office/drawing/2014/main" id="{7AB6F28C-2987-4835-B956-C9E3C9997AB5}"/>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D31D6F5E-0826-4E9F-9558-3883C9CAA53D}"/>
              </a:ext>
            </a:extLst>
          </p:cNvPr>
          <p:cNvSpPr>
            <a:spLocks noGrp="1"/>
          </p:cNvSpPr>
          <p:nvPr>
            <p:ph type="sldNum" sz="quarter" idx="12"/>
          </p:nvPr>
        </p:nvSpPr>
        <p:spPr/>
        <p:txBody>
          <a:bodyPr/>
          <a:lstStyle/>
          <a:p>
            <a:fld id="{80F5475B-1C02-40F8-8479-CEDD3F99BBD9}" type="slidenum">
              <a:rPr lang="es-ES" smtClean="0"/>
              <a:pPr/>
              <a:t>‹Nº›</a:t>
            </a:fld>
            <a:endParaRPr lang="es-ES" dirty="0"/>
          </a:p>
        </p:txBody>
      </p:sp>
    </p:spTree>
    <p:extLst>
      <p:ext uri="{BB962C8B-B14F-4D97-AF65-F5344CB8AC3E}">
        <p14:creationId xmlns:p14="http://schemas.microsoft.com/office/powerpoint/2010/main" val="720734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6AEBDAF-67AA-40CC-9AB0-5AD8976811B2}"/>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9B69246-154C-41A6-8E91-A6E03439968C}"/>
              </a:ext>
            </a:extLst>
          </p:cNvPr>
          <p:cNvSpPr>
            <a:spLocks noGrp="1"/>
          </p:cNvSpPr>
          <p:nvPr>
            <p:ph type="body" orient="vert" idx="1"/>
          </p:nvPr>
        </p:nvSpPr>
        <p:spPr>
          <a:xfrm>
            <a:off x="628650" y="365125"/>
            <a:ext cx="57626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47C422-3648-49E3-A8E5-A51ECCB91564}"/>
              </a:ext>
            </a:extLst>
          </p:cNvPr>
          <p:cNvSpPr>
            <a:spLocks noGrp="1"/>
          </p:cNvSpPr>
          <p:nvPr>
            <p:ph type="dt" sz="half" idx="10"/>
          </p:nvPr>
        </p:nvSpPr>
        <p:spPr/>
        <p:txBody>
          <a:bodyPr/>
          <a:lstStyle/>
          <a:p>
            <a:fld id="{74E2FCD6-7B67-4B3A-BC3A-F52FC1E94B4F}" type="datetimeFigureOut">
              <a:rPr lang="es-ES" smtClean="0"/>
              <a:pPr/>
              <a:t>26/6/20</a:t>
            </a:fld>
            <a:endParaRPr lang="es-ES" dirty="0"/>
          </a:p>
        </p:txBody>
      </p:sp>
      <p:sp>
        <p:nvSpPr>
          <p:cNvPr id="5" name="Marcador de pie de página 4">
            <a:extLst>
              <a:ext uri="{FF2B5EF4-FFF2-40B4-BE49-F238E27FC236}">
                <a16:creationId xmlns:a16="http://schemas.microsoft.com/office/drawing/2014/main" id="{1E8CD5F4-CCA0-473E-B123-441C9235575E}"/>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7A7C2AA5-8495-4AB9-9A77-2B4C0B3E0099}"/>
              </a:ext>
            </a:extLst>
          </p:cNvPr>
          <p:cNvSpPr>
            <a:spLocks noGrp="1"/>
          </p:cNvSpPr>
          <p:nvPr>
            <p:ph type="sldNum" sz="quarter" idx="12"/>
          </p:nvPr>
        </p:nvSpPr>
        <p:spPr/>
        <p:txBody>
          <a:bodyPr/>
          <a:lstStyle/>
          <a:p>
            <a:fld id="{80F5475B-1C02-40F8-8479-CEDD3F99BBD9}" type="slidenum">
              <a:rPr lang="es-ES" smtClean="0"/>
              <a:pPr/>
              <a:t>‹Nº›</a:t>
            </a:fld>
            <a:endParaRPr lang="es-ES" dirty="0"/>
          </a:p>
        </p:txBody>
      </p:sp>
    </p:spTree>
    <p:extLst>
      <p:ext uri="{BB962C8B-B14F-4D97-AF65-F5344CB8AC3E}">
        <p14:creationId xmlns:p14="http://schemas.microsoft.com/office/powerpoint/2010/main" val="4071373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F8375-C162-41BC-BC78-D54EA669A40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C2AC44A-B69E-4E66-9002-AF6A640FEF4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114B7C-1157-4345-857D-44D764501FBF}"/>
              </a:ext>
            </a:extLst>
          </p:cNvPr>
          <p:cNvSpPr>
            <a:spLocks noGrp="1"/>
          </p:cNvSpPr>
          <p:nvPr>
            <p:ph type="dt" sz="half" idx="10"/>
          </p:nvPr>
        </p:nvSpPr>
        <p:spPr/>
        <p:txBody>
          <a:bodyPr/>
          <a:lstStyle/>
          <a:p>
            <a:fld id="{74E2FCD6-7B67-4B3A-BC3A-F52FC1E94B4F}" type="datetimeFigureOut">
              <a:rPr lang="es-ES" smtClean="0"/>
              <a:pPr/>
              <a:t>26/6/20</a:t>
            </a:fld>
            <a:endParaRPr lang="es-ES"/>
          </a:p>
        </p:txBody>
      </p:sp>
      <p:sp>
        <p:nvSpPr>
          <p:cNvPr id="5" name="Marcador de pie de página 4">
            <a:extLst>
              <a:ext uri="{FF2B5EF4-FFF2-40B4-BE49-F238E27FC236}">
                <a16:creationId xmlns:a16="http://schemas.microsoft.com/office/drawing/2014/main" id="{E5F74745-A140-4979-9E39-73E8C9FA1D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D47E0-B5AA-4DD5-8CB0-28DC8D0A5A2A}"/>
              </a:ext>
            </a:extLst>
          </p:cNvPr>
          <p:cNvSpPr>
            <a:spLocks noGrp="1"/>
          </p:cNvSpPr>
          <p:nvPr>
            <p:ph type="sldNum" sz="quarter" idx="12"/>
          </p:nvPr>
        </p:nvSpPr>
        <p:spPr/>
        <p:txBody>
          <a:bodyPr/>
          <a:lstStyle/>
          <a:p>
            <a:fld id="{80F5475B-1C02-40F8-8479-CEDD3F99BBD9}" type="slidenum">
              <a:rPr lang="es-ES" smtClean="0"/>
              <a:pPr/>
              <a:t>‹Nº›</a:t>
            </a:fld>
            <a:endParaRPr lang="es-ES"/>
          </a:p>
        </p:txBody>
      </p:sp>
    </p:spTree>
    <p:extLst>
      <p:ext uri="{BB962C8B-B14F-4D97-AF65-F5344CB8AC3E}">
        <p14:creationId xmlns:p14="http://schemas.microsoft.com/office/powerpoint/2010/main" val="38669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054F9E-3209-4ED9-BBD3-A6206D39B77C}"/>
              </a:ext>
            </a:extLst>
          </p:cNvPr>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267EA0A-7E76-484F-8D70-F19DE3F3ED1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733B9CD-B05F-46A2-969C-AB83A8CEA063}"/>
              </a:ext>
            </a:extLst>
          </p:cNvPr>
          <p:cNvSpPr>
            <a:spLocks noGrp="1"/>
          </p:cNvSpPr>
          <p:nvPr>
            <p:ph type="dt" sz="half" idx="10"/>
          </p:nvPr>
        </p:nvSpPr>
        <p:spPr/>
        <p:txBody>
          <a:bodyPr/>
          <a:lstStyle/>
          <a:p>
            <a:fld id="{74E2FCD6-7B67-4B3A-BC3A-F52FC1E94B4F}" type="datetimeFigureOut">
              <a:rPr lang="es-ES" smtClean="0"/>
              <a:pPr/>
              <a:t>26/6/20</a:t>
            </a:fld>
            <a:endParaRPr lang="es-ES"/>
          </a:p>
        </p:txBody>
      </p:sp>
      <p:sp>
        <p:nvSpPr>
          <p:cNvPr id="5" name="Marcador de pie de página 4">
            <a:extLst>
              <a:ext uri="{FF2B5EF4-FFF2-40B4-BE49-F238E27FC236}">
                <a16:creationId xmlns:a16="http://schemas.microsoft.com/office/drawing/2014/main" id="{651C45FA-3710-4800-9E0D-A8770D0DACD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8E4557-7D64-4792-BCE8-5E1899A80A31}"/>
              </a:ext>
            </a:extLst>
          </p:cNvPr>
          <p:cNvSpPr>
            <a:spLocks noGrp="1"/>
          </p:cNvSpPr>
          <p:nvPr>
            <p:ph type="sldNum" sz="quarter" idx="12"/>
          </p:nvPr>
        </p:nvSpPr>
        <p:spPr/>
        <p:txBody>
          <a:bodyPr/>
          <a:lstStyle/>
          <a:p>
            <a:fld id="{80F5475B-1C02-40F8-8479-CEDD3F99BBD9}" type="slidenum">
              <a:rPr lang="es-ES" smtClean="0"/>
              <a:pPr/>
              <a:t>‹Nº›</a:t>
            </a:fld>
            <a:endParaRPr lang="es-ES"/>
          </a:p>
        </p:txBody>
      </p:sp>
    </p:spTree>
    <p:extLst>
      <p:ext uri="{BB962C8B-B14F-4D97-AF65-F5344CB8AC3E}">
        <p14:creationId xmlns:p14="http://schemas.microsoft.com/office/powerpoint/2010/main" val="2114189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B3101B-5B7E-4E19-97F0-6FF78554274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901A69F-A8AA-4292-A5E9-D84BA793D745}"/>
              </a:ext>
            </a:extLst>
          </p:cNvPr>
          <p:cNvSpPr>
            <a:spLocks noGrp="1"/>
          </p:cNvSpPr>
          <p:nvPr>
            <p:ph sz="half" idx="1"/>
          </p:nvPr>
        </p:nvSpPr>
        <p:spPr>
          <a:xfrm>
            <a:off x="628650" y="1825625"/>
            <a:ext cx="38671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3E64BA9-D5A5-4F8E-B8BC-407472CA4725}"/>
              </a:ext>
            </a:extLst>
          </p:cNvPr>
          <p:cNvSpPr>
            <a:spLocks noGrp="1"/>
          </p:cNvSpPr>
          <p:nvPr>
            <p:ph sz="half" idx="2"/>
          </p:nvPr>
        </p:nvSpPr>
        <p:spPr>
          <a:xfrm>
            <a:off x="4648200" y="1825625"/>
            <a:ext cx="38671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7B27B0C-2D6C-4463-A199-8307EA4BDF8D}"/>
              </a:ext>
            </a:extLst>
          </p:cNvPr>
          <p:cNvSpPr>
            <a:spLocks noGrp="1"/>
          </p:cNvSpPr>
          <p:nvPr>
            <p:ph type="dt" sz="half" idx="10"/>
          </p:nvPr>
        </p:nvSpPr>
        <p:spPr/>
        <p:txBody>
          <a:bodyPr/>
          <a:lstStyle/>
          <a:p>
            <a:fld id="{74E2FCD6-7B67-4B3A-BC3A-F52FC1E94B4F}" type="datetimeFigureOut">
              <a:rPr lang="es-ES" smtClean="0"/>
              <a:pPr/>
              <a:t>26/6/20</a:t>
            </a:fld>
            <a:endParaRPr lang="es-ES"/>
          </a:p>
        </p:txBody>
      </p:sp>
      <p:sp>
        <p:nvSpPr>
          <p:cNvPr id="6" name="Marcador de pie de página 5">
            <a:extLst>
              <a:ext uri="{FF2B5EF4-FFF2-40B4-BE49-F238E27FC236}">
                <a16:creationId xmlns:a16="http://schemas.microsoft.com/office/drawing/2014/main" id="{40E5D1C1-AEC0-4338-B3F6-F3E3055507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50C90E-21C8-4178-A1DF-D8E4B94DD08E}"/>
              </a:ext>
            </a:extLst>
          </p:cNvPr>
          <p:cNvSpPr>
            <a:spLocks noGrp="1"/>
          </p:cNvSpPr>
          <p:nvPr>
            <p:ph type="sldNum" sz="quarter" idx="12"/>
          </p:nvPr>
        </p:nvSpPr>
        <p:spPr/>
        <p:txBody>
          <a:bodyPr/>
          <a:lstStyle/>
          <a:p>
            <a:fld id="{80F5475B-1C02-40F8-8479-CEDD3F99BBD9}" type="slidenum">
              <a:rPr lang="es-ES" smtClean="0"/>
              <a:pPr/>
              <a:t>‹Nº›</a:t>
            </a:fld>
            <a:endParaRPr lang="es-ES"/>
          </a:p>
        </p:txBody>
      </p:sp>
    </p:spTree>
    <p:extLst>
      <p:ext uri="{BB962C8B-B14F-4D97-AF65-F5344CB8AC3E}">
        <p14:creationId xmlns:p14="http://schemas.microsoft.com/office/powerpoint/2010/main" val="3708238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F2164C-D979-4749-B0B5-88A3A893964F}"/>
              </a:ext>
            </a:extLst>
          </p:cNvPr>
          <p:cNvSpPr>
            <a:spLocks noGrp="1"/>
          </p:cNvSpPr>
          <p:nvPr>
            <p:ph type="title"/>
          </p:nvPr>
        </p:nvSpPr>
        <p:spPr>
          <a:xfrm>
            <a:off x="630238" y="365125"/>
            <a:ext cx="78867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CF8DFF6-01BD-44C5-9812-AB1397D1002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7DFF7A4-F148-4B26-A61A-76075E12FE0A}"/>
              </a:ext>
            </a:extLst>
          </p:cNvPr>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43B8211-D5C1-48E1-9445-6BFC5688A8F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16671F-09CC-49FA-8B45-46C6AF813652}"/>
              </a:ext>
            </a:extLst>
          </p:cNvPr>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D99AFF-E191-4209-8E17-42E618958DEB}"/>
              </a:ext>
            </a:extLst>
          </p:cNvPr>
          <p:cNvSpPr>
            <a:spLocks noGrp="1"/>
          </p:cNvSpPr>
          <p:nvPr>
            <p:ph type="dt" sz="half" idx="10"/>
          </p:nvPr>
        </p:nvSpPr>
        <p:spPr/>
        <p:txBody>
          <a:bodyPr/>
          <a:lstStyle/>
          <a:p>
            <a:fld id="{74E2FCD6-7B67-4B3A-BC3A-F52FC1E94B4F}" type="datetimeFigureOut">
              <a:rPr lang="es-ES" smtClean="0"/>
              <a:pPr/>
              <a:t>26/6/20</a:t>
            </a:fld>
            <a:endParaRPr lang="es-ES"/>
          </a:p>
        </p:txBody>
      </p:sp>
      <p:sp>
        <p:nvSpPr>
          <p:cNvPr id="8" name="Marcador de pie de página 7">
            <a:extLst>
              <a:ext uri="{FF2B5EF4-FFF2-40B4-BE49-F238E27FC236}">
                <a16:creationId xmlns:a16="http://schemas.microsoft.com/office/drawing/2014/main" id="{3089822C-D7A0-4516-A8E7-6830434E070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0BC8E03-7DE2-4FD2-81A1-DD997A634FEF}"/>
              </a:ext>
            </a:extLst>
          </p:cNvPr>
          <p:cNvSpPr>
            <a:spLocks noGrp="1"/>
          </p:cNvSpPr>
          <p:nvPr>
            <p:ph type="sldNum" sz="quarter" idx="12"/>
          </p:nvPr>
        </p:nvSpPr>
        <p:spPr/>
        <p:txBody>
          <a:bodyPr/>
          <a:lstStyle/>
          <a:p>
            <a:fld id="{80F5475B-1C02-40F8-8479-CEDD3F99BBD9}" type="slidenum">
              <a:rPr lang="es-ES" smtClean="0"/>
              <a:pPr/>
              <a:t>‹Nº›</a:t>
            </a:fld>
            <a:endParaRPr lang="es-ES"/>
          </a:p>
        </p:txBody>
      </p:sp>
    </p:spTree>
    <p:extLst>
      <p:ext uri="{BB962C8B-B14F-4D97-AF65-F5344CB8AC3E}">
        <p14:creationId xmlns:p14="http://schemas.microsoft.com/office/powerpoint/2010/main" val="365832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7EE5DD-3711-461B-BABB-3CD53F14485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0BA6738-580D-4BAF-90FF-692BF70D027A}"/>
              </a:ext>
            </a:extLst>
          </p:cNvPr>
          <p:cNvSpPr>
            <a:spLocks noGrp="1"/>
          </p:cNvSpPr>
          <p:nvPr>
            <p:ph type="dt" sz="half" idx="10"/>
          </p:nvPr>
        </p:nvSpPr>
        <p:spPr/>
        <p:txBody>
          <a:bodyPr/>
          <a:lstStyle/>
          <a:p>
            <a:fld id="{74E2FCD6-7B67-4B3A-BC3A-F52FC1E94B4F}" type="datetimeFigureOut">
              <a:rPr lang="es-ES" smtClean="0"/>
              <a:pPr/>
              <a:t>26/6/20</a:t>
            </a:fld>
            <a:endParaRPr lang="es-ES"/>
          </a:p>
        </p:txBody>
      </p:sp>
      <p:sp>
        <p:nvSpPr>
          <p:cNvPr id="4" name="Marcador de pie de página 3">
            <a:extLst>
              <a:ext uri="{FF2B5EF4-FFF2-40B4-BE49-F238E27FC236}">
                <a16:creationId xmlns:a16="http://schemas.microsoft.com/office/drawing/2014/main" id="{0DC0D3D2-1C80-4F50-8D0C-05DF19FCE89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3D53E7F-1B62-43F9-934E-43A9B4A49920}"/>
              </a:ext>
            </a:extLst>
          </p:cNvPr>
          <p:cNvSpPr>
            <a:spLocks noGrp="1"/>
          </p:cNvSpPr>
          <p:nvPr>
            <p:ph type="sldNum" sz="quarter" idx="12"/>
          </p:nvPr>
        </p:nvSpPr>
        <p:spPr/>
        <p:txBody>
          <a:bodyPr/>
          <a:lstStyle/>
          <a:p>
            <a:fld id="{80F5475B-1C02-40F8-8479-CEDD3F99BBD9}" type="slidenum">
              <a:rPr lang="es-ES" smtClean="0"/>
              <a:pPr/>
              <a:t>‹Nº›</a:t>
            </a:fld>
            <a:endParaRPr lang="es-ES"/>
          </a:p>
        </p:txBody>
      </p:sp>
    </p:spTree>
    <p:extLst>
      <p:ext uri="{BB962C8B-B14F-4D97-AF65-F5344CB8AC3E}">
        <p14:creationId xmlns:p14="http://schemas.microsoft.com/office/powerpoint/2010/main" val="391353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A592BDA-1185-4B35-874E-4BD982390312}"/>
              </a:ext>
            </a:extLst>
          </p:cNvPr>
          <p:cNvSpPr>
            <a:spLocks noGrp="1"/>
          </p:cNvSpPr>
          <p:nvPr>
            <p:ph type="dt" sz="half" idx="10"/>
          </p:nvPr>
        </p:nvSpPr>
        <p:spPr/>
        <p:txBody>
          <a:bodyPr/>
          <a:lstStyle/>
          <a:p>
            <a:fld id="{74E2FCD6-7B67-4B3A-BC3A-F52FC1E94B4F}" type="datetimeFigureOut">
              <a:rPr lang="es-ES" smtClean="0"/>
              <a:pPr/>
              <a:t>26/6/20</a:t>
            </a:fld>
            <a:endParaRPr lang="es-ES"/>
          </a:p>
        </p:txBody>
      </p:sp>
      <p:sp>
        <p:nvSpPr>
          <p:cNvPr id="3" name="Marcador de pie de página 2">
            <a:extLst>
              <a:ext uri="{FF2B5EF4-FFF2-40B4-BE49-F238E27FC236}">
                <a16:creationId xmlns:a16="http://schemas.microsoft.com/office/drawing/2014/main" id="{8398D580-6346-4E36-94EE-402472F4E97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0681DD-B174-42E8-9BE1-61F7E6B3079F}"/>
              </a:ext>
            </a:extLst>
          </p:cNvPr>
          <p:cNvSpPr>
            <a:spLocks noGrp="1"/>
          </p:cNvSpPr>
          <p:nvPr>
            <p:ph type="sldNum" sz="quarter" idx="12"/>
          </p:nvPr>
        </p:nvSpPr>
        <p:spPr/>
        <p:txBody>
          <a:bodyPr/>
          <a:lstStyle/>
          <a:p>
            <a:fld id="{80F5475B-1C02-40F8-8479-CEDD3F99BBD9}" type="slidenum">
              <a:rPr lang="es-ES" smtClean="0"/>
              <a:pPr/>
              <a:t>‹Nº›</a:t>
            </a:fld>
            <a:endParaRPr lang="es-ES"/>
          </a:p>
        </p:txBody>
      </p:sp>
    </p:spTree>
    <p:extLst>
      <p:ext uri="{BB962C8B-B14F-4D97-AF65-F5344CB8AC3E}">
        <p14:creationId xmlns:p14="http://schemas.microsoft.com/office/powerpoint/2010/main" val="181444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538169-A574-42EE-AA3C-EAF25803F486}"/>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F8F3AD0-2D76-41C5-B785-EB83B3DD214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AC9D9F5-36A6-4A66-8873-17D7E167FD1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35AC0CF-FD14-4499-B0B9-823FF88F0AD0}"/>
              </a:ext>
            </a:extLst>
          </p:cNvPr>
          <p:cNvSpPr>
            <a:spLocks noGrp="1"/>
          </p:cNvSpPr>
          <p:nvPr>
            <p:ph type="dt" sz="half" idx="10"/>
          </p:nvPr>
        </p:nvSpPr>
        <p:spPr/>
        <p:txBody>
          <a:bodyPr/>
          <a:lstStyle/>
          <a:p>
            <a:fld id="{74E2FCD6-7B67-4B3A-BC3A-F52FC1E94B4F}" type="datetimeFigureOut">
              <a:rPr lang="es-ES" smtClean="0"/>
              <a:pPr/>
              <a:t>26/6/20</a:t>
            </a:fld>
            <a:endParaRPr lang="es-ES" dirty="0"/>
          </a:p>
        </p:txBody>
      </p:sp>
      <p:sp>
        <p:nvSpPr>
          <p:cNvPr id="6" name="Marcador de pie de página 5">
            <a:extLst>
              <a:ext uri="{FF2B5EF4-FFF2-40B4-BE49-F238E27FC236}">
                <a16:creationId xmlns:a16="http://schemas.microsoft.com/office/drawing/2014/main" id="{EAB5F138-9905-4AF7-8047-5BA2A5F708C7}"/>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C8AE0EB6-E777-4AC5-8017-197D94F463DF}"/>
              </a:ext>
            </a:extLst>
          </p:cNvPr>
          <p:cNvSpPr>
            <a:spLocks noGrp="1"/>
          </p:cNvSpPr>
          <p:nvPr>
            <p:ph type="sldNum" sz="quarter" idx="12"/>
          </p:nvPr>
        </p:nvSpPr>
        <p:spPr/>
        <p:txBody>
          <a:bodyPr/>
          <a:lstStyle/>
          <a:p>
            <a:fld id="{80F5475B-1C02-40F8-8479-CEDD3F99BBD9}" type="slidenum">
              <a:rPr lang="es-ES" smtClean="0"/>
              <a:pPr/>
              <a:t>‹Nº›</a:t>
            </a:fld>
            <a:endParaRPr lang="es-ES" dirty="0"/>
          </a:p>
        </p:txBody>
      </p:sp>
    </p:spTree>
    <p:extLst>
      <p:ext uri="{BB962C8B-B14F-4D97-AF65-F5344CB8AC3E}">
        <p14:creationId xmlns:p14="http://schemas.microsoft.com/office/powerpoint/2010/main" val="3167154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DB812A-0B3D-48DC-A33C-20E4927B1239}"/>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7DCD445-AB3C-42F1-8145-627487AE83D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06B018BB-ADDA-4490-93BA-19EBEFC2BB3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4847846-125E-496D-987F-2F2768C4F34C}"/>
              </a:ext>
            </a:extLst>
          </p:cNvPr>
          <p:cNvSpPr>
            <a:spLocks noGrp="1"/>
          </p:cNvSpPr>
          <p:nvPr>
            <p:ph type="dt" sz="half" idx="10"/>
          </p:nvPr>
        </p:nvSpPr>
        <p:spPr/>
        <p:txBody>
          <a:bodyPr/>
          <a:lstStyle/>
          <a:p>
            <a:fld id="{74E2FCD6-7B67-4B3A-BC3A-F52FC1E94B4F}" type="datetimeFigureOut">
              <a:rPr lang="es-ES" smtClean="0"/>
              <a:pPr/>
              <a:t>26/6/20</a:t>
            </a:fld>
            <a:endParaRPr lang="es-ES" dirty="0"/>
          </a:p>
        </p:txBody>
      </p:sp>
      <p:sp>
        <p:nvSpPr>
          <p:cNvPr id="6" name="Marcador de pie de página 5">
            <a:extLst>
              <a:ext uri="{FF2B5EF4-FFF2-40B4-BE49-F238E27FC236}">
                <a16:creationId xmlns:a16="http://schemas.microsoft.com/office/drawing/2014/main" id="{42F84A09-780F-46DF-A897-698B03626AE9}"/>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86C01B43-9B47-4F15-863A-DC41463E8522}"/>
              </a:ext>
            </a:extLst>
          </p:cNvPr>
          <p:cNvSpPr>
            <a:spLocks noGrp="1"/>
          </p:cNvSpPr>
          <p:nvPr>
            <p:ph type="sldNum" sz="quarter" idx="12"/>
          </p:nvPr>
        </p:nvSpPr>
        <p:spPr/>
        <p:txBody>
          <a:bodyPr/>
          <a:lstStyle/>
          <a:p>
            <a:fld id="{80F5475B-1C02-40F8-8479-CEDD3F99BBD9}" type="slidenum">
              <a:rPr lang="es-ES" smtClean="0"/>
              <a:pPr/>
              <a:t>‹Nº›</a:t>
            </a:fld>
            <a:endParaRPr lang="es-ES" dirty="0"/>
          </a:p>
        </p:txBody>
      </p:sp>
    </p:spTree>
    <p:extLst>
      <p:ext uri="{BB962C8B-B14F-4D97-AF65-F5344CB8AC3E}">
        <p14:creationId xmlns:p14="http://schemas.microsoft.com/office/powerpoint/2010/main" val="3211681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4EC26BD-EDAA-476C-B1FF-69BCEF261E6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4B0D25-E8DF-453E-9AEF-9A518B011C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776976-A533-45DC-B04E-E066759A855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2FCD6-7B67-4B3A-BC3A-F52FC1E94B4F}" type="datetimeFigureOut">
              <a:rPr lang="es-ES" smtClean="0"/>
              <a:pPr/>
              <a:t>26/6/20</a:t>
            </a:fld>
            <a:endParaRPr lang="es-ES"/>
          </a:p>
        </p:txBody>
      </p:sp>
      <p:sp>
        <p:nvSpPr>
          <p:cNvPr id="5" name="Marcador de pie de página 4">
            <a:extLst>
              <a:ext uri="{FF2B5EF4-FFF2-40B4-BE49-F238E27FC236}">
                <a16:creationId xmlns:a16="http://schemas.microsoft.com/office/drawing/2014/main" id="{23E618A7-FAE2-4E72-915B-F9EFD982ED1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ED88748-5E48-4C04-9ECA-A3CD81E6AFE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5475B-1C02-40F8-8479-CEDD3F99BBD9}" type="slidenum">
              <a:rPr lang="es-ES" smtClean="0"/>
              <a:pPr/>
              <a:t>‹Nº›</a:t>
            </a:fld>
            <a:endParaRPr lang="es-ES"/>
          </a:p>
        </p:txBody>
      </p:sp>
      <p:sp>
        <p:nvSpPr>
          <p:cNvPr id="7" name="CuadroTexto 6">
            <a:extLst>
              <a:ext uri="{FF2B5EF4-FFF2-40B4-BE49-F238E27FC236}">
                <a16:creationId xmlns:a16="http://schemas.microsoft.com/office/drawing/2014/main" id="{7038C6A6-7FFB-4D99-808A-DEC23EBD04EC}"/>
              </a:ext>
            </a:extLst>
          </p:cNvPr>
          <p:cNvSpPr txBox="1"/>
          <p:nvPr userDrawn="1"/>
        </p:nvSpPr>
        <p:spPr>
          <a:xfrm>
            <a:off x="6115050" y="5661248"/>
            <a:ext cx="2921446" cy="369332"/>
          </a:xfrm>
          <a:prstGeom prst="rect">
            <a:avLst/>
          </a:prstGeom>
          <a:noFill/>
        </p:spPr>
        <p:txBody>
          <a:bodyPr wrap="square" rtlCol="0">
            <a:spAutoFit/>
          </a:bodyPr>
          <a:lstStyle/>
          <a:p>
            <a:endParaRPr lang="es-ES" dirty="0"/>
          </a:p>
        </p:txBody>
      </p:sp>
      <p:sp>
        <p:nvSpPr>
          <p:cNvPr id="8" name="Títol 1">
            <a:extLst>
              <a:ext uri="{FF2B5EF4-FFF2-40B4-BE49-F238E27FC236}">
                <a16:creationId xmlns:a16="http://schemas.microsoft.com/office/drawing/2014/main" id="{F4A5A69A-03E8-4A43-B37E-A82B0D83D8B3}"/>
              </a:ext>
            </a:extLst>
          </p:cNvPr>
          <p:cNvSpPr txBox="1">
            <a:spLocks/>
          </p:cNvSpPr>
          <p:nvPr userDrawn="1"/>
        </p:nvSpPr>
        <p:spPr bwMode="auto">
          <a:xfrm>
            <a:off x="5643570" y="6500834"/>
            <a:ext cx="3400554" cy="249364"/>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ca-ES" sz="1600" b="1" dirty="0">
                <a:solidFill>
                  <a:srgbClr val="006600"/>
                </a:solidFill>
                <a:latin typeface="Calibri" panose="020F0502020204030204" pitchFamily="34" charset="0"/>
              </a:rPr>
              <a:t>SESIÓN VI. </a:t>
            </a:r>
            <a:r>
              <a:rPr lang="ca-ES" sz="1600" b="1" dirty="0" err="1">
                <a:solidFill>
                  <a:schemeClr val="tx1"/>
                </a:solidFill>
                <a:latin typeface="Calibri" panose="020F0502020204030204" pitchFamily="34" charset="0"/>
              </a:rPr>
              <a:t>Prevención</a:t>
            </a:r>
            <a:r>
              <a:rPr lang="ca-ES" sz="1600" b="1" dirty="0">
                <a:solidFill>
                  <a:schemeClr val="tx1"/>
                </a:solidFill>
                <a:latin typeface="Calibri" panose="020F0502020204030204" pitchFamily="34" charset="0"/>
              </a:rPr>
              <a:t> de </a:t>
            </a:r>
            <a:r>
              <a:rPr lang="ca-ES" sz="1600" b="1" dirty="0" err="1">
                <a:solidFill>
                  <a:schemeClr val="tx1"/>
                </a:solidFill>
                <a:latin typeface="Calibri" panose="020F0502020204030204" pitchFamily="34" charset="0"/>
              </a:rPr>
              <a:t>recaídas</a:t>
            </a:r>
            <a:endParaRPr lang="ca-ES" sz="16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190079103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0" y="44624"/>
            <a:ext cx="9178875" cy="1810469"/>
          </a:xfrm>
          <a:prstGeom prst="rect">
            <a:avLst/>
          </a:prstGeom>
          <a:noFill/>
          <a:ln w="12700" cap="sq">
            <a:noFill/>
            <a:miter lim="800000"/>
            <a:headEnd type="none" w="sm" len="sm"/>
            <a:tailEnd type="none" w="sm" len="sm"/>
          </a:ln>
        </p:spPr>
        <p:txBody>
          <a:bodyPr anchor="ctr"/>
          <a:lstStyle/>
          <a:p>
            <a:pPr algn="ctr">
              <a:defRPr/>
            </a:pPr>
            <a:r>
              <a:rPr lang="es-ES" sz="4000" b="1">
                <a:solidFill>
                  <a:srgbClr val="006600"/>
                </a:solidFill>
                <a:latin typeface="Calibri"/>
                <a:cs typeface="Arial" pitchFamily="34" charset="0"/>
              </a:rPr>
              <a:t>SESIÓN VI</a:t>
            </a:r>
            <a:endParaRPr lang="es-ES" sz="4000" b="1" dirty="0">
              <a:solidFill>
                <a:srgbClr val="006600"/>
              </a:solidFill>
              <a:latin typeface="Calibri"/>
              <a:cs typeface="Arial" pitchFamily="34" charset="0"/>
            </a:endParaRPr>
          </a:p>
          <a:p>
            <a:pPr algn="ctr">
              <a:defRPr/>
            </a:pPr>
            <a:r>
              <a:rPr lang="es-ES" sz="4000" b="1" dirty="0">
                <a:solidFill>
                  <a:srgbClr val="006600"/>
                </a:solidFill>
                <a:latin typeface="Calibri"/>
                <a:cs typeface="Arial" pitchFamily="34" charset="0"/>
              </a:rPr>
              <a:t>PREVENCIÓN DE RECAÍDAS</a:t>
            </a:r>
            <a:r>
              <a:rPr lang="es-ES" sz="5400" b="1" dirty="0">
                <a:solidFill>
                  <a:srgbClr val="006600"/>
                </a:solidFill>
                <a:latin typeface="+mj-lt"/>
              </a:rPr>
              <a:t>             </a:t>
            </a:r>
            <a:endParaRPr lang="es-ES" sz="5400" b="1" dirty="0">
              <a:solidFill>
                <a:srgbClr val="006600"/>
              </a:solidFill>
              <a:latin typeface="+mj-lt"/>
              <a:cs typeface="Arial" pitchFamily="34"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3073" y="1628800"/>
            <a:ext cx="6211255" cy="4658441"/>
          </a:xfrm>
          <a:prstGeom prst="rect">
            <a:avLst/>
          </a:prstGeom>
        </p:spPr>
      </p:pic>
      <p:pic>
        <p:nvPicPr>
          <p:cNvPr id="4" name="Imatge 3" descr="WEB VERTICAL BLANC.jpg">
            <a:extLst>
              <a:ext uri="{FF2B5EF4-FFF2-40B4-BE49-F238E27FC236}">
                <a16:creationId xmlns:a16="http://schemas.microsoft.com/office/drawing/2014/main" id="{6535167B-A9ED-41F8-8C2A-2D7D82125EC0}"/>
              </a:ext>
            </a:extLst>
          </p:cNvPr>
          <p:cNvPicPr>
            <a:picLocks noChangeAspect="1"/>
          </p:cNvPicPr>
          <p:nvPr/>
        </p:nvPicPr>
        <p:blipFill>
          <a:blip r:embed="rId4" cstate="print"/>
          <a:srcRect/>
          <a:stretch>
            <a:fillRect/>
          </a:stretch>
        </p:blipFill>
        <p:spPr bwMode="auto">
          <a:xfrm>
            <a:off x="179388" y="115888"/>
            <a:ext cx="960437" cy="792162"/>
          </a:xfrm>
          <a:prstGeom prst="rect">
            <a:avLst/>
          </a:prstGeom>
          <a:noFill/>
          <a:ln w="9525">
            <a:noFill/>
            <a:miter lim="800000"/>
            <a:headEnd/>
            <a:tailEnd/>
          </a:ln>
        </p:spPr>
      </p:pic>
      <p:pic>
        <p:nvPicPr>
          <p:cNvPr id="5" name="6 Imagen">
            <a:extLst>
              <a:ext uri="{FF2B5EF4-FFF2-40B4-BE49-F238E27FC236}">
                <a16:creationId xmlns:a16="http://schemas.microsoft.com/office/drawing/2014/main" id="{9F4BA465-A7B1-4117-9D0F-143CAA623CD6}"/>
              </a:ext>
            </a:extLst>
          </p:cNvPr>
          <p:cNvPicPr>
            <a:picLocks noChangeAspect="1" noChangeArrowheads="1"/>
          </p:cNvPicPr>
          <p:nvPr/>
        </p:nvPicPr>
        <p:blipFill>
          <a:blip r:embed="rId5" cstate="print">
            <a:clrChange>
              <a:clrFrom>
                <a:srgbClr val="FFFFFF"/>
              </a:clrFrom>
              <a:clrTo>
                <a:srgbClr val="FFFFFF">
                  <a:alpha val="0"/>
                </a:srgbClr>
              </a:clrTo>
            </a:clrChange>
          </a:blip>
          <a:srcRect l="12721" t="37177" r="53534" b="12706"/>
          <a:stretch>
            <a:fillRect/>
          </a:stretch>
        </p:blipFill>
        <p:spPr bwMode="auto">
          <a:xfrm>
            <a:off x="8028384" y="55563"/>
            <a:ext cx="1035050" cy="1069975"/>
          </a:xfrm>
          <a:prstGeom prst="rect">
            <a:avLst/>
          </a:prstGeom>
          <a:noFill/>
          <a:ln w="9525">
            <a:noFill/>
            <a:miter lim="800000"/>
            <a:headEnd/>
            <a:tailEnd/>
          </a:ln>
        </p:spPr>
      </p:pic>
    </p:spTree>
    <p:extLst>
      <p:ext uri="{BB962C8B-B14F-4D97-AF65-F5344CB8AC3E}">
        <p14:creationId xmlns:p14="http://schemas.microsoft.com/office/powerpoint/2010/main" val="814750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86693" y="1700808"/>
            <a:ext cx="7056784" cy="4031873"/>
          </a:xfrm>
          <a:prstGeom prst="rect">
            <a:avLst/>
          </a:prstGeom>
        </p:spPr>
        <p:txBody>
          <a:bodyPr wrap="square">
            <a:spAutoFit/>
          </a:bodyPr>
          <a:lstStyle/>
          <a:p>
            <a:pPr marL="457200" indent="-457200">
              <a:buClr>
                <a:srgbClr val="006600"/>
              </a:buClr>
            </a:pPr>
            <a:r>
              <a:rPr lang="es-ES_tradnl" altLang="es-ES" sz="3200" dirty="0">
                <a:latin typeface="Calibri" pitchFamily="34" charset="0"/>
              </a:rPr>
              <a:t>Piensa en una situación que superaste y en la cual no fumaste.</a:t>
            </a:r>
          </a:p>
          <a:p>
            <a:pPr marL="457200" indent="-457200">
              <a:buClr>
                <a:srgbClr val="006600"/>
              </a:buClr>
              <a:buFont typeface="Arial" panose="020B0604020202020204" pitchFamily="34" charset="0"/>
              <a:buChar char="•"/>
            </a:pPr>
            <a:endParaRPr lang="es-ES_tradnl" altLang="es-ES" sz="3200" dirty="0">
              <a:latin typeface="Calibri" pitchFamily="34" charset="0"/>
            </a:endParaRPr>
          </a:p>
          <a:p>
            <a:pPr marL="457200" indent="-457200">
              <a:buClr>
                <a:srgbClr val="006600"/>
              </a:buClr>
              <a:buFont typeface="Arial" panose="020B0604020202020204" pitchFamily="34" charset="0"/>
              <a:buChar char="•"/>
            </a:pPr>
            <a:r>
              <a:rPr lang="es-ES_tradnl" altLang="es-ES" sz="3200" dirty="0">
                <a:latin typeface="Calibri" pitchFamily="34" charset="0"/>
              </a:rPr>
              <a:t>¿Qué pasó?</a:t>
            </a:r>
          </a:p>
          <a:p>
            <a:pPr marL="457200" indent="-457200">
              <a:buClr>
                <a:srgbClr val="006600"/>
              </a:buClr>
              <a:buFont typeface="Arial" panose="020B0604020202020204" pitchFamily="34" charset="0"/>
              <a:buChar char="•"/>
            </a:pPr>
            <a:endParaRPr lang="es-ES_tradnl" altLang="es-ES" sz="3200" dirty="0">
              <a:latin typeface="Calibri" pitchFamily="34" charset="0"/>
            </a:endParaRPr>
          </a:p>
          <a:p>
            <a:pPr marL="457200" indent="-457200">
              <a:buClr>
                <a:srgbClr val="006600"/>
              </a:buClr>
              <a:buFont typeface="Arial" panose="020B0604020202020204" pitchFamily="34" charset="0"/>
              <a:buChar char="•"/>
            </a:pPr>
            <a:r>
              <a:rPr lang="es-ES_tradnl" altLang="es-ES" sz="3200" dirty="0">
                <a:latin typeface="Calibri" pitchFamily="34" charset="0"/>
              </a:rPr>
              <a:t>¿Qué hiciste para prevenir la recaída? </a:t>
            </a:r>
          </a:p>
          <a:p>
            <a:pPr marL="457200" indent="-457200">
              <a:buClr>
                <a:srgbClr val="006600"/>
              </a:buClr>
              <a:buFont typeface="Arial" panose="020B0604020202020204" pitchFamily="34" charset="0"/>
              <a:buChar char="•"/>
            </a:pPr>
            <a:endParaRPr lang="es-ES_tradnl" altLang="es-ES" sz="3200" dirty="0">
              <a:latin typeface="Calibri" pitchFamily="34" charset="0"/>
            </a:endParaRPr>
          </a:p>
          <a:p>
            <a:pPr marL="457200" indent="-457200">
              <a:buClr>
                <a:srgbClr val="006600"/>
              </a:buClr>
              <a:buFont typeface="Arial" panose="020B0604020202020204" pitchFamily="34" charset="0"/>
              <a:buChar char="•"/>
            </a:pPr>
            <a:r>
              <a:rPr lang="es-ES_tradnl" altLang="es-ES" sz="3200" dirty="0">
                <a:latin typeface="Calibri" pitchFamily="34" charset="0"/>
              </a:rPr>
              <a:t>¿Cómo te sentiste al superarla?</a:t>
            </a:r>
          </a:p>
        </p:txBody>
      </p:sp>
      <p:sp>
        <p:nvSpPr>
          <p:cNvPr id="7" name="Title 1"/>
          <p:cNvSpPr txBox="1">
            <a:spLocks/>
          </p:cNvSpPr>
          <p:nvPr/>
        </p:nvSpPr>
        <p:spPr bwMode="auto">
          <a:xfrm>
            <a:off x="1187624" y="404664"/>
            <a:ext cx="72008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ca-ES" altLang="es-ES" sz="4000" b="1" dirty="0">
                <a:solidFill>
                  <a:srgbClr val="006600"/>
                </a:solidFill>
                <a:latin typeface="Calibri"/>
                <a:ea typeface="+mn-ea"/>
                <a:cs typeface="Arial" pitchFamily="34" charset="0"/>
              </a:rPr>
              <a:t>¡¡¡SITUACIONES DE RIESGO!!!</a:t>
            </a: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2276872"/>
            <a:ext cx="2819821" cy="1872208"/>
          </a:xfrm>
          <a:prstGeom prst="rect">
            <a:avLst/>
          </a:prstGeom>
        </p:spPr>
      </p:pic>
    </p:spTree>
    <p:extLst>
      <p:ext uri="{BB962C8B-B14F-4D97-AF65-F5344CB8AC3E}">
        <p14:creationId xmlns:p14="http://schemas.microsoft.com/office/powerpoint/2010/main" val="30245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004552" y="128789"/>
            <a:ext cx="72089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ca-ES" altLang="es-ES" sz="4000" b="1" dirty="0">
                <a:solidFill>
                  <a:srgbClr val="006600"/>
                </a:solidFill>
                <a:latin typeface="Calibri titulo"/>
              </a:rPr>
              <a:t>PREVENCIÓN DE  LA RECAÍDA</a:t>
            </a:r>
            <a:endParaRPr lang="ca-ES" altLang="es-ES" sz="3800" b="1" dirty="0">
              <a:solidFill>
                <a:srgbClr val="006600"/>
              </a:solidFill>
              <a:latin typeface="Arial" pitchFamily="34" charset="0"/>
            </a:endParaRPr>
          </a:p>
        </p:txBody>
      </p:sp>
      <p:sp>
        <p:nvSpPr>
          <p:cNvPr id="5123" name="Text Box 3" descr="PICT9611"/>
          <p:cNvSpPr txBox="1">
            <a:spLocks noChangeArrowheads="1"/>
          </p:cNvSpPr>
          <p:nvPr/>
        </p:nvSpPr>
        <p:spPr bwMode="auto">
          <a:xfrm>
            <a:off x="237901" y="1447375"/>
            <a:ext cx="8426450" cy="5176802"/>
          </a:xfrm>
          <a:prstGeom prst="rect">
            <a:avLst/>
          </a:prstGeom>
          <a:no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Clr>
                <a:srgbClr val="006600"/>
              </a:buClr>
              <a:defRPr/>
            </a:pPr>
            <a:r>
              <a:rPr lang="es-ES_tradnl" altLang="es-ES" sz="2400" dirty="0">
                <a:latin typeface="Arial" charset="0"/>
                <a:cs typeface="Arial" charset="0"/>
              </a:rPr>
              <a:t> </a:t>
            </a:r>
            <a:r>
              <a:rPr lang="es-ES_tradnl" altLang="es-ES" sz="2400" dirty="0">
                <a:latin typeface="+mn-lt"/>
                <a:cs typeface="Calibri" panose="020F0502020204030204" pitchFamily="34" charset="0"/>
              </a:rPr>
              <a:t>Repasa </a:t>
            </a:r>
            <a:r>
              <a:rPr lang="es-ES_tradnl" altLang="es-ES" sz="2400" b="1" dirty="0">
                <a:solidFill>
                  <a:srgbClr val="006600"/>
                </a:solidFill>
                <a:latin typeface="+mn-lt"/>
                <a:cs typeface="Calibri" panose="020F0502020204030204" pitchFamily="34" charset="0"/>
              </a:rPr>
              <a:t>los motivos </a:t>
            </a:r>
            <a:r>
              <a:rPr lang="es-ES_tradnl" altLang="es-ES" sz="2400" dirty="0">
                <a:latin typeface="+mn-lt"/>
                <a:cs typeface="Calibri" panose="020F0502020204030204" pitchFamily="34" charset="0"/>
              </a:rPr>
              <a:t>por los cuales has dejado de fumar. </a:t>
            </a:r>
          </a:p>
          <a:p>
            <a:pPr eaLnBrk="1" hangingPunct="1">
              <a:spcBef>
                <a:spcPct val="0"/>
              </a:spcBef>
              <a:buClr>
                <a:srgbClr val="006600"/>
              </a:buClr>
              <a:buNone/>
              <a:defRPr/>
            </a:pPr>
            <a:endParaRPr lang="es-ES_tradnl" altLang="es-ES" sz="2400" dirty="0">
              <a:latin typeface="+mn-lt"/>
              <a:cs typeface="Calibri" panose="020F0502020204030204" pitchFamily="34" charset="0"/>
            </a:endParaRPr>
          </a:p>
          <a:p>
            <a:pPr eaLnBrk="1" hangingPunct="1">
              <a:spcBef>
                <a:spcPct val="0"/>
              </a:spcBef>
              <a:buClr>
                <a:srgbClr val="006600"/>
              </a:buClr>
              <a:defRPr/>
            </a:pPr>
            <a:r>
              <a:rPr lang="es-ES_tradnl" altLang="es-ES" sz="2400" dirty="0">
                <a:latin typeface="+mn-lt"/>
                <a:cs typeface="Calibri" panose="020F0502020204030204" pitchFamily="34" charset="0"/>
              </a:rPr>
              <a:t> Recuerda tus registros, y las alternativas.  </a:t>
            </a:r>
            <a:endParaRPr lang="es-ES_tradnl" altLang="es-ES" sz="2400" b="1" dirty="0">
              <a:solidFill>
                <a:srgbClr val="006600"/>
              </a:solidFill>
            </a:endParaRPr>
          </a:p>
          <a:p>
            <a:pPr eaLnBrk="1" hangingPunct="1">
              <a:spcBef>
                <a:spcPct val="0"/>
              </a:spcBef>
              <a:buClr>
                <a:srgbClr val="006600"/>
              </a:buClr>
              <a:buNone/>
              <a:defRPr/>
            </a:pPr>
            <a:endParaRPr lang="es-ES_tradnl" altLang="es-ES" sz="2400" dirty="0">
              <a:latin typeface="+mn-lt"/>
              <a:cs typeface="Calibri" panose="020F0502020204030204" pitchFamily="34" charset="0"/>
            </a:endParaRPr>
          </a:p>
          <a:p>
            <a:pPr eaLnBrk="1" hangingPunct="1">
              <a:spcBef>
                <a:spcPct val="0"/>
              </a:spcBef>
              <a:buClr>
                <a:srgbClr val="006600"/>
              </a:buClr>
              <a:defRPr/>
            </a:pPr>
            <a:r>
              <a:rPr lang="es-ES_tradnl" altLang="es-ES" sz="2400" dirty="0">
                <a:latin typeface="+mn-lt"/>
                <a:cs typeface="Calibri" panose="020F0502020204030204" pitchFamily="34" charset="0"/>
              </a:rPr>
              <a:t> Identifica y evita las situaciones de riesgo.</a:t>
            </a:r>
          </a:p>
          <a:p>
            <a:pPr eaLnBrk="1" hangingPunct="1">
              <a:spcBef>
                <a:spcPct val="0"/>
              </a:spcBef>
              <a:buClr>
                <a:srgbClr val="006600"/>
              </a:buClr>
              <a:defRPr/>
            </a:pPr>
            <a:endParaRPr lang="es-ES_tradnl" altLang="es-ES" sz="2400" dirty="0">
              <a:latin typeface="+mn-lt"/>
              <a:cs typeface="Calibri" panose="020F0502020204030204" pitchFamily="34" charset="0"/>
            </a:endParaRPr>
          </a:p>
          <a:p>
            <a:pPr eaLnBrk="1" hangingPunct="1">
              <a:spcBef>
                <a:spcPct val="0"/>
              </a:spcBef>
              <a:buClr>
                <a:srgbClr val="006600"/>
              </a:buClr>
              <a:defRPr/>
            </a:pPr>
            <a:r>
              <a:rPr lang="es-ES_tradnl" altLang="es-ES" sz="2400" dirty="0">
                <a:latin typeface="+mn-lt"/>
                <a:cs typeface="Calibri" panose="020F0502020204030204" pitchFamily="34" charset="0"/>
              </a:rPr>
              <a:t> Repasa las </a:t>
            </a:r>
            <a:r>
              <a:rPr lang="es-ES_tradnl" altLang="es-ES" sz="2400" b="1" dirty="0">
                <a:solidFill>
                  <a:srgbClr val="006600"/>
                </a:solidFill>
              </a:rPr>
              <a:t>conductas sustitutivas</a:t>
            </a:r>
            <a:r>
              <a:rPr lang="es-ES_tradnl" altLang="es-ES" sz="2400" dirty="0"/>
              <a:t>: relajación, actividad física, esperar hasta que pase el deseo...</a:t>
            </a:r>
            <a:endParaRPr lang="es-ES_tradnl" altLang="es-ES" sz="2400" dirty="0">
              <a:latin typeface="+mn-lt"/>
              <a:cs typeface="Arial" charset="0"/>
            </a:endParaRPr>
          </a:p>
          <a:p>
            <a:pPr eaLnBrk="1" hangingPunct="1">
              <a:spcBef>
                <a:spcPct val="0"/>
              </a:spcBef>
              <a:buClr>
                <a:srgbClr val="006600"/>
              </a:buClr>
              <a:defRPr/>
            </a:pPr>
            <a:endParaRPr lang="es-ES_tradnl" altLang="es-ES" sz="2400" dirty="0">
              <a:latin typeface="+mn-lt"/>
              <a:cs typeface="Arial" charset="0"/>
            </a:endParaRPr>
          </a:p>
          <a:p>
            <a:pPr eaLnBrk="1" hangingPunct="1">
              <a:buClr>
                <a:srgbClr val="006600"/>
              </a:buClr>
            </a:pPr>
            <a:r>
              <a:rPr lang="es-ES_tradnl" altLang="es-ES" sz="2400" dirty="0"/>
              <a:t> Busca soporte: amigos, profesionales…</a:t>
            </a:r>
          </a:p>
          <a:p>
            <a:pPr eaLnBrk="1" hangingPunct="1">
              <a:buClr>
                <a:srgbClr val="006600"/>
              </a:buClr>
            </a:pPr>
            <a:endParaRPr lang="es-ES_tradnl" altLang="es-ES" sz="2400" dirty="0"/>
          </a:p>
          <a:p>
            <a:pPr eaLnBrk="1" hangingPunct="1">
              <a:buClr>
                <a:srgbClr val="006600"/>
              </a:buClr>
            </a:pPr>
            <a:r>
              <a:rPr lang="es-ES_tradnl" altLang="es-ES" sz="2400" b="1" dirty="0">
                <a:solidFill>
                  <a:srgbClr val="006600"/>
                </a:solidFill>
              </a:rPr>
              <a:t> Evita la fantasía de control, o falsa seguridad.</a:t>
            </a:r>
          </a:p>
          <a:p>
            <a:pPr eaLnBrk="1" hangingPunct="1">
              <a:spcBef>
                <a:spcPct val="0"/>
              </a:spcBef>
              <a:buClr>
                <a:srgbClr val="006600"/>
              </a:buClr>
              <a:defRPr/>
            </a:pPr>
            <a:endParaRPr lang="es-ES_tradnl" altLang="es-ES" sz="2800" dirty="0">
              <a:latin typeface="+mn-lt"/>
              <a:cs typeface="Arial" charset="0"/>
            </a:endParaRPr>
          </a:p>
        </p:txBody>
      </p:sp>
      <p:pic>
        <p:nvPicPr>
          <p:cNvPr id="25604" name="Picture 4" descr="recaigudesc_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0426" y="5111393"/>
            <a:ext cx="47339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8224" y="2026332"/>
            <a:ext cx="1856377" cy="197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4388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043608" y="188640"/>
            <a:ext cx="7254875" cy="769938"/>
          </a:xfrm>
          <a:prstGeom prst="rect">
            <a:avLst/>
          </a:prstGeom>
        </p:spPr>
        <p:txBody>
          <a:bodyPr wrap="square" anchor="t">
            <a:spAutoFit/>
          </a:bodyPr>
          <a:lstStyle/>
          <a:p>
            <a:pPr algn="ctr" eaLnBrk="1" hangingPunct="1">
              <a:spcBef>
                <a:spcPct val="50000"/>
              </a:spcBef>
            </a:pPr>
            <a:r>
              <a:rPr lang="es-ES" altLang="es-ES" b="1" dirty="0">
                <a:solidFill>
                  <a:srgbClr val="006600"/>
                </a:solidFill>
                <a:latin typeface="Calibri titulo"/>
                <a:cs typeface="Arial" pitchFamily="34" charset="0"/>
              </a:rPr>
              <a:t>ALTERNATIVAS</a:t>
            </a:r>
          </a:p>
        </p:txBody>
      </p:sp>
      <p:sp>
        <p:nvSpPr>
          <p:cNvPr id="8195" name="Rectangle 3"/>
          <p:cNvSpPr>
            <a:spLocks noGrp="1" noChangeArrowheads="1"/>
          </p:cNvSpPr>
          <p:nvPr>
            <p:ph type="body" idx="4294967295"/>
          </p:nvPr>
        </p:nvSpPr>
        <p:spPr>
          <a:xfrm>
            <a:off x="251520" y="1628800"/>
            <a:ext cx="8561388" cy="4784725"/>
          </a:xfrm>
        </p:spPr>
        <p:txBody>
          <a:bodyPr>
            <a:normAutofit/>
          </a:bodyPr>
          <a:lstStyle/>
          <a:p>
            <a:pPr eaLnBrk="1" hangingPunct="1">
              <a:lnSpc>
                <a:spcPct val="80000"/>
              </a:lnSpc>
              <a:spcBef>
                <a:spcPts val="1176"/>
              </a:spcBef>
              <a:spcAft>
                <a:spcPts val="1200"/>
              </a:spcAft>
              <a:buClr>
                <a:srgbClr val="006600"/>
              </a:buClr>
            </a:pPr>
            <a:r>
              <a:rPr lang="es-ES" altLang="es-ES" sz="2400" dirty="0"/>
              <a:t>Antes de reunirte con los amigos que fuman, piensa la respuesta que darás si te ofrecen tabaco. Practica cómo decir</a:t>
            </a:r>
            <a:r>
              <a:rPr lang="es-ES" altLang="es-ES" sz="2400" b="1" dirty="0">
                <a:solidFill>
                  <a:srgbClr val="006600"/>
                </a:solidFill>
              </a:rPr>
              <a:t>:</a:t>
            </a:r>
          </a:p>
          <a:p>
            <a:pPr marL="0" indent="0" eaLnBrk="1" hangingPunct="1">
              <a:lnSpc>
                <a:spcPct val="80000"/>
              </a:lnSpc>
              <a:spcBef>
                <a:spcPts val="1176"/>
              </a:spcBef>
              <a:spcAft>
                <a:spcPts val="1200"/>
              </a:spcAft>
              <a:buClr>
                <a:srgbClr val="006600"/>
              </a:buClr>
              <a:buNone/>
            </a:pPr>
            <a:r>
              <a:rPr lang="es-ES" altLang="es-ES" sz="2400" b="1" dirty="0">
                <a:solidFill>
                  <a:srgbClr val="006600"/>
                </a:solidFill>
              </a:rPr>
              <a:t>                                     "NO GRACIAS, NO FUMO".</a:t>
            </a:r>
            <a:endParaRPr lang="ca-ES" altLang="es-ES" sz="2400" b="1" dirty="0">
              <a:solidFill>
                <a:srgbClr val="006600"/>
              </a:solidFill>
            </a:endParaRPr>
          </a:p>
          <a:p>
            <a:pPr eaLnBrk="1" hangingPunct="1">
              <a:lnSpc>
                <a:spcPct val="80000"/>
              </a:lnSpc>
              <a:spcBef>
                <a:spcPts val="1176"/>
              </a:spcBef>
              <a:spcAft>
                <a:spcPts val="1200"/>
              </a:spcAft>
              <a:buClr>
                <a:srgbClr val="006600"/>
              </a:buClr>
            </a:pPr>
            <a:r>
              <a:rPr lang="es-ES" altLang="es-ES" sz="2400" dirty="0"/>
              <a:t>Durante las fiestas, por ahora, intenta estar con los no fumadores.</a:t>
            </a:r>
          </a:p>
          <a:p>
            <a:pPr eaLnBrk="1" hangingPunct="1">
              <a:lnSpc>
                <a:spcPct val="80000"/>
              </a:lnSpc>
              <a:spcBef>
                <a:spcPts val="1176"/>
              </a:spcBef>
              <a:spcAft>
                <a:spcPts val="1200"/>
              </a:spcAft>
              <a:buClr>
                <a:srgbClr val="006600"/>
              </a:buClr>
            </a:pPr>
            <a:r>
              <a:rPr lang="es-ES" altLang="es-ES" sz="2400" dirty="0"/>
              <a:t>Cambia de ambiente. Ves a lugares donde no haya fumadores o donde no se pueda fumar.</a:t>
            </a:r>
          </a:p>
          <a:p>
            <a:pPr eaLnBrk="1" hangingPunct="1">
              <a:lnSpc>
                <a:spcPct val="80000"/>
              </a:lnSpc>
              <a:spcBef>
                <a:spcPts val="1176"/>
              </a:spcBef>
              <a:spcAft>
                <a:spcPts val="1200"/>
              </a:spcAft>
              <a:buClr>
                <a:srgbClr val="006600"/>
              </a:buClr>
            </a:pPr>
            <a:r>
              <a:rPr lang="es-ES" altLang="es-ES" sz="2400" dirty="0"/>
              <a:t>Si comes o bebes, concéntrate en la degustación. Ahora tienes más sentido del gusto y del olfato.</a:t>
            </a:r>
          </a:p>
          <a:p>
            <a:pPr eaLnBrk="1" hangingPunct="1">
              <a:lnSpc>
                <a:spcPct val="80000"/>
              </a:lnSpc>
              <a:spcBef>
                <a:spcPts val="1176"/>
              </a:spcBef>
              <a:spcAft>
                <a:spcPts val="1200"/>
              </a:spcAft>
              <a:buClr>
                <a:srgbClr val="006600"/>
              </a:buClr>
            </a:pPr>
            <a:r>
              <a:rPr lang="es-ES" altLang="es-ES" sz="2400" dirty="0"/>
              <a:t>Explica a tus amigos fumadores que has dejado de fumar. Pide que no te tienten con un cigarrillo.</a:t>
            </a:r>
            <a:endParaRPr lang="ca-ES" altLang="es-ES" sz="2400" dirty="0"/>
          </a:p>
        </p:txBody>
      </p:sp>
    </p:spTree>
    <p:extLst>
      <p:ext uri="{BB962C8B-B14F-4D97-AF65-F5344CB8AC3E}">
        <p14:creationId xmlns:p14="http://schemas.microsoft.com/office/powerpoint/2010/main" val="3329596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1494577" y="231339"/>
            <a:ext cx="7197725" cy="701675"/>
          </a:xfrm>
          <a:prstGeom prst="rect">
            <a:avLst/>
          </a:prstGeom>
        </p:spPr>
        <p:txBody>
          <a:bodyPr wrap="square" anchor="t">
            <a:spAutoFit/>
          </a:bodyPr>
          <a:lstStyle/>
          <a:p>
            <a:pPr algn="ctr" eaLnBrk="1" hangingPunct="1">
              <a:spcBef>
                <a:spcPct val="50000"/>
              </a:spcBef>
            </a:pPr>
            <a:r>
              <a:rPr lang="es-ES" altLang="es-ES" b="1" dirty="0">
                <a:solidFill>
                  <a:srgbClr val="006600"/>
                </a:solidFill>
                <a:latin typeface="Calibri titulo"/>
                <a:cs typeface="Arial" pitchFamily="34" charset="0"/>
              </a:rPr>
              <a:t>ALTERNATIVAS</a:t>
            </a:r>
          </a:p>
        </p:txBody>
      </p:sp>
      <p:sp>
        <p:nvSpPr>
          <p:cNvPr id="9219" name="Rectangle 3"/>
          <p:cNvSpPr>
            <a:spLocks noGrp="1" noChangeArrowheads="1"/>
          </p:cNvSpPr>
          <p:nvPr>
            <p:ph type="body" idx="4294967295"/>
          </p:nvPr>
        </p:nvSpPr>
        <p:spPr>
          <a:xfrm>
            <a:off x="0" y="1644650"/>
            <a:ext cx="8686800" cy="4014788"/>
          </a:xfrm>
        </p:spPr>
        <p:txBody>
          <a:bodyPr>
            <a:noAutofit/>
          </a:bodyPr>
          <a:lstStyle/>
          <a:p>
            <a:pPr marL="609600" indent="-247650" algn="just" eaLnBrk="1" hangingPunct="1">
              <a:lnSpc>
                <a:spcPct val="80000"/>
              </a:lnSpc>
              <a:spcBef>
                <a:spcPts val="1176"/>
              </a:spcBef>
              <a:spcAft>
                <a:spcPts val="1800"/>
              </a:spcAft>
              <a:buClr>
                <a:srgbClr val="006600"/>
              </a:buClr>
              <a:defRPr/>
            </a:pPr>
            <a:r>
              <a:rPr lang="es-ES" altLang="es-ES" sz="2400" dirty="0"/>
              <a:t>Si estás en un bar o en una fiesta, por ahora no tomes bebidas alcohólicas. No dejes que el autocontrol desaparezca.</a:t>
            </a:r>
          </a:p>
          <a:p>
            <a:pPr marL="609600" indent="-247650" algn="just" eaLnBrk="1" hangingPunct="1">
              <a:lnSpc>
                <a:spcPct val="80000"/>
              </a:lnSpc>
              <a:spcBef>
                <a:spcPts val="1176"/>
              </a:spcBef>
              <a:spcAft>
                <a:spcPts val="1800"/>
              </a:spcAft>
              <a:buClr>
                <a:srgbClr val="006600"/>
              </a:buClr>
              <a:defRPr/>
            </a:pPr>
            <a:r>
              <a:rPr lang="es-ES" sz="2400" dirty="0"/>
              <a:t>En el trabajo pasea un poco con preferencia a compartir el descanso con los fumadores.</a:t>
            </a:r>
          </a:p>
          <a:p>
            <a:pPr marL="609600" indent="-247650" algn="just" eaLnBrk="1" hangingPunct="1">
              <a:lnSpc>
                <a:spcPct val="80000"/>
              </a:lnSpc>
              <a:spcBef>
                <a:spcPts val="1176"/>
              </a:spcBef>
              <a:spcAft>
                <a:spcPts val="1800"/>
              </a:spcAft>
              <a:buClr>
                <a:srgbClr val="006600"/>
              </a:buClr>
              <a:defRPr/>
            </a:pPr>
            <a:r>
              <a:rPr lang="es-ES" sz="2400" dirty="0"/>
              <a:t>Tienes que estar orgulloso de ti mismo por haber dejado de fumar. Puedes presumir delante de los fumadores, pero no los desprecies, ni te rías de ellos, la mayoría también quieren dejar de fumar y puede que los puedas motivar para iniciar el proceso. Para defenderse dirán que no quieren dejarlo.</a:t>
            </a:r>
            <a:endParaRPr lang="ca-ES" altLang="es-ES" sz="2400" dirty="0"/>
          </a:p>
        </p:txBody>
      </p:sp>
      <p:pic>
        <p:nvPicPr>
          <p:cNvPr id="5" name="Picture 2" descr="loco">
            <a:extLst>
              <a:ext uri="{FF2B5EF4-FFF2-40B4-BE49-F238E27FC236}">
                <a16:creationId xmlns:a16="http://schemas.microsoft.com/office/drawing/2014/main" id="{B86AA6C4-4A05-1C46-B77D-BB2A84381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60197">
            <a:off x="1271588" y="1425575"/>
            <a:ext cx="6396037"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960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767379"/>
            <a:ext cx="8604448" cy="4561249"/>
          </a:xfrm>
          <a:prstGeom prst="rect">
            <a:avLst/>
          </a:prstGeom>
        </p:spPr>
        <p:txBody>
          <a:bodyPr wrap="square">
            <a:spAutoFit/>
          </a:bodyPr>
          <a:lstStyle/>
          <a:p>
            <a:pPr>
              <a:lnSpc>
                <a:spcPct val="80000"/>
              </a:lnSpc>
              <a:buClr>
                <a:srgbClr val="006600"/>
              </a:buClr>
              <a:buFont typeface="Arial" pitchFamily="34" charset="0"/>
              <a:buChar char="•"/>
            </a:pPr>
            <a:r>
              <a:rPr lang="es-ES_tradnl" altLang="es-ES" sz="3200" dirty="0"/>
              <a:t>Si tienes una recaída, identifica la situación de riesgo.</a:t>
            </a:r>
          </a:p>
          <a:p>
            <a:pPr>
              <a:lnSpc>
                <a:spcPct val="80000"/>
              </a:lnSpc>
              <a:buClr>
                <a:srgbClr val="006600"/>
              </a:buClr>
              <a:buFont typeface="Arial" pitchFamily="34" charset="0"/>
              <a:buChar char="•"/>
            </a:pPr>
            <a:endParaRPr lang="es-ES_tradnl" altLang="es-ES" sz="3200" dirty="0"/>
          </a:p>
          <a:p>
            <a:pPr>
              <a:lnSpc>
                <a:spcPct val="80000"/>
              </a:lnSpc>
              <a:buClr>
                <a:srgbClr val="006600"/>
              </a:buClr>
              <a:buFont typeface="Arial" pitchFamily="34" charset="0"/>
              <a:buChar char="•"/>
            </a:pPr>
            <a:r>
              <a:rPr lang="es-ES_tradnl" altLang="es-ES" sz="3200" dirty="0"/>
              <a:t>Evita la</a:t>
            </a:r>
            <a:r>
              <a:rPr lang="es-ES_tradnl" sz="3200" dirty="0"/>
              <a:t> fantasía de control, o falsa seguridad.</a:t>
            </a:r>
            <a:endParaRPr lang="es-ES_tradnl" altLang="es-ES" sz="3200" dirty="0"/>
          </a:p>
          <a:p>
            <a:endParaRPr lang="es-ES_tradnl" sz="3000" dirty="0"/>
          </a:p>
          <a:p>
            <a:pPr>
              <a:lnSpc>
                <a:spcPct val="80000"/>
              </a:lnSpc>
              <a:buClr>
                <a:srgbClr val="006600"/>
              </a:buClr>
              <a:buFont typeface="Arial" pitchFamily="34" charset="0"/>
              <a:buChar char="•"/>
            </a:pPr>
            <a:r>
              <a:rPr lang="es-ES_tradnl" altLang="es-ES" sz="3200" dirty="0"/>
              <a:t>Descarta el consumo esporádico de cigarrillos.</a:t>
            </a:r>
          </a:p>
          <a:p>
            <a:pPr>
              <a:lnSpc>
                <a:spcPct val="80000"/>
              </a:lnSpc>
              <a:buClr>
                <a:srgbClr val="006600"/>
              </a:buClr>
              <a:buFont typeface="Arial" pitchFamily="34" charset="0"/>
              <a:buChar char="•"/>
            </a:pPr>
            <a:endParaRPr lang="es-ES_tradnl" altLang="es-ES" sz="3200" dirty="0"/>
          </a:p>
          <a:p>
            <a:pPr>
              <a:lnSpc>
                <a:spcPct val="80000"/>
              </a:lnSpc>
              <a:buClr>
                <a:srgbClr val="006600"/>
              </a:buClr>
              <a:buFont typeface="Arial" pitchFamily="34" charset="0"/>
              <a:buChar char="•"/>
            </a:pPr>
            <a:r>
              <a:rPr lang="es-ES_tradnl" altLang="es-ES" sz="3200" dirty="0"/>
              <a:t>Apóyate en el ejercicio físico y la relajación. </a:t>
            </a:r>
          </a:p>
          <a:p>
            <a:pPr>
              <a:lnSpc>
                <a:spcPct val="80000"/>
              </a:lnSpc>
              <a:buClr>
                <a:srgbClr val="006600"/>
              </a:buClr>
              <a:buFont typeface="Arial" pitchFamily="34" charset="0"/>
              <a:buChar char="•"/>
            </a:pPr>
            <a:endParaRPr lang="es-ES_tradnl" altLang="es-ES" sz="3200" dirty="0"/>
          </a:p>
          <a:p>
            <a:pPr>
              <a:lnSpc>
                <a:spcPct val="80000"/>
              </a:lnSpc>
              <a:buClr>
                <a:srgbClr val="006600"/>
              </a:buClr>
              <a:buFont typeface="Arial" pitchFamily="34" charset="0"/>
              <a:buChar char="•"/>
            </a:pPr>
            <a:r>
              <a:rPr lang="es-ES_tradnl" altLang="es-ES" sz="3200" dirty="0"/>
              <a:t>Busca soporte: amigos, profesionales …</a:t>
            </a:r>
          </a:p>
          <a:p>
            <a:pPr>
              <a:buFont typeface="Arial" pitchFamily="34" charset="0"/>
              <a:buChar char="•"/>
            </a:pPr>
            <a:endParaRPr lang="es-ES_tradnl" sz="3000" dirty="0"/>
          </a:p>
        </p:txBody>
      </p:sp>
      <p:sp>
        <p:nvSpPr>
          <p:cNvPr id="7" name="Title 1"/>
          <p:cNvSpPr txBox="1">
            <a:spLocks/>
          </p:cNvSpPr>
          <p:nvPr/>
        </p:nvSpPr>
        <p:spPr bwMode="auto">
          <a:xfrm>
            <a:off x="1241376" y="116632"/>
            <a:ext cx="7200800" cy="1498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s-ES_tradnl" sz="4000" b="1" dirty="0">
                <a:solidFill>
                  <a:srgbClr val="006600"/>
                </a:solidFill>
                <a:latin typeface="Calibri titulo"/>
                <a:cs typeface="Arial" pitchFamily="34" charset="0"/>
              </a:rPr>
              <a:t>ESTRATEGIAS DE </a:t>
            </a:r>
          </a:p>
          <a:p>
            <a:r>
              <a:rPr lang="es-ES_tradnl" sz="4000" b="1" dirty="0">
                <a:solidFill>
                  <a:srgbClr val="006600"/>
                </a:solidFill>
                <a:latin typeface="Calibri titulo"/>
                <a:cs typeface="Arial" pitchFamily="34" charset="0"/>
              </a:rPr>
              <a:t>PREVENCIÓN DE LA RECAÍDA</a:t>
            </a:r>
            <a:endParaRPr lang="es-ES_tradnl" altLang="es-ES" sz="4000" b="1" dirty="0">
              <a:solidFill>
                <a:srgbClr val="006600"/>
              </a:solidFill>
              <a:latin typeface="Calibri titulo"/>
              <a:cs typeface="Arial" pitchFamily="34" charset="0"/>
            </a:endParaRPr>
          </a:p>
        </p:txBody>
      </p:sp>
      <p:pic>
        <p:nvPicPr>
          <p:cNvPr id="10" name="Picture 2">
            <a:extLst>
              <a:ext uri="{FF2B5EF4-FFF2-40B4-BE49-F238E27FC236}">
                <a16:creationId xmlns:a16="http://schemas.microsoft.com/office/drawing/2014/main" id="{3F6764E7-F8C8-464F-83E5-15635E341EC7}"/>
              </a:ext>
            </a:extLst>
          </p:cNvPr>
          <p:cNvPicPr/>
          <p:nvPr/>
        </p:nvPicPr>
        <p:blipFill rotWithShape="1">
          <a:blip r:embed="rId3" cstate="print">
            <a:extLst>
              <a:ext uri="{28A0092B-C50C-407E-A947-70E740481C1C}">
                <a14:useLocalDpi xmlns:a14="http://schemas.microsoft.com/office/drawing/2010/main" val="0"/>
              </a:ext>
            </a:extLst>
          </a:blip>
          <a:srcRect l="25926" t="29329" r="41699" b="24899"/>
          <a:stretch/>
        </p:blipFill>
        <p:spPr bwMode="auto">
          <a:xfrm>
            <a:off x="1907704" y="5799256"/>
            <a:ext cx="2376264" cy="105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45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0" descr="untitled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287" y="2132856"/>
            <a:ext cx="2250996"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9" descr="PICT9611"/>
          <p:cNvSpPr txBox="1">
            <a:spLocks noChangeArrowheads="1"/>
          </p:cNvSpPr>
          <p:nvPr/>
        </p:nvSpPr>
        <p:spPr bwMode="auto">
          <a:xfrm>
            <a:off x="194903" y="1439196"/>
            <a:ext cx="8754194" cy="4893647"/>
          </a:xfrm>
          <a:prstGeom prst="rect">
            <a:avLst/>
          </a:prstGeom>
          <a:noFill/>
          <a:ln>
            <a:noFill/>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342900" indent="-342900" eaLnBrk="1" hangingPunct="1">
              <a:spcBef>
                <a:spcPct val="0"/>
              </a:spcBef>
              <a:buClr>
                <a:srgbClr val="006600"/>
              </a:buClr>
              <a:buFont typeface="Arial" panose="020B0604020202020204" pitchFamily="34" charset="0"/>
              <a:buChar char="•"/>
              <a:defRPr/>
            </a:pPr>
            <a:r>
              <a:rPr lang="es-ES_tradnl" altLang="es-ES" sz="2600" dirty="0">
                <a:latin typeface="+mn-lt"/>
                <a:cs typeface="Calibri" pitchFamily="34" charset="0"/>
              </a:rPr>
              <a:t>Cada día que pasa, felicítate por continuar sin fumar. No pienses en el futuro</a:t>
            </a:r>
            <a:r>
              <a:rPr lang="es-ES_tradnl" altLang="es-ES" sz="2600">
                <a:latin typeface="+mn-lt"/>
                <a:cs typeface="Calibri" pitchFamily="34" charset="0"/>
              </a:rPr>
              <a:t>, solo </a:t>
            </a:r>
            <a:r>
              <a:rPr lang="es-ES_tradnl" altLang="es-ES" sz="2600" dirty="0">
                <a:latin typeface="+mn-lt"/>
                <a:cs typeface="Calibri" pitchFamily="34" charset="0"/>
              </a:rPr>
              <a:t>en el día de hoy. </a:t>
            </a:r>
            <a:r>
              <a:rPr lang="es-ES_tradnl" altLang="es-ES" sz="2600" b="1" dirty="0">
                <a:solidFill>
                  <a:srgbClr val="006600"/>
                </a:solidFill>
                <a:latin typeface="+mn-lt"/>
                <a:cs typeface="Calibri" pitchFamily="34" charset="0"/>
              </a:rPr>
              <a:t>“HOY NO FUMO.”</a:t>
            </a:r>
            <a:endParaRPr lang="es-ES_tradnl" altLang="es-ES" sz="2600" dirty="0">
              <a:solidFill>
                <a:srgbClr val="006600"/>
              </a:solidFill>
              <a:latin typeface="+mn-lt"/>
              <a:cs typeface="Calibri" pitchFamily="34" charset="0"/>
            </a:endParaRPr>
          </a:p>
          <a:p>
            <a:pPr eaLnBrk="1" hangingPunct="1">
              <a:spcBef>
                <a:spcPct val="0"/>
              </a:spcBef>
              <a:buClr>
                <a:srgbClr val="006600"/>
              </a:buClr>
              <a:buFont typeface="Arial" charset="0"/>
              <a:buNone/>
              <a:defRPr/>
            </a:pPr>
            <a:endParaRPr lang="es-ES_tradnl" altLang="es-ES" sz="2600" dirty="0">
              <a:latin typeface="+mn-lt"/>
              <a:cs typeface="Calibri" pitchFamily="34" charset="0"/>
            </a:endParaRPr>
          </a:p>
          <a:p>
            <a:pPr marL="342900" indent="-342900" eaLnBrk="1" hangingPunct="1">
              <a:spcBef>
                <a:spcPct val="0"/>
              </a:spcBef>
              <a:buClr>
                <a:srgbClr val="006600"/>
              </a:buClr>
              <a:buFont typeface="Arial" panose="020B0604020202020204" pitchFamily="34" charset="0"/>
              <a:buChar char="•"/>
              <a:defRPr/>
            </a:pPr>
            <a:r>
              <a:rPr lang="es-ES_tradnl" altLang="es-ES" sz="2600" dirty="0">
                <a:latin typeface="+mn-lt"/>
                <a:cs typeface="Calibri" pitchFamily="34" charset="0"/>
              </a:rPr>
              <a:t>Continúa aplicando las alternativas.</a:t>
            </a:r>
            <a:endParaRPr lang="es-ES_tradnl" altLang="es-ES" sz="2600" b="1" i="1" dirty="0">
              <a:latin typeface="+mn-lt"/>
              <a:cs typeface="Calibri" pitchFamily="34" charset="0"/>
            </a:endParaRPr>
          </a:p>
          <a:p>
            <a:pPr marL="342900" indent="-342900" eaLnBrk="1" hangingPunct="1">
              <a:spcBef>
                <a:spcPct val="0"/>
              </a:spcBef>
              <a:buClr>
                <a:srgbClr val="006600"/>
              </a:buClr>
              <a:buFont typeface="Arial" panose="020B0604020202020204" pitchFamily="34" charset="0"/>
              <a:buChar char="•"/>
              <a:defRPr/>
            </a:pPr>
            <a:endParaRPr lang="es-ES_tradnl" altLang="es-ES" sz="2600" i="1" dirty="0">
              <a:latin typeface="+mn-lt"/>
              <a:cs typeface="Calibri" pitchFamily="34" charset="0"/>
            </a:endParaRPr>
          </a:p>
          <a:p>
            <a:pPr marL="342900" indent="-342900" eaLnBrk="1" hangingPunct="1">
              <a:spcBef>
                <a:spcPct val="0"/>
              </a:spcBef>
              <a:buClr>
                <a:srgbClr val="006600"/>
              </a:buClr>
              <a:buFont typeface="Arial" panose="020B0604020202020204" pitchFamily="34" charset="0"/>
              <a:buChar char="•"/>
              <a:defRPr/>
            </a:pPr>
            <a:r>
              <a:rPr lang="es-ES_tradnl" altLang="es-ES" sz="2600" dirty="0">
                <a:latin typeface="+mn-lt"/>
                <a:cs typeface="Calibri" pitchFamily="34" charset="0"/>
              </a:rPr>
              <a:t>Recuerda la lista de motivos para dejar de fumar</a:t>
            </a:r>
            <a:r>
              <a:rPr lang="es-ES_tradnl" altLang="es-ES" sz="2600" i="1" dirty="0">
                <a:latin typeface="+mn-lt"/>
                <a:cs typeface="Calibri" pitchFamily="34" charset="0"/>
              </a:rPr>
              <a:t>.</a:t>
            </a:r>
          </a:p>
          <a:p>
            <a:pPr eaLnBrk="1" hangingPunct="1">
              <a:spcBef>
                <a:spcPct val="0"/>
              </a:spcBef>
              <a:buClr>
                <a:srgbClr val="006600"/>
              </a:buClr>
              <a:buNone/>
              <a:defRPr/>
            </a:pPr>
            <a:endParaRPr lang="es-ES_tradnl" altLang="es-ES" sz="2600" dirty="0">
              <a:latin typeface="+mn-lt"/>
              <a:cs typeface="Calibri" pitchFamily="34" charset="0"/>
            </a:endParaRPr>
          </a:p>
          <a:p>
            <a:pPr marL="342900" indent="-342900" eaLnBrk="1" hangingPunct="1">
              <a:spcBef>
                <a:spcPct val="0"/>
              </a:spcBef>
              <a:buClr>
                <a:srgbClr val="006600"/>
              </a:buClr>
              <a:buFont typeface="Arial" panose="020B0604020202020204" pitchFamily="34" charset="0"/>
              <a:buChar char="•"/>
              <a:defRPr/>
            </a:pPr>
            <a:r>
              <a:rPr lang="es-ES_tradnl" altLang="es-ES" sz="2600" dirty="0">
                <a:latin typeface="+mn-lt"/>
                <a:cs typeface="Calibri" pitchFamily="34" charset="0"/>
              </a:rPr>
              <a:t>Los momentos muy difíciles, cuando el deseo de fumar es muy fuerte, disminuirán de intensidad y frecuencia. </a:t>
            </a:r>
          </a:p>
          <a:p>
            <a:pPr marL="342900" indent="-342900" eaLnBrk="1" hangingPunct="1">
              <a:spcBef>
                <a:spcPct val="0"/>
              </a:spcBef>
              <a:buClr>
                <a:srgbClr val="006600"/>
              </a:buClr>
              <a:buFont typeface="Arial" panose="020B0604020202020204" pitchFamily="34" charset="0"/>
              <a:buChar char="•"/>
              <a:defRPr/>
            </a:pPr>
            <a:endParaRPr lang="es-ES_tradnl" altLang="es-ES" sz="2600" dirty="0">
              <a:latin typeface="+mn-lt"/>
              <a:cs typeface="Calibri" pitchFamily="34" charset="0"/>
            </a:endParaRPr>
          </a:p>
          <a:p>
            <a:pPr marL="342900" indent="-342900" eaLnBrk="1" hangingPunct="1">
              <a:spcBef>
                <a:spcPct val="0"/>
              </a:spcBef>
              <a:buClr>
                <a:srgbClr val="006600"/>
              </a:buClr>
              <a:buFont typeface="Arial" panose="020B0604020202020204" pitchFamily="34" charset="0"/>
              <a:buChar char="•"/>
              <a:defRPr/>
            </a:pPr>
            <a:r>
              <a:rPr lang="es-ES_tradnl" altLang="es-ES" sz="2600" dirty="0">
                <a:cs typeface="Calibri" pitchFamily="34" charset="0"/>
              </a:rPr>
              <a:t>Marca los días que hace que no fumas, reúne el dinero que has ahorrado y hazte un buen regalo.  </a:t>
            </a:r>
            <a:endParaRPr lang="es-ES_tradnl" altLang="es-ES" sz="2600" dirty="0">
              <a:latin typeface="+mn-lt"/>
              <a:cs typeface="Calibri" pitchFamily="34" charset="0"/>
            </a:endParaRPr>
          </a:p>
        </p:txBody>
      </p:sp>
      <p:sp>
        <p:nvSpPr>
          <p:cNvPr id="6146" name="Rectangle 7"/>
          <p:cNvSpPr>
            <a:spLocks noChangeArrowheads="1"/>
          </p:cNvSpPr>
          <p:nvPr/>
        </p:nvSpPr>
        <p:spPr bwMode="auto">
          <a:xfrm>
            <a:off x="971600" y="56818"/>
            <a:ext cx="720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s-ES_tradnl" altLang="es-ES" sz="4400" b="1" dirty="0">
                <a:solidFill>
                  <a:srgbClr val="006600"/>
                </a:solidFill>
                <a:cs typeface="Calibri" panose="020F0502020204030204" pitchFamily="34" charset="0"/>
              </a:rPr>
              <a:t>MANTENERSE SIN FUMAR</a:t>
            </a:r>
          </a:p>
        </p:txBody>
      </p:sp>
      <p:pic>
        <p:nvPicPr>
          <p:cNvPr id="6" name="Picture 2" descr="Resultat d'imatges de regalo amarillo">
            <a:extLst>
              <a:ext uri="{FF2B5EF4-FFF2-40B4-BE49-F238E27FC236}">
                <a16:creationId xmlns:a16="http://schemas.microsoft.com/office/drawing/2014/main" id="{5654BC76-3E80-2D44-A1E6-65DF241AC3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4249" y="1268760"/>
            <a:ext cx="4851085" cy="4982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00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0" y="44450"/>
            <a:ext cx="9144000" cy="1311128"/>
          </a:xfrm>
        </p:spPr>
        <p:txBody>
          <a:bodyPr wrap="square" anchor="t">
            <a:spAutoFit/>
          </a:bodyPr>
          <a:lstStyle/>
          <a:p>
            <a:pPr algn="ctr" eaLnBrk="1" hangingPunct="1">
              <a:spcBef>
                <a:spcPct val="50000"/>
              </a:spcBef>
            </a:pPr>
            <a:r>
              <a:rPr lang="ca-ES" altLang="es-ES" b="1" dirty="0">
                <a:solidFill>
                  <a:srgbClr val="006600"/>
                </a:solidFill>
                <a:latin typeface="Calibri" pitchFamily="34" charset="0"/>
                <a:ea typeface="+mn-ea"/>
                <a:cs typeface="Calibri" panose="020F0502020204030204" pitchFamily="34" charset="0"/>
              </a:rPr>
              <a:t>ACTUACIÓN DELANTE </a:t>
            </a:r>
            <a:br>
              <a:rPr lang="ca-ES" altLang="es-ES" b="1" dirty="0">
                <a:solidFill>
                  <a:srgbClr val="006600"/>
                </a:solidFill>
                <a:latin typeface="Calibri" pitchFamily="34" charset="0"/>
                <a:ea typeface="+mn-ea"/>
                <a:cs typeface="Calibri" panose="020F0502020204030204" pitchFamily="34" charset="0"/>
              </a:rPr>
            </a:br>
            <a:r>
              <a:rPr lang="ca-ES" altLang="es-ES" b="1" dirty="0">
                <a:solidFill>
                  <a:srgbClr val="006600"/>
                </a:solidFill>
                <a:latin typeface="Calibri" pitchFamily="34" charset="0"/>
                <a:ea typeface="+mn-ea"/>
                <a:cs typeface="Calibri" panose="020F0502020204030204" pitchFamily="34" charset="0"/>
              </a:rPr>
              <a:t>DE UNA RECAÍDA</a:t>
            </a:r>
          </a:p>
        </p:txBody>
      </p:sp>
      <p:sp>
        <p:nvSpPr>
          <p:cNvPr id="10243" name="Rectangle 3"/>
          <p:cNvSpPr>
            <a:spLocks noGrp="1" noChangeArrowheads="1"/>
          </p:cNvSpPr>
          <p:nvPr>
            <p:ph type="body" idx="4294967295"/>
          </p:nvPr>
        </p:nvSpPr>
        <p:spPr>
          <a:xfrm>
            <a:off x="543469" y="1772816"/>
            <a:ext cx="8229600" cy="4525962"/>
          </a:xfrm>
        </p:spPr>
        <p:txBody>
          <a:bodyPr>
            <a:normAutofit lnSpcReduction="10000"/>
          </a:bodyPr>
          <a:lstStyle/>
          <a:p>
            <a:pPr eaLnBrk="1" hangingPunct="1">
              <a:lnSpc>
                <a:spcPct val="80000"/>
              </a:lnSpc>
              <a:buClr>
                <a:srgbClr val="006600"/>
              </a:buClr>
            </a:pPr>
            <a:r>
              <a:rPr lang="es-ES_tradnl" altLang="es-ES" sz="3400" dirty="0"/>
              <a:t>No te sientas culpable. </a:t>
            </a:r>
          </a:p>
          <a:p>
            <a:pPr eaLnBrk="1" hangingPunct="1">
              <a:lnSpc>
                <a:spcPct val="80000"/>
              </a:lnSpc>
              <a:buClr>
                <a:srgbClr val="006600"/>
              </a:buClr>
            </a:pPr>
            <a:endParaRPr lang="es-ES_tradnl" altLang="es-ES" sz="3400" dirty="0"/>
          </a:p>
          <a:p>
            <a:pPr eaLnBrk="1" hangingPunct="1">
              <a:lnSpc>
                <a:spcPct val="80000"/>
              </a:lnSpc>
              <a:buClr>
                <a:srgbClr val="006600"/>
              </a:buClr>
            </a:pPr>
            <a:r>
              <a:rPr lang="es-ES_tradnl" altLang="es-ES" sz="3400" dirty="0"/>
              <a:t>Analiza los motivos de la recaída.</a:t>
            </a:r>
          </a:p>
          <a:p>
            <a:pPr eaLnBrk="1" hangingPunct="1">
              <a:lnSpc>
                <a:spcPct val="80000"/>
              </a:lnSpc>
              <a:buClr>
                <a:srgbClr val="006600"/>
              </a:buClr>
            </a:pPr>
            <a:endParaRPr lang="es-ES_tradnl" altLang="es-ES" sz="3400" dirty="0"/>
          </a:p>
          <a:p>
            <a:pPr eaLnBrk="1" hangingPunct="1">
              <a:lnSpc>
                <a:spcPct val="80000"/>
              </a:lnSpc>
              <a:buClr>
                <a:srgbClr val="006600"/>
              </a:buClr>
            </a:pPr>
            <a:r>
              <a:rPr lang="es-ES_tradnl" altLang="es-ES" sz="3400" dirty="0"/>
              <a:t>Valora el tiempo sin fumar y los beneficios obtenidos hasta el momento.  </a:t>
            </a:r>
          </a:p>
          <a:p>
            <a:pPr marL="0" indent="0" eaLnBrk="1" hangingPunct="1">
              <a:lnSpc>
                <a:spcPct val="80000"/>
              </a:lnSpc>
              <a:buClr>
                <a:srgbClr val="006600"/>
              </a:buClr>
              <a:buNone/>
            </a:pPr>
            <a:endParaRPr lang="es-ES_tradnl" altLang="es-ES" sz="3400" dirty="0"/>
          </a:p>
          <a:p>
            <a:pPr eaLnBrk="1" hangingPunct="1">
              <a:lnSpc>
                <a:spcPct val="80000"/>
              </a:lnSpc>
              <a:buClr>
                <a:srgbClr val="006600"/>
              </a:buClr>
            </a:pPr>
            <a:r>
              <a:rPr lang="es-ES_tradnl" altLang="es-ES" sz="3400" dirty="0"/>
              <a:t>Reconocer el problema te puede ayudar a solucionarlo.</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1335231"/>
            <a:ext cx="2040829" cy="1530622"/>
          </a:xfrm>
          <a:prstGeom prst="rect">
            <a:avLst/>
          </a:prstGeom>
        </p:spPr>
      </p:pic>
    </p:spTree>
    <p:extLst>
      <p:ext uri="{BB962C8B-B14F-4D97-AF65-F5344CB8AC3E}">
        <p14:creationId xmlns:p14="http://schemas.microsoft.com/office/powerpoint/2010/main" val="2425237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6403" y="2636912"/>
            <a:ext cx="2855996" cy="3807994"/>
          </a:xfrm>
          <a:prstGeom prst="rect">
            <a:avLst/>
          </a:prstGeom>
        </p:spPr>
      </p:pic>
      <p:sp>
        <p:nvSpPr>
          <p:cNvPr id="10242" name="Rectangle 2"/>
          <p:cNvSpPr>
            <a:spLocks noGrp="1" noChangeArrowheads="1"/>
          </p:cNvSpPr>
          <p:nvPr>
            <p:ph type="title" idx="4294967295"/>
          </p:nvPr>
        </p:nvSpPr>
        <p:spPr>
          <a:xfrm>
            <a:off x="1028700" y="179577"/>
            <a:ext cx="7200900" cy="1311128"/>
          </a:xfrm>
        </p:spPr>
        <p:txBody>
          <a:bodyPr wrap="square" anchor="t">
            <a:spAutoFit/>
          </a:bodyPr>
          <a:lstStyle/>
          <a:p>
            <a:pPr algn="ctr" eaLnBrk="1" hangingPunct="1">
              <a:spcBef>
                <a:spcPct val="50000"/>
              </a:spcBef>
            </a:pPr>
            <a:r>
              <a:rPr lang="es-ES" altLang="es-ES" b="1" dirty="0">
                <a:solidFill>
                  <a:srgbClr val="006600"/>
                </a:solidFill>
                <a:latin typeface="Calibri" pitchFamily="34" charset="0"/>
                <a:ea typeface="+mn-ea"/>
                <a:cs typeface="Calibri" panose="020F0502020204030204" pitchFamily="34" charset="0"/>
              </a:rPr>
              <a:t>ACTUACIÓN ANTE </a:t>
            </a:r>
            <a:br>
              <a:rPr lang="es-ES" altLang="es-ES" b="1" dirty="0">
                <a:solidFill>
                  <a:srgbClr val="006600"/>
                </a:solidFill>
                <a:latin typeface="Calibri" pitchFamily="34" charset="0"/>
                <a:ea typeface="+mn-ea"/>
                <a:cs typeface="Calibri" panose="020F0502020204030204" pitchFamily="34" charset="0"/>
              </a:rPr>
            </a:br>
            <a:r>
              <a:rPr lang="es-ES" altLang="es-ES" b="1" dirty="0">
                <a:solidFill>
                  <a:srgbClr val="006600"/>
                </a:solidFill>
                <a:latin typeface="Calibri" pitchFamily="34" charset="0"/>
                <a:ea typeface="+mn-ea"/>
                <a:cs typeface="Calibri" panose="020F0502020204030204" pitchFamily="34" charset="0"/>
              </a:rPr>
              <a:t>UNA RECAÍDA</a:t>
            </a:r>
          </a:p>
        </p:txBody>
      </p:sp>
      <p:sp>
        <p:nvSpPr>
          <p:cNvPr id="10243" name="Rectangle 3"/>
          <p:cNvSpPr>
            <a:spLocks noGrp="1" noChangeArrowheads="1"/>
          </p:cNvSpPr>
          <p:nvPr>
            <p:ph type="body" idx="4294967295"/>
          </p:nvPr>
        </p:nvSpPr>
        <p:spPr>
          <a:xfrm>
            <a:off x="251520" y="1685922"/>
            <a:ext cx="8229600" cy="1974850"/>
          </a:xfrm>
        </p:spPr>
        <p:txBody>
          <a:bodyPr/>
          <a:lstStyle/>
          <a:p>
            <a:pPr eaLnBrk="1" hangingPunct="1">
              <a:lnSpc>
                <a:spcPct val="80000"/>
              </a:lnSpc>
              <a:buClr>
                <a:srgbClr val="006600"/>
              </a:buClr>
            </a:pPr>
            <a:r>
              <a:rPr lang="es-ES_tradnl" altLang="es-ES" sz="3400" dirty="0"/>
              <a:t>Anímate a hacer un nuevo intento pronto: actualiza los motivos personales para dejar de fumar. </a:t>
            </a:r>
          </a:p>
          <a:p>
            <a:pPr eaLnBrk="1" hangingPunct="1">
              <a:lnSpc>
                <a:spcPct val="80000"/>
              </a:lnSpc>
              <a:buClr>
                <a:srgbClr val="006600"/>
              </a:buClr>
            </a:pPr>
            <a:endParaRPr lang="es-ES_tradnl" altLang="es-ES" sz="3400" dirty="0"/>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616" y="3672044"/>
            <a:ext cx="2925691" cy="2696866"/>
          </a:xfrm>
          <a:prstGeom prst="rect">
            <a:avLst/>
          </a:prstGeom>
        </p:spPr>
      </p:pic>
    </p:spTree>
    <p:extLst>
      <p:ext uri="{BB962C8B-B14F-4D97-AF65-F5344CB8AC3E}">
        <p14:creationId xmlns:p14="http://schemas.microsoft.com/office/powerpoint/2010/main" val="242523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539750" y="188975"/>
            <a:ext cx="80645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ca-ES" altLang="es-ES" sz="4400" b="1" dirty="0">
                <a:solidFill>
                  <a:srgbClr val="006600"/>
                </a:solidFill>
                <a:cs typeface="Calibri" panose="020F0502020204030204" pitchFamily="34" charset="0"/>
              </a:rPr>
              <a:t>¡¡¡</a:t>
            </a:r>
            <a:r>
              <a:rPr lang="ca-ES" altLang="es-ES" sz="4400" b="1" dirty="0" err="1">
                <a:solidFill>
                  <a:srgbClr val="006600"/>
                </a:solidFill>
                <a:cs typeface="Calibri" panose="020F0502020204030204" pitchFamily="34" charset="0"/>
              </a:rPr>
              <a:t>BENEFICIOS</a:t>
            </a:r>
            <a:r>
              <a:rPr lang="ca-ES" altLang="es-ES" sz="4400" b="1" dirty="0">
                <a:solidFill>
                  <a:srgbClr val="006600"/>
                </a:solidFill>
                <a:cs typeface="Calibri" panose="020F0502020204030204" pitchFamily="34" charset="0"/>
              </a:rPr>
              <a:t>!!!</a:t>
            </a:r>
            <a:endParaRPr lang="es-ES" altLang="es-ES" sz="4400" b="1" dirty="0">
              <a:solidFill>
                <a:srgbClr val="006600"/>
              </a:solidFill>
              <a:cs typeface="Calibri" panose="020F0502020204030204" pitchFamily="34" charset="0"/>
            </a:endParaRPr>
          </a:p>
        </p:txBody>
      </p:sp>
      <p:sp>
        <p:nvSpPr>
          <p:cNvPr id="153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15361" name="Picture 1"/>
          <p:cNvPicPr>
            <a:picLocks noChangeAspect="1" noChangeArrowheads="1"/>
          </p:cNvPicPr>
          <p:nvPr/>
        </p:nvPicPr>
        <p:blipFill>
          <a:blip r:embed="rId3" cstate="print"/>
          <a:srcRect/>
          <a:stretch>
            <a:fillRect/>
          </a:stretch>
        </p:blipFill>
        <p:spPr bwMode="auto">
          <a:xfrm>
            <a:off x="467544" y="1916832"/>
            <a:ext cx="3096344" cy="4221757"/>
          </a:xfrm>
          <a:prstGeom prst="rect">
            <a:avLst/>
          </a:prstGeom>
          <a:noFill/>
        </p:spPr>
      </p:pic>
      <p:pic>
        <p:nvPicPr>
          <p:cNvPr id="15363" name="Picture 3"/>
          <p:cNvPicPr>
            <a:picLocks noChangeAspect="1" noChangeArrowheads="1"/>
          </p:cNvPicPr>
          <p:nvPr/>
        </p:nvPicPr>
        <p:blipFill>
          <a:blip r:embed="rId4" cstate="print"/>
          <a:srcRect/>
          <a:stretch>
            <a:fillRect/>
          </a:stretch>
        </p:blipFill>
        <p:spPr bwMode="auto">
          <a:xfrm>
            <a:off x="4788024" y="3933056"/>
            <a:ext cx="2973642" cy="1843658"/>
          </a:xfrm>
          <a:prstGeom prst="rect">
            <a:avLst/>
          </a:prstGeom>
          <a:noFill/>
          <a:ln w="9525">
            <a:noFill/>
            <a:miter lim="800000"/>
            <a:headEnd/>
            <a:tailEnd/>
          </a:ln>
        </p:spPr>
      </p:pic>
      <p:sp>
        <p:nvSpPr>
          <p:cNvPr id="10" name="Fletxa cap avall 9"/>
          <p:cNvSpPr/>
          <p:nvPr/>
        </p:nvSpPr>
        <p:spPr>
          <a:xfrm>
            <a:off x="3995936" y="2924944"/>
            <a:ext cx="484632" cy="2736304"/>
          </a:xfrm>
          <a:prstGeom prst="down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008000"/>
              </a:solidFill>
            </a:endParaRPr>
          </a:p>
        </p:txBody>
      </p:sp>
      <p:sp>
        <p:nvSpPr>
          <p:cNvPr id="11" name="Fletxa cap avall 10"/>
          <p:cNvSpPr/>
          <p:nvPr/>
        </p:nvSpPr>
        <p:spPr>
          <a:xfrm rot="10800000">
            <a:off x="8172400" y="2996952"/>
            <a:ext cx="495672" cy="2736304"/>
          </a:xfrm>
          <a:prstGeom prst="down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008000"/>
              </a:solidFill>
            </a:endParaRPr>
          </a:p>
        </p:txBody>
      </p:sp>
    </p:spTree>
    <p:extLst>
      <p:ext uri="{BB962C8B-B14F-4D97-AF65-F5344CB8AC3E}">
        <p14:creationId xmlns:p14="http://schemas.microsoft.com/office/powerpoint/2010/main" val="173419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361"/>
                                        </p:tgtEl>
                                        <p:attrNameLst>
                                          <p:attrName>style.visibility</p:attrName>
                                        </p:attrNameLst>
                                      </p:cBhvr>
                                      <p:to>
                                        <p:strVal val="visible"/>
                                      </p:to>
                                    </p:set>
                                    <p:animEffect transition="in" filter="fade">
                                      <p:cBhvr>
                                        <p:cTn id="7" dur="1000"/>
                                        <p:tgtEl>
                                          <p:spTgt spid="15361"/>
                                        </p:tgtEl>
                                      </p:cBhvr>
                                    </p:animEffect>
                                    <p:anim calcmode="lin" valueType="num">
                                      <p:cBhvr>
                                        <p:cTn id="8" dur="1000" fill="hold"/>
                                        <p:tgtEl>
                                          <p:spTgt spid="15361"/>
                                        </p:tgtEl>
                                        <p:attrNameLst>
                                          <p:attrName>ppt_x</p:attrName>
                                        </p:attrNameLst>
                                      </p:cBhvr>
                                      <p:tavLst>
                                        <p:tav tm="0">
                                          <p:val>
                                            <p:strVal val="#ppt_x"/>
                                          </p:val>
                                        </p:tav>
                                        <p:tav tm="100000">
                                          <p:val>
                                            <p:strVal val="#ppt_x"/>
                                          </p:val>
                                        </p:tav>
                                      </p:tavLst>
                                    </p:anim>
                                    <p:anim calcmode="lin" valueType="num">
                                      <p:cBhvr>
                                        <p:cTn id="9" dur="1000" fill="hold"/>
                                        <p:tgtEl>
                                          <p:spTgt spid="1536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363"/>
                                        </p:tgtEl>
                                        <p:attrNameLst>
                                          <p:attrName>style.visibility</p:attrName>
                                        </p:attrNameLst>
                                      </p:cBhvr>
                                      <p:to>
                                        <p:strVal val="visible"/>
                                      </p:to>
                                    </p:set>
                                    <p:animEffect transition="in" filter="fade">
                                      <p:cBhvr>
                                        <p:cTn id="19" dur="1000"/>
                                        <p:tgtEl>
                                          <p:spTgt spid="15363"/>
                                        </p:tgtEl>
                                      </p:cBhvr>
                                    </p:animEffect>
                                    <p:anim calcmode="lin" valueType="num">
                                      <p:cBhvr>
                                        <p:cTn id="20" dur="1000" fill="hold"/>
                                        <p:tgtEl>
                                          <p:spTgt spid="15363"/>
                                        </p:tgtEl>
                                        <p:attrNameLst>
                                          <p:attrName>ppt_x</p:attrName>
                                        </p:attrNameLst>
                                      </p:cBhvr>
                                      <p:tavLst>
                                        <p:tav tm="0">
                                          <p:val>
                                            <p:strVal val="#ppt_x"/>
                                          </p:val>
                                        </p:tav>
                                        <p:tav tm="100000">
                                          <p:val>
                                            <p:strVal val="#ppt_x"/>
                                          </p:val>
                                        </p:tav>
                                      </p:tavLst>
                                    </p:anim>
                                    <p:anim calcmode="lin" valueType="num">
                                      <p:cBhvr>
                                        <p:cTn id="21" dur="1000" fill="hold"/>
                                        <p:tgtEl>
                                          <p:spTgt spid="1536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9910"/>
          <a:stretch/>
        </p:blipFill>
        <p:spPr bwMode="auto">
          <a:xfrm>
            <a:off x="269951" y="3332639"/>
            <a:ext cx="860385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ítol 1"/>
          <p:cNvSpPr txBox="1">
            <a:spLocks/>
          </p:cNvSpPr>
          <p:nvPr/>
        </p:nvSpPr>
        <p:spPr>
          <a:xfrm>
            <a:off x="457140" y="34220"/>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s-ES_tradnl" b="1" dirty="0">
                <a:solidFill>
                  <a:srgbClr val="006600"/>
                </a:solidFill>
                <a:latin typeface="Calibri" pitchFamily="34" charset="0"/>
                <a:ea typeface="+mn-ea"/>
                <a:cs typeface="Calibri" panose="020F0502020204030204" pitchFamily="34" charset="0"/>
              </a:rPr>
              <a:t>VERBALIZACIÓN DE </a:t>
            </a:r>
          </a:p>
          <a:p>
            <a:r>
              <a:rPr lang="es-ES_tradnl" b="1" dirty="0">
                <a:solidFill>
                  <a:srgbClr val="006600"/>
                </a:solidFill>
                <a:latin typeface="Calibri" pitchFamily="34" charset="0"/>
                <a:ea typeface="+mn-ea"/>
                <a:cs typeface="Calibri" panose="020F0502020204030204" pitchFamily="34" charset="0"/>
              </a:rPr>
              <a:t>LOS  BENEFICIOS</a:t>
            </a:r>
            <a:br>
              <a:rPr lang="es-ES_tradnl" b="1" dirty="0">
                <a:solidFill>
                  <a:srgbClr val="006600"/>
                </a:solidFill>
              </a:rPr>
            </a:br>
            <a:endParaRPr lang="es-ES_tradnl" dirty="0">
              <a:solidFill>
                <a:srgbClr val="006600"/>
              </a:solidFill>
            </a:endParaRPr>
          </a:p>
        </p:txBody>
      </p:sp>
      <p:sp>
        <p:nvSpPr>
          <p:cNvPr id="4" name="Contenidor de contingut 2"/>
          <p:cNvSpPr txBox="1">
            <a:spLocks/>
          </p:cNvSpPr>
          <p:nvPr/>
        </p:nvSpPr>
        <p:spPr>
          <a:xfrm>
            <a:off x="457080" y="1590235"/>
            <a:ext cx="8229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s-ES_tradnl" dirty="0"/>
              <a:t>Se puede hacer un eslogan anónimo relacionado con el tabaco y después se puede utilizar para hacer un cartel para el centro.  </a:t>
            </a:r>
          </a:p>
        </p:txBody>
      </p:sp>
    </p:spTree>
    <p:extLst>
      <p:ext uri="{BB962C8B-B14F-4D97-AF65-F5344CB8AC3E}">
        <p14:creationId xmlns:p14="http://schemas.microsoft.com/office/powerpoint/2010/main" val="430850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5251" y="176139"/>
            <a:ext cx="8642350" cy="646112"/>
          </a:xfrm>
        </p:spPr>
        <p:txBody>
          <a:bodyPr wrap="square" anchor="t">
            <a:spAutoFit/>
          </a:bodyPr>
          <a:lstStyle/>
          <a:p>
            <a:pPr algn="ctr">
              <a:spcBef>
                <a:spcPct val="50000"/>
              </a:spcBef>
              <a:defRPr/>
            </a:pPr>
            <a:r>
              <a:rPr lang="ca-ES" altLang="es-ES" sz="4000" b="1" dirty="0">
                <a:solidFill>
                  <a:srgbClr val="006600"/>
                </a:solidFill>
                <a:latin typeface="Calibri"/>
                <a:ea typeface="+mn-ea"/>
                <a:cs typeface="Arial" pitchFamily="34" charset="0"/>
              </a:rPr>
              <a:t>DEBERES</a:t>
            </a:r>
            <a:endParaRPr lang="es-ES" altLang="es-ES" sz="4000" b="1" dirty="0">
              <a:solidFill>
                <a:srgbClr val="006600"/>
              </a:solidFill>
              <a:latin typeface="Calibri"/>
              <a:ea typeface="+mn-ea"/>
              <a:cs typeface="Arial" pitchFamily="34" charset="0"/>
            </a:endParaRPr>
          </a:p>
        </p:txBody>
      </p:sp>
      <p:sp>
        <p:nvSpPr>
          <p:cNvPr id="52227" name="Rectangle 3"/>
          <p:cNvSpPr>
            <a:spLocks noGrp="1" noChangeArrowheads="1"/>
          </p:cNvSpPr>
          <p:nvPr>
            <p:ph type="body" idx="4294967295"/>
          </p:nvPr>
        </p:nvSpPr>
        <p:spPr>
          <a:xfrm>
            <a:off x="3071813" y="908050"/>
            <a:ext cx="6072187" cy="3470275"/>
          </a:xfrm>
        </p:spPr>
        <p:txBody>
          <a:bodyPr/>
          <a:lstStyle/>
          <a:p>
            <a:pPr>
              <a:lnSpc>
                <a:spcPts val="3060"/>
              </a:lnSpc>
              <a:buClr>
                <a:srgbClr val="006600"/>
              </a:buClr>
              <a:buFont typeface="Arial" pitchFamily="34" charset="0"/>
              <a:buChar char="•"/>
              <a:defRPr/>
            </a:pPr>
            <a:r>
              <a:rPr lang="es-ES_tradnl" altLang="es-ES" sz="2800" dirty="0">
                <a:cs typeface="Arial" panose="020B0604020202020204" pitchFamily="34" charset="0"/>
              </a:rPr>
              <a:t>Trabaja durante esta semana el </a:t>
            </a:r>
            <a:r>
              <a:rPr lang="es-ES_tradnl" altLang="es-ES" sz="2800" b="1" dirty="0">
                <a:solidFill>
                  <a:srgbClr val="006600"/>
                </a:solidFill>
                <a:cs typeface="Arial" panose="020B0604020202020204" pitchFamily="34" charset="0"/>
              </a:rPr>
              <a:t>riesgo de desliz </a:t>
            </a:r>
            <a:r>
              <a:rPr lang="es-ES_tradnl" altLang="es-ES" sz="2800" dirty="0">
                <a:cs typeface="Arial" panose="020B0604020202020204" pitchFamily="34" charset="0"/>
              </a:rPr>
              <a:t>con las hojas </a:t>
            </a:r>
            <a:r>
              <a:rPr lang="es-ES_tradnl" altLang="es-ES" sz="2800" b="1" dirty="0">
                <a:solidFill>
                  <a:srgbClr val="006600"/>
                </a:solidFill>
                <a:cs typeface="Arial" panose="020B0604020202020204" pitchFamily="34" charset="0"/>
              </a:rPr>
              <a:t>Autoengaños para volver a fumar y alternativas y Valoración de confianza. </a:t>
            </a:r>
            <a:endParaRPr lang="es-ES_tradnl" altLang="es-ES" sz="2800" dirty="0">
              <a:solidFill>
                <a:srgbClr val="006600"/>
              </a:solidFill>
              <a:cs typeface="Arial" panose="020B0604020202020204" pitchFamily="34" charset="0"/>
            </a:endParaRPr>
          </a:p>
          <a:p>
            <a:pPr>
              <a:lnSpc>
                <a:spcPts val="3060"/>
              </a:lnSpc>
              <a:buClr>
                <a:srgbClr val="006600"/>
              </a:buClr>
              <a:buFont typeface="Arial" pitchFamily="34" charset="0"/>
              <a:buChar char="•"/>
              <a:defRPr/>
            </a:pPr>
            <a:r>
              <a:rPr lang="es-ES_tradnl" altLang="es-ES" sz="2800" dirty="0">
                <a:cs typeface="Arial" panose="020B0604020202020204" pitchFamily="34" charset="0"/>
              </a:rPr>
              <a:t>Información sobre alimentación saludable y ejercicio. </a:t>
            </a:r>
          </a:p>
          <a:p>
            <a:pPr>
              <a:lnSpc>
                <a:spcPts val="3060"/>
              </a:lnSpc>
              <a:buClr>
                <a:srgbClr val="006600"/>
              </a:buClr>
              <a:buFont typeface="Arial" pitchFamily="34" charset="0"/>
              <a:buChar char="•"/>
              <a:defRPr/>
            </a:pPr>
            <a:r>
              <a:rPr lang="es-ES_tradnl" altLang="es-ES" sz="2800" b="1" dirty="0">
                <a:solidFill>
                  <a:srgbClr val="006600"/>
                </a:solidFill>
                <a:cs typeface="Arial" panose="020B0604020202020204" pitchFamily="34" charset="0"/>
              </a:rPr>
              <a:t>Valoración del taller.</a:t>
            </a:r>
          </a:p>
          <a:p>
            <a:pPr>
              <a:lnSpc>
                <a:spcPts val="3060"/>
              </a:lnSpc>
              <a:buClr>
                <a:srgbClr val="006600"/>
              </a:buClr>
              <a:buFont typeface="Arial" pitchFamily="34" charset="0"/>
              <a:buChar char="•"/>
              <a:defRPr/>
            </a:pPr>
            <a:endParaRPr lang="es-ES_tradnl" altLang="es-ES" sz="2800" dirty="0">
              <a:cs typeface="Arial" panose="020B0604020202020204" pitchFamily="34" charset="0"/>
            </a:endParaRPr>
          </a:p>
        </p:txBody>
      </p:sp>
      <p:pic>
        <p:nvPicPr>
          <p:cNvPr id="5125" name="Picture 4" descr="MC900232133[1]"/>
          <p:cNvPicPr>
            <a:picLocks noChangeAspect="1" noChangeArrowheads="1"/>
          </p:cNvPicPr>
          <p:nvPr/>
        </p:nvPicPr>
        <p:blipFill>
          <a:blip r:embed="rId3" cstate="print"/>
          <a:srcRect/>
          <a:stretch>
            <a:fillRect/>
          </a:stretch>
        </p:blipFill>
        <p:spPr bwMode="auto">
          <a:xfrm>
            <a:off x="0" y="1700213"/>
            <a:ext cx="3592513" cy="3686175"/>
          </a:xfrm>
          <a:prstGeom prst="rect">
            <a:avLst/>
          </a:prstGeom>
          <a:noFill/>
          <a:ln w="9525">
            <a:noFill/>
            <a:miter lim="800000"/>
            <a:headEnd/>
            <a:tailEnd/>
          </a:ln>
        </p:spPr>
      </p:pic>
      <p:pic>
        <p:nvPicPr>
          <p:cNvPr id="2" name="Picture 1">
            <a:extLst>
              <a:ext uri="{FF2B5EF4-FFF2-40B4-BE49-F238E27FC236}">
                <a16:creationId xmlns:a16="http://schemas.microsoft.com/office/drawing/2014/main" id="{35ECD904-B43B-244A-B1BE-008F6B3906E6}"/>
              </a:ext>
            </a:extLst>
          </p:cNvPr>
          <p:cNvPicPr>
            <a:picLocks noChangeAspect="1"/>
          </p:cNvPicPr>
          <p:nvPr/>
        </p:nvPicPr>
        <p:blipFill>
          <a:blip r:embed="rId4"/>
          <a:stretch>
            <a:fillRect/>
          </a:stretch>
        </p:blipFill>
        <p:spPr>
          <a:xfrm>
            <a:off x="3592513" y="3949138"/>
            <a:ext cx="1958489" cy="2443890"/>
          </a:xfrm>
          <a:prstGeom prst="rect">
            <a:avLst/>
          </a:prstGeom>
        </p:spPr>
      </p:pic>
      <p:pic>
        <p:nvPicPr>
          <p:cNvPr id="7" name="Imagen 6">
            <a:extLst>
              <a:ext uri="{FF2B5EF4-FFF2-40B4-BE49-F238E27FC236}">
                <a16:creationId xmlns:a16="http://schemas.microsoft.com/office/drawing/2014/main" id="{568336F8-5DE1-4DB0-9C01-A0E007A400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64314" y="3106423"/>
            <a:ext cx="2285491" cy="3234257"/>
          </a:xfrm>
          <a:prstGeom prst="rect">
            <a:avLst/>
          </a:prstGeom>
          <a:ln>
            <a:solidFill>
              <a:srgbClr val="92D050"/>
            </a:solidFill>
          </a:ln>
        </p:spPr>
      </p:pic>
      <p:sp>
        <p:nvSpPr>
          <p:cNvPr id="9" name="CuadroTexto 8"/>
          <p:cNvSpPr txBox="1"/>
          <p:nvPr/>
        </p:nvSpPr>
        <p:spPr>
          <a:xfrm>
            <a:off x="4013249" y="6457973"/>
            <a:ext cx="5130751" cy="338554"/>
          </a:xfrm>
          <a:prstGeom prst="rect">
            <a:avLst/>
          </a:prstGeom>
          <a:solidFill>
            <a:schemeClr val="bg1"/>
          </a:solidFill>
        </p:spPr>
        <p:txBody>
          <a:bodyPr wrap="square">
            <a:spAutoFit/>
          </a:bodyPr>
          <a:lstStyle/>
          <a:p>
            <a:pPr>
              <a:defRPr/>
            </a:pPr>
            <a:r>
              <a:rPr lang="es-ES" sz="1600" b="1" dirty="0">
                <a:solidFill>
                  <a:srgbClr val="008000"/>
                </a:solidFill>
                <a:latin typeface="+mn-lt"/>
              </a:rPr>
              <a:t>        SESIÓN V. </a:t>
            </a:r>
            <a:r>
              <a:rPr lang="es-ES" sz="1600" b="1" dirty="0">
                <a:latin typeface="+mn-lt"/>
              </a:rPr>
              <a:t>Información sobre  alimentación y  ejercicio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971600" y="44624"/>
            <a:ext cx="720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Bef>
                <a:spcPct val="50000"/>
              </a:spcBef>
            </a:pPr>
            <a:r>
              <a:rPr lang="ca-ES" altLang="es-ES" b="1" dirty="0">
                <a:solidFill>
                  <a:srgbClr val="006600"/>
                </a:solidFill>
                <a:latin typeface="Calibri" pitchFamily="34" charset="0"/>
                <a:ea typeface="+mn-ea"/>
                <a:cs typeface="Calibri" panose="020F0502020204030204" pitchFamily="34" charset="0"/>
              </a:rPr>
              <a:t>CRONOGRAMA</a:t>
            </a:r>
            <a:endParaRPr lang="es-ES" altLang="es-ES" b="1" dirty="0">
              <a:solidFill>
                <a:srgbClr val="006600"/>
              </a:solidFill>
              <a:latin typeface="Calibri"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CD78A96-3C28-314B-B284-EBA7748520D1}"/>
              </a:ext>
            </a:extLst>
          </p:cNvPr>
          <p:cNvPicPr>
            <a:picLocks noChangeAspect="1"/>
          </p:cNvPicPr>
          <p:nvPr/>
        </p:nvPicPr>
        <p:blipFill>
          <a:blip r:embed="rId3"/>
          <a:stretch>
            <a:fillRect/>
          </a:stretch>
        </p:blipFill>
        <p:spPr>
          <a:xfrm>
            <a:off x="2375756" y="908307"/>
            <a:ext cx="4392488" cy="5485857"/>
          </a:xfrm>
          <a:prstGeom prst="rect">
            <a:avLst/>
          </a:prstGeom>
        </p:spPr>
      </p:pic>
    </p:spTree>
    <p:extLst>
      <p:ext uri="{BB962C8B-B14F-4D97-AF65-F5344CB8AC3E}">
        <p14:creationId xmlns:p14="http://schemas.microsoft.com/office/powerpoint/2010/main" val="766127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0" y="0"/>
            <a:ext cx="9178875" cy="1810469"/>
          </a:xfrm>
          <a:prstGeom prst="rect">
            <a:avLst/>
          </a:prstGeom>
          <a:noFill/>
          <a:ln w="12700" cap="sq">
            <a:noFill/>
            <a:miter lim="800000"/>
            <a:headEnd type="none" w="sm" len="sm"/>
            <a:tailEnd type="none" w="sm" len="sm"/>
          </a:ln>
        </p:spPr>
        <p:txBody>
          <a:bodyPr anchor="ctr"/>
          <a:lstStyle/>
          <a:p>
            <a:pPr algn="ctr" fontAlgn="base">
              <a:spcAft>
                <a:spcPct val="0"/>
              </a:spcAft>
              <a:defRPr/>
            </a:pPr>
            <a:r>
              <a:rPr lang="es-ES" sz="4400" b="1" dirty="0">
                <a:solidFill>
                  <a:srgbClr val="006600"/>
                </a:solidFill>
                <a:latin typeface="Calibri" pitchFamily="34" charset="0"/>
                <a:cs typeface="Calibri" panose="020F0502020204030204" pitchFamily="34" charset="0"/>
              </a:rPr>
              <a:t>SESIÓN VI</a:t>
            </a:r>
          </a:p>
          <a:p>
            <a:pPr algn="ctr" fontAlgn="base">
              <a:spcAft>
                <a:spcPct val="0"/>
              </a:spcAft>
              <a:defRPr/>
            </a:pPr>
            <a:r>
              <a:rPr lang="es-ES" sz="4400" b="1" dirty="0">
                <a:solidFill>
                  <a:srgbClr val="006600"/>
                </a:solidFill>
                <a:latin typeface="Calibri" pitchFamily="34" charset="0"/>
                <a:cs typeface="Calibri" panose="020F0502020204030204" pitchFamily="34" charset="0"/>
              </a:rPr>
              <a:t>PREVENCIÓN DE RECAÍDAS               </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3073" y="1628800"/>
            <a:ext cx="6552728" cy="4914546"/>
          </a:xfrm>
          <a:prstGeom prst="rect">
            <a:avLst/>
          </a:prstGeom>
        </p:spPr>
      </p:pic>
    </p:spTree>
    <p:extLst>
      <p:ext uri="{BB962C8B-B14F-4D97-AF65-F5344CB8AC3E}">
        <p14:creationId xmlns:p14="http://schemas.microsoft.com/office/powerpoint/2010/main" val="632706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a:spLocks noChangeArrowheads="1"/>
          </p:cNvSpPr>
          <p:nvPr/>
        </p:nvSpPr>
        <p:spPr bwMode="auto">
          <a:xfrm>
            <a:off x="992918" y="260648"/>
            <a:ext cx="720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ca-ES" altLang="es-ES" sz="4400" b="1" dirty="0">
                <a:solidFill>
                  <a:srgbClr val="006600"/>
                </a:solidFill>
                <a:cs typeface="Calibri" panose="020F0502020204030204" pitchFamily="34" charset="0"/>
              </a:rPr>
              <a:t>¡¡FELICIDADES!!</a:t>
            </a:r>
            <a:endParaRPr lang="es-ES" altLang="es-ES" sz="4400" b="1" dirty="0">
              <a:solidFill>
                <a:srgbClr val="006600"/>
              </a:solidFill>
              <a:cs typeface="Calibri" panose="020F0502020204030204" pitchFamily="34" charset="0"/>
            </a:endParaRPr>
          </a:p>
        </p:txBody>
      </p:sp>
      <p:pic>
        <p:nvPicPr>
          <p:cNvPr id="11" name="10 Imagen"/>
          <p:cNvPicPr>
            <a:picLocks noChangeAspect="1" noChangeArrowheads="1"/>
          </p:cNvPicPr>
          <p:nvPr/>
        </p:nvPicPr>
        <p:blipFill>
          <a:blip r:embed="rId3" cstate="print">
            <a:extLst>
              <a:ext uri="{28A0092B-C50C-407E-A947-70E740481C1C}">
                <a14:useLocalDpi xmlns:a14="http://schemas.microsoft.com/office/drawing/2010/main" val="0"/>
              </a:ext>
            </a:extLst>
          </a:blip>
          <a:srcRect l="10054" t="20390" r="49559" b="11224"/>
          <a:stretch>
            <a:fillRect/>
          </a:stretch>
        </p:blipFill>
        <p:spPr bwMode="auto">
          <a:xfrm>
            <a:off x="3115745" y="3526054"/>
            <a:ext cx="3384376" cy="300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16904">
            <a:off x="777272" y="1916169"/>
            <a:ext cx="3183156" cy="2116799"/>
          </a:xfrm>
          <a:prstGeom prst="rect">
            <a:avLst/>
          </a:prstGeom>
        </p:spPr>
      </p:pic>
      <p:pic>
        <p:nvPicPr>
          <p:cNvPr id="10" name="Picture 4" descr="Graduados gorra negra con Diploma  Foto de archivo - 963404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6096" y="1584086"/>
            <a:ext cx="3600400" cy="31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31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7C33D69-0880-C542-8AF1-2EA3664EE9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350" y="0"/>
            <a:ext cx="9084308" cy="6386513"/>
          </a:xfrm>
          <a:prstGeom prst="rect">
            <a:avLst/>
          </a:prstGeom>
          <a:ln w="38100">
            <a:solidFill>
              <a:srgbClr val="92D050"/>
            </a:solidFill>
          </a:ln>
        </p:spPr>
      </p:pic>
    </p:spTree>
    <p:extLst>
      <p:ext uri="{BB962C8B-B14F-4D97-AF65-F5344CB8AC3E}">
        <p14:creationId xmlns:p14="http://schemas.microsoft.com/office/powerpoint/2010/main" val="2473617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a:xfrm>
            <a:off x="457200" y="1700808"/>
            <a:ext cx="8229600" cy="4525963"/>
          </a:xfrm>
        </p:spPr>
        <p:txBody>
          <a:bodyPr/>
          <a:lstStyle/>
          <a:p>
            <a:endParaRPr lang="es-ES" dirty="0"/>
          </a:p>
        </p:txBody>
      </p:sp>
      <p:pic>
        <p:nvPicPr>
          <p:cNvPr id="5" name="Imagen 4">
            <a:extLst>
              <a:ext uri="{FF2B5EF4-FFF2-40B4-BE49-F238E27FC236}">
                <a16:creationId xmlns:a16="http://schemas.microsoft.com/office/drawing/2014/main" id="{6F67782D-D3F1-E642-9082-A9B31491B61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338"/>
            <a:ext cx="9108504" cy="6386513"/>
          </a:xfrm>
          <a:prstGeom prst="rect">
            <a:avLst/>
          </a:prstGeom>
          <a:ln w="38100">
            <a:solidFill>
              <a:srgbClr val="92D050"/>
            </a:solidFill>
          </a:ln>
        </p:spPr>
      </p:pic>
    </p:spTree>
    <p:extLst>
      <p:ext uri="{BB962C8B-B14F-4D97-AF65-F5344CB8AC3E}">
        <p14:creationId xmlns:p14="http://schemas.microsoft.com/office/powerpoint/2010/main" val="1604216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119B5C33-9A55-3647-AAE0-9970CD03E911}"/>
              </a:ext>
            </a:extLst>
          </p:cNvPr>
          <p:cNvPicPr>
            <a:picLocks noChangeAspect="1"/>
          </p:cNvPicPr>
          <p:nvPr/>
        </p:nvPicPr>
        <p:blipFill>
          <a:blip r:embed="rId3"/>
          <a:stretch>
            <a:fillRect/>
          </a:stretch>
        </p:blipFill>
        <p:spPr>
          <a:xfrm>
            <a:off x="35496" y="10338"/>
            <a:ext cx="9073008" cy="6386513"/>
          </a:xfrm>
          <a:prstGeom prst="rect">
            <a:avLst/>
          </a:prstGeom>
          <a:ln w="38100">
            <a:solidFill>
              <a:srgbClr val="92D050"/>
            </a:solidFill>
          </a:ln>
        </p:spPr>
      </p:pic>
    </p:spTree>
    <p:extLst>
      <p:ext uri="{BB962C8B-B14F-4D97-AF65-F5344CB8AC3E}">
        <p14:creationId xmlns:p14="http://schemas.microsoft.com/office/powerpoint/2010/main" val="43396346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5795963" y="1557338"/>
            <a:ext cx="2808287" cy="4570412"/>
          </a:xfrm>
          <a:prstGeom prst="rect">
            <a:avLst/>
          </a:prstGeom>
          <a:noFill/>
          <a:ln w="9525">
            <a:noFill/>
            <a:miter lim="800000"/>
            <a:headEnd/>
            <a:tailEnd/>
          </a:ln>
        </p:spPr>
      </p:pic>
      <p:sp>
        <p:nvSpPr>
          <p:cNvPr id="4" name="1 Rectángulo"/>
          <p:cNvSpPr>
            <a:spLocks noChangeArrowheads="1"/>
          </p:cNvSpPr>
          <p:nvPr/>
        </p:nvSpPr>
        <p:spPr bwMode="auto">
          <a:xfrm>
            <a:off x="971550" y="188913"/>
            <a:ext cx="7200900" cy="707886"/>
          </a:xfrm>
          <a:prstGeom prst="rect">
            <a:avLst/>
          </a:prstGeom>
          <a:noFill/>
          <a:ln>
            <a:noFill/>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defRPr/>
            </a:pPr>
            <a:r>
              <a:rPr lang="ca-ES" altLang="es-ES" sz="4000" b="1" dirty="0">
                <a:solidFill>
                  <a:srgbClr val="006600"/>
                </a:solidFill>
                <a:latin typeface="Calibri"/>
                <a:cs typeface="Arial" pitchFamily="34" charset="0"/>
              </a:rPr>
              <a:t>DEBERES/RECOMENDACIONES</a:t>
            </a:r>
            <a:endParaRPr lang="es-ES" altLang="es-ES" sz="4000" dirty="0">
              <a:solidFill>
                <a:prstClr val="black"/>
              </a:solidFill>
              <a:latin typeface="Calibri"/>
              <a:cs typeface="Arial" pitchFamily="34" charset="0"/>
            </a:endParaRPr>
          </a:p>
        </p:txBody>
      </p:sp>
      <p:pic>
        <p:nvPicPr>
          <p:cNvPr id="2" name="Picture 1">
            <a:extLst>
              <a:ext uri="{FF2B5EF4-FFF2-40B4-BE49-F238E27FC236}">
                <a16:creationId xmlns:a16="http://schemas.microsoft.com/office/drawing/2014/main" id="{F32E657D-1325-934A-A337-C64B0D54EBD7}"/>
              </a:ext>
            </a:extLst>
          </p:cNvPr>
          <p:cNvPicPr>
            <a:picLocks noChangeAspect="1"/>
          </p:cNvPicPr>
          <p:nvPr/>
        </p:nvPicPr>
        <p:blipFill>
          <a:blip r:embed="rId3"/>
          <a:stretch>
            <a:fillRect/>
          </a:stretch>
        </p:blipFill>
        <p:spPr>
          <a:xfrm>
            <a:off x="1619672" y="957414"/>
            <a:ext cx="3851637" cy="5490214"/>
          </a:xfrm>
          <a:prstGeom prst="rect">
            <a:avLst/>
          </a:prstGeom>
          <a:solidFill>
            <a:schemeClr val="bg1"/>
          </a:solidFill>
          <a:ln w="15875">
            <a:solidFill>
              <a:srgbClr val="FF9300"/>
            </a:solidFill>
          </a:ln>
        </p:spPr>
      </p:pic>
      <p:sp>
        <p:nvSpPr>
          <p:cNvPr id="5" name="CuadroTexto 4"/>
          <p:cNvSpPr txBox="1"/>
          <p:nvPr/>
        </p:nvSpPr>
        <p:spPr>
          <a:xfrm>
            <a:off x="4013249" y="6480354"/>
            <a:ext cx="5130751" cy="338554"/>
          </a:xfrm>
          <a:prstGeom prst="rect">
            <a:avLst/>
          </a:prstGeom>
          <a:solidFill>
            <a:schemeClr val="bg1"/>
          </a:solidFill>
        </p:spPr>
        <p:txBody>
          <a:bodyPr wrap="square">
            <a:spAutoFit/>
          </a:bodyPr>
          <a:lstStyle/>
          <a:p>
            <a:pPr>
              <a:defRPr/>
            </a:pPr>
            <a:r>
              <a:rPr lang="es-ES" sz="1600" b="1" dirty="0">
                <a:solidFill>
                  <a:srgbClr val="008000"/>
                </a:solidFill>
                <a:latin typeface="+mn-lt"/>
              </a:rPr>
              <a:t>          SESIÓN V. </a:t>
            </a:r>
            <a:r>
              <a:rPr lang="es-ES" sz="1600" b="1" dirty="0">
                <a:latin typeface="+mn-lt"/>
              </a:rPr>
              <a:t>Información sobre alimentación y ejercicio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1 Rectángulo"/>
          <p:cNvSpPr>
            <a:spLocks noChangeArrowheads="1"/>
          </p:cNvSpPr>
          <p:nvPr/>
        </p:nvSpPr>
        <p:spPr bwMode="auto">
          <a:xfrm>
            <a:off x="971550" y="188913"/>
            <a:ext cx="7200900" cy="708025"/>
          </a:xfrm>
          <a:prstGeom prst="rect">
            <a:avLst/>
          </a:prstGeom>
          <a:noFill/>
          <a:ln>
            <a:noFill/>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defRPr/>
            </a:pPr>
            <a:r>
              <a:rPr lang="ca-ES" altLang="es-ES" sz="4000" b="1" dirty="0">
                <a:solidFill>
                  <a:srgbClr val="006600"/>
                </a:solidFill>
                <a:latin typeface="Calibri"/>
                <a:cs typeface="Arial" pitchFamily="34" charset="0"/>
              </a:rPr>
              <a:t>DEBERES</a:t>
            </a:r>
            <a:endParaRPr lang="es-ES" altLang="es-ES" sz="4000" dirty="0">
              <a:solidFill>
                <a:prstClr val="black"/>
              </a:solidFill>
              <a:latin typeface="Calibri"/>
              <a:cs typeface="Arial" pitchFamily="34" charset="0"/>
            </a:endParaRPr>
          </a:p>
        </p:txBody>
      </p:sp>
      <p:pic>
        <p:nvPicPr>
          <p:cNvPr id="2" name="Picture 1">
            <a:extLst>
              <a:ext uri="{FF2B5EF4-FFF2-40B4-BE49-F238E27FC236}">
                <a16:creationId xmlns:a16="http://schemas.microsoft.com/office/drawing/2014/main" id="{0A7FECF6-FA4D-A949-81F5-EE76542D5DE2}"/>
              </a:ext>
            </a:extLst>
          </p:cNvPr>
          <p:cNvPicPr>
            <a:picLocks noChangeAspect="1"/>
          </p:cNvPicPr>
          <p:nvPr/>
        </p:nvPicPr>
        <p:blipFill>
          <a:blip r:embed="rId2"/>
          <a:stretch>
            <a:fillRect/>
          </a:stretch>
        </p:blipFill>
        <p:spPr>
          <a:xfrm>
            <a:off x="539552" y="1080305"/>
            <a:ext cx="3784781" cy="5370298"/>
          </a:xfrm>
          <a:prstGeom prst="rect">
            <a:avLst/>
          </a:prstGeom>
          <a:solidFill>
            <a:schemeClr val="bg1"/>
          </a:solidFill>
          <a:ln w="15875">
            <a:solidFill>
              <a:schemeClr val="accent6">
                <a:lumMod val="75000"/>
              </a:schemeClr>
            </a:solidFill>
          </a:ln>
        </p:spPr>
      </p:pic>
      <p:pic>
        <p:nvPicPr>
          <p:cNvPr id="3" name="Picture 2">
            <a:extLst>
              <a:ext uri="{FF2B5EF4-FFF2-40B4-BE49-F238E27FC236}">
                <a16:creationId xmlns:a16="http://schemas.microsoft.com/office/drawing/2014/main" id="{F5D1C4BE-BAF0-574B-8E69-63DC2D9B57F7}"/>
              </a:ext>
            </a:extLst>
          </p:cNvPr>
          <p:cNvPicPr>
            <a:picLocks noChangeAspect="1"/>
          </p:cNvPicPr>
          <p:nvPr/>
        </p:nvPicPr>
        <p:blipFill>
          <a:blip r:embed="rId3"/>
          <a:stretch>
            <a:fillRect/>
          </a:stretch>
        </p:blipFill>
        <p:spPr>
          <a:xfrm>
            <a:off x="4841775" y="1012400"/>
            <a:ext cx="3784782" cy="5438203"/>
          </a:xfrm>
          <a:prstGeom prst="rect">
            <a:avLst/>
          </a:prstGeom>
          <a:solidFill>
            <a:schemeClr val="bg1"/>
          </a:solidFill>
          <a:ln w="15875">
            <a:solidFill>
              <a:schemeClr val="accent6">
                <a:lumMod val="75000"/>
              </a:schemeClr>
            </a:solidFill>
          </a:ln>
        </p:spPr>
      </p:pic>
      <p:sp>
        <p:nvSpPr>
          <p:cNvPr id="5" name="CuadroTexto 4"/>
          <p:cNvSpPr txBox="1"/>
          <p:nvPr/>
        </p:nvSpPr>
        <p:spPr>
          <a:xfrm>
            <a:off x="4013249" y="6495042"/>
            <a:ext cx="5130751" cy="338554"/>
          </a:xfrm>
          <a:prstGeom prst="rect">
            <a:avLst/>
          </a:prstGeom>
          <a:solidFill>
            <a:schemeClr val="bg1"/>
          </a:solidFill>
        </p:spPr>
        <p:txBody>
          <a:bodyPr wrap="square">
            <a:spAutoFit/>
          </a:bodyPr>
          <a:lstStyle/>
          <a:p>
            <a:pPr>
              <a:defRPr/>
            </a:pPr>
            <a:r>
              <a:rPr lang="es-ES" sz="1600" b="1" dirty="0">
                <a:solidFill>
                  <a:srgbClr val="008000"/>
                </a:solidFill>
                <a:latin typeface="+mn-lt"/>
              </a:rPr>
              <a:t>         SESIÓN V. </a:t>
            </a:r>
            <a:r>
              <a:rPr lang="es-ES" sz="1600" b="1" dirty="0">
                <a:latin typeface="+mn-lt"/>
              </a:rPr>
              <a:t>Información sobre alimentación y  ejercicio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Rectángulo"/>
          <p:cNvSpPr>
            <a:spLocks noChangeArrowheads="1"/>
          </p:cNvSpPr>
          <p:nvPr/>
        </p:nvSpPr>
        <p:spPr bwMode="auto">
          <a:xfrm>
            <a:off x="971550" y="188913"/>
            <a:ext cx="7200900" cy="708025"/>
          </a:xfrm>
          <a:prstGeom prst="rect">
            <a:avLst/>
          </a:prstGeom>
          <a:noFill/>
          <a:ln>
            <a:noFill/>
          </a:ln>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defRPr/>
            </a:pPr>
            <a:r>
              <a:rPr lang="ca-ES" altLang="es-ES" sz="4000" b="1" dirty="0">
                <a:solidFill>
                  <a:srgbClr val="006600"/>
                </a:solidFill>
                <a:latin typeface="Calibri"/>
                <a:cs typeface="Arial" pitchFamily="34" charset="0"/>
              </a:rPr>
              <a:t>DEBERES/RECOMENDACIONES</a:t>
            </a:r>
            <a:endParaRPr lang="es-ES" altLang="es-ES" sz="4000" dirty="0">
              <a:solidFill>
                <a:prstClr val="black"/>
              </a:solidFill>
              <a:latin typeface="Calibri"/>
              <a:cs typeface="Arial" pitchFamily="34" charset="0"/>
            </a:endParaRPr>
          </a:p>
        </p:txBody>
      </p:sp>
      <p:pic>
        <p:nvPicPr>
          <p:cNvPr id="2" name="Picture 1">
            <a:extLst>
              <a:ext uri="{FF2B5EF4-FFF2-40B4-BE49-F238E27FC236}">
                <a16:creationId xmlns:a16="http://schemas.microsoft.com/office/drawing/2014/main" id="{5A9A75C3-E727-A946-9CF4-D7AAA9771352}"/>
              </a:ext>
            </a:extLst>
          </p:cNvPr>
          <p:cNvPicPr>
            <a:picLocks noChangeAspect="1"/>
          </p:cNvPicPr>
          <p:nvPr/>
        </p:nvPicPr>
        <p:blipFill>
          <a:blip r:embed="rId2"/>
          <a:stretch>
            <a:fillRect/>
          </a:stretch>
        </p:blipFill>
        <p:spPr>
          <a:xfrm>
            <a:off x="885518" y="1203324"/>
            <a:ext cx="3641688" cy="5184775"/>
          </a:xfrm>
          <a:prstGeom prst="rect">
            <a:avLst/>
          </a:prstGeom>
          <a:solidFill>
            <a:schemeClr val="bg1"/>
          </a:solidFill>
          <a:ln w="15875">
            <a:solidFill>
              <a:schemeClr val="accent6">
                <a:lumMod val="75000"/>
              </a:schemeClr>
            </a:solidFill>
          </a:ln>
        </p:spPr>
      </p:pic>
      <p:pic>
        <p:nvPicPr>
          <p:cNvPr id="4" name="Picture 3" descr="A screenshot of a social media post&#10;&#10;Description automatically generated">
            <a:extLst>
              <a:ext uri="{FF2B5EF4-FFF2-40B4-BE49-F238E27FC236}">
                <a16:creationId xmlns:a16="http://schemas.microsoft.com/office/drawing/2014/main" id="{9B130D85-9990-0748-A03B-D29C8F6C6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203324"/>
            <a:ext cx="3668182" cy="5184775"/>
          </a:xfrm>
          <a:prstGeom prst="rect">
            <a:avLst/>
          </a:prstGeom>
          <a:solidFill>
            <a:schemeClr val="bg1"/>
          </a:solidFill>
          <a:ln w="15875">
            <a:solidFill>
              <a:schemeClr val="accent6">
                <a:lumMod val="75000"/>
              </a:schemeClr>
            </a:solidFill>
          </a:ln>
        </p:spPr>
      </p:pic>
      <p:sp>
        <p:nvSpPr>
          <p:cNvPr id="6" name="CuadroTexto 5"/>
          <p:cNvSpPr txBox="1"/>
          <p:nvPr/>
        </p:nvSpPr>
        <p:spPr>
          <a:xfrm>
            <a:off x="4013249" y="6493865"/>
            <a:ext cx="5130751" cy="338554"/>
          </a:xfrm>
          <a:prstGeom prst="rect">
            <a:avLst/>
          </a:prstGeom>
          <a:solidFill>
            <a:schemeClr val="bg1"/>
          </a:solidFill>
        </p:spPr>
        <p:txBody>
          <a:bodyPr wrap="square">
            <a:spAutoFit/>
          </a:bodyPr>
          <a:lstStyle/>
          <a:p>
            <a:pPr>
              <a:defRPr/>
            </a:pPr>
            <a:r>
              <a:rPr lang="es-ES" sz="1600" b="1" dirty="0">
                <a:solidFill>
                  <a:srgbClr val="008000"/>
                </a:solidFill>
                <a:latin typeface="+mn-lt"/>
              </a:rPr>
              <a:t>        SESIÓN V. </a:t>
            </a:r>
            <a:r>
              <a:rPr lang="es-ES" sz="1600" b="1" dirty="0">
                <a:latin typeface="+mn-lt"/>
              </a:rPr>
              <a:t>Información sobre alimentación y  ejercicio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cstate="print"/>
          <a:srcRect r="1350"/>
          <a:stretch/>
        </p:blipFill>
        <p:spPr>
          <a:xfrm>
            <a:off x="224380" y="1711040"/>
            <a:ext cx="3356255" cy="4638672"/>
          </a:xfrm>
          <a:prstGeom prst="rect">
            <a:avLst/>
          </a:prstGeom>
          <a:ln>
            <a:solidFill>
              <a:schemeClr val="tx1"/>
            </a:solidFill>
          </a:ln>
        </p:spPr>
      </p:pic>
      <p:sp>
        <p:nvSpPr>
          <p:cNvPr id="5" name="1 Rectángulo"/>
          <p:cNvSpPr/>
          <p:nvPr/>
        </p:nvSpPr>
        <p:spPr>
          <a:xfrm>
            <a:off x="971600" y="-26988"/>
            <a:ext cx="720079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s-ES" altLang="es-ES" sz="4000" b="1" dirty="0">
                <a:solidFill>
                  <a:srgbClr val="008000"/>
                </a:solidFill>
              </a:rPr>
              <a:t> </a:t>
            </a:r>
            <a:r>
              <a:rPr lang="es-ES" altLang="es-ES" sz="4400" b="1" dirty="0">
                <a:solidFill>
                  <a:srgbClr val="006600"/>
                </a:solidFill>
              </a:rPr>
              <a:t>CARBOXIMETRÍA Y PESO</a:t>
            </a:r>
          </a:p>
        </p:txBody>
      </p:sp>
      <p:pic>
        <p:nvPicPr>
          <p:cNvPr id="6149" name="Picture 8" descr="Escala, Dieta, Grasa, De Salud, Cinta, De Peso"/>
          <p:cNvPicPr>
            <a:picLocks noChangeAspect="1" noChangeArrowheads="1"/>
          </p:cNvPicPr>
          <p:nvPr/>
        </p:nvPicPr>
        <p:blipFill>
          <a:blip r:embed="rId4" cstate="print"/>
          <a:srcRect l="10626" t="16483" r="9052" b="9714"/>
          <a:stretch>
            <a:fillRect/>
          </a:stretch>
        </p:blipFill>
        <p:spPr bwMode="auto">
          <a:xfrm>
            <a:off x="3779912" y="4374476"/>
            <a:ext cx="3235182" cy="1975236"/>
          </a:xfrm>
          <a:prstGeom prst="rect">
            <a:avLst/>
          </a:prstGeom>
          <a:noFill/>
          <a:ln w="9525">
            <a:noFill/>
            <a:miter lim="800000"/>
            <a:headEnd/>
            <a:tailEnd/>
          </a:ln>
        </p:spPr>
      </p:pic>
      <p:pic>
        <p:nvPicPr>
          <p:cNvPr id="8" name="Picture 6" descr="Zanahoria, Kale, Nueces, Los Tomates, Vegetales"/>
          <p:cNvPicPr>
            <a:picLocks noChangeAspect="1" noChangeArrowheads="1"/>
          </p:cNvPicPr>
          <p:nvPr/>
        </p:nvPicPr>
        <p:blipFill>
          <a:blip r:embed="rId5" cstate="print">
            <a:clrChange>
              <a:clrFrom>
                <a:srgbClr val="EFECE7"/>
              </a:clrFrom>
              <a:clrTo>
                <a:srgbClr val="EFECE7">
                  <a:alpha val="0"/>
                </a:srgbClr>
              </a:clrTo>
            </a:clrChange>
          </a:blip>
          <a:srcRect/>
          <a:stretch>
            <a:fillRect/>
          </a:stretch>
        </p:blipFill>
        <p:spPr bwMode="auto">
          <a:xfrm>
            <a:off x="3580635" y="887412"/>
            <a:ext cx="4085971" cy="2698531"/>
          </a:xfrm>
          <a:prstGeom prst="rect">
            <a:avLst/>
          </a:prstGeom>
          <a:noFill/>
          <a:ln w="9525">
            <a:noFill/>
            <a:miter lim="800000"/>
            <a:headEnd/>
            <a:tailEnd/>
          </a:ln>
        </p:spPr>
      </p:pic>
      <p:pic>
        <p:nvPicPr>
          <p:cNvPr id="6" name="Picture 2" descr="Mensajero, Mochila, Moto, Rueda, Drahtesel Velo"/>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455154">
            <a:off x="6931261" y="2934357"/>
            <a:ext cx="2482276" cy="2481401"/>
          </a:xfrm>
          <a:prstGeom prst="rect">
            <a:avLst/>
          </a:prstGeom>
          <a:noFill/>
          <a:ln w="9525">
            <a:noFill/>
            <a:miter lim="800000"/>
            <a:headEnd/>
            <a:tailEnd/>
          </a:ln>
        </p:spPr>
      </p:pic>
      <p:sp>
        <p:nvSpPr>
          <p:cNvPr id="7" name="CuadroTexto 6"/>
          <p:cNvSpPr txBox="1"/>
          <p:nvPr/>
        </p:nvSpPr>
        <p:spPr>
          <a:xfrm>
            <a:off x="4013249" y="6489573"/>
            <a:ext cx="5130751" cy="338554"/>
          </a:xfrm>
          <a:prstGeom prst="rect">
            <a:avLst/>
          </a:prstGeom>
          <a:solidFill>
            <a:schemeClr val="bg1"/>
          </a:solidFill>
        </p:spPr>
        <p:txBody>
          <a:bodyPr wrap="square">
            <a:spAutoFit/>
          </a:bodyPr>
          <a:lstStyle/>
          <a:p>
            <a:pPr>
              <a:defRPr/>
            </a:pPr>
            <a:r>
              <a:rPr lang="es-ES" sz="1600" b="1" dirty="0">
                <a:solidFill>
                  <a:srgbClr val="008000"/>
                </a:solidFill>
                <a:latin typeface="+mn-lt"/>
              </a:rPr>
              <a:t>         SESIÓN V. </a:t>
            </a:r>
            <a:r>
              <a:rPr lang="es-ES" sz="1600" b="1" dirty="0">
                <a:latin typeface="+mn-lt"/>
              </a:rPr>
              <a:t>Información sobre alimentación y ejercicio </a:t>
            </a:r>
          </a:p>
        </p:txBody>
      </p:sp>
    </p:spTree>
    <p:extLst>
      <p:ext uri="{BB962C8B-B14F-4D97-AF65-F5344CB8AC3E}">
        <p14:creationId xmlns:p14="http://schemas.microsoft.com/office/powerpoint/2010/main" val="3206245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idx="4294967295"/>
          </p:nvPr>
        </p:nvSpPr>
        <p:spPr>
          <a:xfrm>
            <a:off x="436559" y="1714954"/>
            <a:ext cx="8632825" cy="1873250"/>
          </a:xfrm>
        </p:spPr>
        <p:txBody>
          <a:bodyPr>
            <a:noAutofit/>
          </a:bodyPr>
          <a:lstStyle/>
          <a:p>
            <a:pPr eaLnBrk="1" hangingPunct="1">
              <a:buClr>
                <a:srgbClr val="006600"/>
              </a:buClr>
            </a:pPr>
            <a:r>
              <a:rPr lang="es-ES_tradnl" altLang="es-ES" sz="3200" b="1" dirty="0">
                <a:solidFill>
                  <a:srgbClr val="006600"/>
                </a:solidFill>
              </a:rPr>
              <a:t>Desliz</a:t>
            </a:r>
            <a:r>
              <a:rPr lang="es-ES_tradnl" altLang="es-ES" sz="3200" dirty="0"/>
              <a:t>: acontecimiento puntual, como encender un cigarrillo. </a:t>
            </a:r>
            <a:endParaRPr lang="es-ES_tradnl" altLang="es-ES" sz="3200" b="1" dirty="0">
              <a:solidFill>
                <a:srgbClr val="006600"/>
              </a:solidFill>
            </a:endParaRPr>
          </a:p>
          <a:p>
            <a:pPr>
              <a:buClr>
                <a:srgbClr val="006600"/>
              </a:buClr>
            </a:pPr>
            <a:r>
              <a:rPr lang="es-ES_tradnl" altLang="es-ES" sz="3200" b="1" dirty="0">
                <a:solidFill>
                  <a:srgbClr val="006600"/>
                </a:solidFill>
              </a:rPr>
              <a:t>Recaída</a:t>
            </a:r>
            <a:r>
              <a:rPr lang="es-ES_tradnl" altLang="es-ES" sz="3200" dirty="0"/>
              <a:t>: se prueba un segundo y un tercer cigarrillo, y se va aumentando día tres día. </a:t>
            </a:r>
            <a:endParaRPr lang="es-ES_tradnl" altLang="es-ES" sz="3200" b="1" dirty="0"/>
          </a:p>
        </p:txBody>
      </p:sp>
      <p:pic>
        <p:nvPicPr>
          <p:cNvPr id="23556" name="Picture 4" descr="caida%2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609" y="4112846"/>
            <a:ext cx="3476981" cy="229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p:nvSpPr>
        <p:spPr bwMode="auto">
          <a:xfrm>
            <a:off x="1727684" y="365194"/>
            <a:ext cx="56886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ca-ES" altLang="es-ES" sz="4000" b="1" dirty="0">
                <a:solidFill>
                  <a:srgbClr val="006600"/>
                </a:solidFill>
                <a:latin typeface="Calibri titulo"/>
              </a:rPr>
              <a:t>EL DESLIZ Y LA RECAÍDA</a:t>
            </a:r>
            <a:endParaRPr lang="ca-ES" altLang="es-ES" sz="3600" b="1" dirty="0">
              <a:solidFill>
                <a:srgbClr val="006600"/>
              </a:solidFill>
              <a:latin typeface="Arial" pitchFamily="34" charset="0"/>
            </a:endParaRPr>
          </a:p>
        </p:txBody>
      </p:sp>
      <p:pic>
        <p:nvPicPr>
          <p:cNvPr id="5" name="Picture 7" descr="cartoon8"/>
          <p:cNvPicPr>
            <a:picLocks noChangeAspect="1" noChangeArrowheads="1"/>
          </p:cNvPicPr>
          <p:nvPr/>
        </p:nvPicPr>
        <p:blipFill>
          <a:blip r:embed="rId4" cstate="print"/>
          <a:srcRect t="31775"/>
          <a:stretch>
            <a:fillRect/>
          </a:stretch>
        </p:blipFill>
        <p:spPr bwMode="auto">
          <a:xfrm>
            <a:off x="4139952" y="4230079"/>
            <a:ext cx="4724819" cy="2128912"/>
          </a:xfrm>
          <a:prstGeom prst="rect">
            <a:avLst/>
          </a:prstGeom>
          <a:noFill/>
          <a:ln w="9525">
            <a:noFill/>
            <a:miter lim="800000"/>
            <a:headEnd/>
            <a:tailEnd/>
          </a:ln>
        </p:spPr>
      </p:pic>
    </p:spTree>
    <p:extLst>
      <p:ext uri="{BB962C8B-B14F-4D97-AF65-F5344CB8AC3E}">
        <p14:creationId xmlns:p14="http://schemas.microsoft.com/office/powerpoint/2010/main" val="305695441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14946"/>
            <a:ext cx="3707904" cy="465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971600" y="225122"/>
            <a:ext cx="7200800" cy="136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ca-ES" altLang="es-ES" b="1" dirty="0">
                <a:solidFill>
                  <a:srgbClr val="006600"/>
                </a:solidFill>
                <a:latin typeface="+mn-lt"/>
              </a:rPr>
              <a:t>ESTRATEGIAS DE </a:t>
            </a:r>
          </a:p>
          <a:p>
            <a:pPr eaLnBrk="1" hangingPunct="1"/>
            <a:r>
              <a:rPr lang="ca-ES" altLang="es-ES" b="1" dirty="0">
                <a:solidFill>
                  <a:srgbClr val="006600"/>
                </a:solidFill>
                <a:latin typeface="+mn-lt"/>
              </a:rPr>
              <a:t>PREVENCIÓN DE RECAÍDAS</a:t>
            </a:r>
          </a:p>
        </p:txBody>
      </p:sp>
      <p:pic>
        <p:nvPicPr>
          <p:cNvPr id="16" name="Imagen 15">
            <a:extLst>
              <a:ext uri="{FF2B5EF4-FFF2-40B4-BE49-F238E27FC236}">
                <a16:creationId xmlns:a16="http://schemas.microsoft.com/office/drawing/2014/main" id="{6EB79407-B9BE-4C67-B3C1-2B4A27548DB3}"/>
              </a:ext>
            </a:extLst>
          </p:cNvPr>
          <p:cNvPicPr>
            <a:picLocks noChangeAspect="1"/>
          </p:cNvPicPr>
          <p:nvPr/>
        </p:nvPicPr>
        <p:blipFill>
          <a:blip r:embed="rId4" cstate="print"/>
          <a:stretch>
            <a:fillRect/>
          </a:stretch>
        </p:blipFill>
        <p:spPr>
          <a:xfrm>
            <a:off x="6084168" y="2014946"/>
            <a:ext cx="2616594" cy="3515424"/>
          </a:xfrm>
          <a:prstGeom prst="rect">
            <a:avLst/>
          </a:prstGeom>
        </p:spPr>
      </p:pic>
      <p:pic>
        <p:nvPicPr>
          <p:cNvPr id="17" name="Picture 4"/>
          <p:cNvPicPr/>
          <p:nvPr/>
        </p:nvPicPr>
        <p:blipFill rotWithShape="1">
          <a:blip r:embed="rId5" cstate="print">
            <a:extLst>
              <a:ext uri="{28A0092B-C50C-407E-A947-70E740481C1C}">
                <a14:useLocalDpi xmlns:a14="http://schemas.microsoft.com/office/drawing/2010/main" val="0"/>
              </a:ext>
            </a:extLst>
          </a:blip>
          <a:srcRect l="63222" t="30598" r="21412" b="46027"/>
          <a:stretch/>
        </p:blipFill>
        <p:spPr bwMode="auto">
          <a:xfrm>
            <a:off x="3347970" y="3212976"/>
            <a:ext cx="2448059" cy="1887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8635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bwMode="auto">
          <a:xfrm>
            <a:off x="0" y="280988"/>
            <a:ext cx="9144000" cy="849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p>
            <a:pPr algn="ctr" eaLnBrk="1" hangingPunct="1"/>
            <a:r>
              <a:rPr lang="ca-ES" altLang="es-ES" b="1" dirty="0">
                <a:solidFill>
                  <a:srgbClr val="006600"/>
                </a:solidFill>
                <a:latin typeface="+mn-lt"/>
              </a:rPr>
              <a:t>¡¡SITUACIONES DE RIESGO!!</a:t>
            </a:r>
          </a:p>
        </p:txBody>
      </p:sp>
      <p:sp>
        <p:nvSpPr>
          <p:cNvPr id="5123" name="Content Placeholder 2"/>
          <p:cNvSpPr>
            <a:spLocks noGrp="1"/>
          </p:cNvSpPr>
          <p:nvPr>
            <p:ph idx="4294967295"/>
          </p:nvPr>
        </p:nvSpPr>
        <p:spPr bwMode="auto">
          <a:xfrm>
            <a:off x="574675" y="1593850"/>
            <a:ext cx="8569325" cy="3670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eaLnBrk="1" hangingPunct="1">
              <a:buClr>
                <a:srgbClr val="006600"/>
              </a:buClr>
            </a:pPr>
            <a:r>
              <a:rPr lang="es-ES_tradnl" altLang="es-ES" sz="3000" dirty="0">
                <a:latin typeface="Calibri" pitchFamily="34" charset="0"/>
              </a:rPr>
              <a:t>Identifica las situaciones de riesgo en las que crees que puedes sufrir la tentación de fumar (en el coche, en los actos sociales, por aburrimiento, por problemas, estrés...).  </a:t>
            </a:r>
          </a:p>
          <a:p>
            <a:pPr eaLnBrk="1" hangingPunct="1">
              <a:buClr>
                <a:srgbClr val="006600"/>
              </a:buClr>
            </a:pPr>
            <a:r>
              <a:rPr lang="es-ES_tradnl" altLang="es-ES" sz="3000" dirty="0">
                <a:latin typeface="Calibri" pitchFamily="34" charset="0"/>
              </a:rPr>
              <a:t>Anticípate a estas situaciones:</a:t>
            </a:r>
          </a:p>
          <a:p>
            <a:pPr lvl="2" eaLnBrk="1" hangingPunct="1">
              <a:buClr>
                <a:srgbClr val="006600"/>
              </a:buClr>
              <a:buFont typeface="Wingdings" panose="05000000000000000000" pitchFamily="2" charset="2"/>
              <a:buChar char="q"/>
            </a:pPr>
            <a:r>
              <a:rPr lang="es-ES_tradnl" altLang="es-ES" sz="3000" dirty="0">
                <a:solidFill>
                  <a:srgbClr val="006600"/>
                </a:solidFill>
                <a:latin typeface="Calibri" pitchFamily="34" charset="0"/>
              </a:rPr>
              <a:t>......</a:t>
            </a:r>
          </a:p>
          <a:p>
            <a:pPr lvl="2" eaLnBrk="1" hangingPunct="1">
              <a:buClr>
                <a:srgbClr val="006600"/>
              </a:buClr>
              <a:buFont typeface="Wingdings" panose="05000000000000000000" pitchFamily="2" charset="2"/>
              <a:buChar char="q"/>
            </a:pPr>
            <a:r>
              <a:rPr lang="es-ES_tradnl" altLang="es-ES" sz="3000" dirty="0">
                <a:solidFill>
                  <a:srgbClr val="006600"/>
                </a:solidFill>
                <a:latin typeface="Calibri" pitchFamily="34" charset="0"/>
              </a:rPr>
              <a:t>......</a:t>
            </a:r>
          </a:p>
          <a:p>
            <a:pPr lvl="2" eaLnBrk="1" hangingPunct="1">
              <a:buClr>
                <a:srgbClr val="006600"/>
              </a:buClr>
              <a:buFont typeface="Wingdings" panose="05000000000000000000" pitchFamily="2" charset="2"/>
              <a:buChar char="q"/>
            </a:pPr>
            <a:r>
              <a:rPr lang="es-ES_tradnl" altLang="es-ES" sz="3000" dirty="0">
                <a:solidFill>
                  <a:srgbClr val="006600"/>
                </a:solidFill>
                <a:latin typeface="Calibri" pitchFamily="34" charset="0"/>
              </a:rPr>
              <a:t>......</a:t>
            </a:r>
          </a:p>
          <a:p>
            <a:pPr marL="857250" lvl="2" indent="0" eaLnBrk="1" hangingPunct="1">
              <a:buClr>
                <a:srgbClr val="008000"/>
              </a:buClr>
              <a:buNone/>
            </a:pPr>
            <a:r>
              <a:rPr lang="es-ES_tradnl" altLang="es-ES" sz="2000" dirty="0">
                <a:latin typeface="Calibri" pitchFamily="34" charset="0"/>
              </a:rPr>
              <a:t>   </a:t>
            </a:r>
            <a:endParaRPr lang="es-ES_tradnl" altLang="es-ES" sz="2800" b="1" dirty="0">
              <a:latin typeface="Calibri" pitchFamily="34" charset="0"/>
            </a:endParaRPr>
          </a:p>
          <a:p>
            <a:pPr marL="0" indent="0" eaLnBrk="1" hangingPunct="1">
              <a:buClr>
                <a:srgbClr val="008000"/>
              </a:buClr>
              <a:buNone/>
            </a:pPr>
            <a:r>
              <a:rPr lang="es-ES_tradnl" altLang="es-ES" sz="2800" dirty="0">
                <a:latin typeface="Calibri" pitchFamily="34" charset="0"/>
              </a:rPr>
              <a:t>           </a:t>
            </a:r>
          </a:p>
        </p:txBody>
      </p:sp>
      <p:pic>
        <p:nvPicPr>
          <p:cNvPr id="9" name="Picture 4" descr="Empresario, Hombre, Miedo, Enojado, Anunciar, Jef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2655" y="2924944"/>
            <a:ext cx="5411345" cy="360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2685"/>
      </p:ext>
    </p:extLst>
  </p:cSld>
  <p:clrMapOvr>
    <a:masterClrMapping/>
  </p:clrMapOvr>
</p:sld>
</file>

<file path=ppt/theme/theme1.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2088</TotalTime>
  <Words>1002</Words>
  <Application>Microsoft Macintosh PowerPoint</Application>
  <PresentationFormat>Presentación en pantalla (4:3)</PresentationFormat>
  <Paragraphs>138</Paragraphs>
  <Slides>25</Slides>
  <Notes>19</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25</vt:i4>
      </vt:variant>
    </vt:vector>
  </HeadingPairs>
  <TitlesOfParts>
    <vt:vector size="31" baseType="lpstr">
      <vt:lpstr>Arial</vt:lpstr>
      <vt:lpstr>Calibri</vt:lpstr>
      <vt:lpstr>Calibri Light</vt:lpstr>
      <vt:lpstr>Calibri titulo</vt:lpstr>
      <vt:lpstr>Wingdings</vt:lpstr>
      <vt:lpstr>1_Diseño personalizado</vt:lpstr>
      <vt:lpstr>Presentación de PowerPoint</vt:lpstr>
      <vt:lpstr>DEBERES</vt:lpstr>
      <vt:lpstr>Presentación de PowerPoint</vt:lpstr>
      <vt:lpstr>Presentación de PowerPoint</vt:lpstr>
      <vt:lpstr>Presentación de PowerPoint</vt:lpstr>
      <vt:lpstr>Presentación de PowerPoint</vt:lpstr>
      <vt:lpstr>Presentación de PowerPoint</vt:lpstr>
      <vt:lpstr>Presentación de PowerPoint</vt:lpstr>
      <vt:lpstr>¡¡SITUACIONES DE RIESGO!!</vt:lpstr>
      <vt:lpstr>Presentación de PowerPoint</vt:lpstr>
      <vt:lpstr>Presentación de PowerPoint</vt:lpstr>
      <vt:lpstr>ALTERNATIVAS</vt:lpstr>
      <vt:lpstr>ALTERNATIVAS</vt:lpstr>
      <vt:lpstr>Presentación de PowerPoint</vt:lpstr>
      <vt:lpstr>Presentación de PowerPoint</vt:lpstr>
      <vt:lpstr>ACTUACIÓN DELANTE  DE UNA RECAÍDA</vt:lpstr>
      <vt:lpstr>ACTUACIÓN ANTE  UNA RECAÍDA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dc:creator>
  <cp:lastModifiedBy>Usuario de Microsoft Office</cp:lastModifiedBy>
  <cp:revision>210</cp:revision>
  <dcterms:created xsi:type="dcterms:W3CDTF">2017-06-10T08:48:46Z</dcterms:created>
  <dcterms:modified xsi:type="dcterms:W3CDTF">2020-06-26T06:50:19Z</dcterms:modified>
</cp:coreProperties>
</file>