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 id="2147483708" r:id="rId2"/>
  </p:sldMasterIdLst>
  <p:notesMasterIdLst>
    <p:notesMasterId r:id="rId29"/>
  </p:notesMasterIdLst>
  <p:sldIdLst>
    <p:sldId id="368" r:id="rId3"/>
    <p:sldId id="426" r:id="rId4"/>
    <p:sldId id="427" r:id="rId5"/>
    <p:sldId id="428" r:id="rId6"/>
    <p:sldId id="429" r:id="rId7"/>
    <p:sldId id="430" r:id="rId8"/>
    <p:sldId id="431" r:id="rId9"/>
    <p:sldId id="405" r:id="rId10"/>
    <p:sldId id="376" r:id="rId11"/>
    <p:sldId id="407" r:id="rId12"/>
    <p:sldId id="296" r:id="rId13"/>
    <p:sldId id="298" r:id="rId14"/>
    <p:sldId id="379" r:id="rId15"/>
    <p:sldId id="304" r:id="rId16"/>
    <p:sldId id="305" r:id="rId17"/>
    <p:sldId id="268" r:id="rId18"/>
    <p:sldId id="306" r:id="rId19"/>
    <p:sldId id="307" r:id="rId20"/>
    <p:sldId id="432" r:id="rId21"/>
    <p:sldId id="392" r:id="rId22"/>
    <p:sldId id="299" r:id="rId23"/>
    <p:sldId id="423" r:id="rId24"/>
    <p:sldId id="396" r:id="rId25"/>
    <p:sldId id="397" r:id="rId26"/>
    <p:sldId id="374" r:id="rId27"/>
    <p:sldId id="398" r:id="rId2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uria Peix" initials="NPS" lastIdx="2" clrIdx="0"/>
  <p:cmAuthor id="1" name="Propietario" initials="P" lastIdx="1" clrIdx="1">
    <p:extLst>
      <p:ext uri="{19B8F6BF-5375-455C-9EA6-DF929625EA0E}">
        <p15:presenceInfo xmlns="" xmlns:p15="http://schemas.microsoft.com/office/powerpoint/2012/main" userId="1e31a1fb164970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6600"/>
    <a:srgbClr val="008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631" autoAdjust="0"/>
    <p:restoredTop sz="91398" autoAdjust="0"/>
  </p:normalViewPr>
  <p:slideViewPr>
    <p:cSldViewPr>
      <p:cViewPr varScale="1">
        <p:scale>
          <a:sx n="63" d="100"/>
          <a:sy n="63" d="100"/>
        </p:scale>
        <p:origin x="-1428" y="-96"/>
      </p:cViewPr>
      <p:guideLst>
        <p:guide orient="horz" pos="2160"/>
        <p:guide pos="2880"/>
      </p:guideLst>
    </p:cSldViewPr>
  </p:slideViewPr>
  <p:notesTextViewPr>
    <p:cViewPr>
      <p:scale>
        <a:sx n="75" d="100"/>
        <a:sy n="75" d="100"/>
      </p:scale>
      <p:origin x="0" y="0"/>
    </p:cViewPr>
  </p:notesTextViewPr>
  <p:sorterViewPr>
    <p:cViewPr varScale="1">
      <p:scale>
        <a:sx n="100" d="100"/>
        <a:sy n="100" d="100"/>
      </p:scale>
      <p:origin x="0" y="-279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a-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07BFEB-76E5-4FAD-909F-52BD0B956A3D}" type="datetimeFigureOut">
              <a:rPr lang="ca-ES" smtClean="0"/>
              <a:pPr/>
              <a:t>22/6/2020</a:t>
            </a:fld>
            <a:endParaRPr lang="ca-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a-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a-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71C606-0FCB-4092-A221-D98216BC59C2}" type="slidenum">
              <a:rPr lang="ca-ES" smtClean="0"/>
              <a:pPr/>
              <a:t>‹Nº›</a:t>
            </a:fld>
            <a:endParaRPr lang="ca-ES"/>
          </a:p>
        </p:txBody>
      </p:sp>
    </p:spTree>
    <p:extLst>
      <p:ext uri="{BB962C8B-B14F-4D97-AF65-F5344CB8AC3E}">
        <p14:creationId xmlns="" xmlns:p14="http://schemas.microsoft.com/office/powerpoint/2010/main" val="940145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rtve.es/noticias/20180806/cada-colilla-puede-contaminar-entre-8-10-litros-agua-del-mar-hasta-50-litros-si-se-trata-agua-dulce/1775421.s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47FA18-C597-4B81-AECF-E8C9937CE155}" type="slidenum">
              <a:rPr lang="es-ES">
                <a:solidFill>
                  <a:prstClr val="black"/>
                </a:solidFill>
                <a:latin typeface="Calibri" panose="020F0502020204030204" pitchFamily="34" charset="0"/>
              </a:rPr>
              <a:pPr eaLnBrk="1" hangingPunct="1"/>
              <a:t>2</a:t>
            </a:fld>
            <a:endParaRPr lang="es-ES">
              <a:solidFill>
                <a:prstClr val="black"/>
              </a:solidFill>
              <a:latin typeface="Calibri" panose="020F0502020204030204" pitchFamily="34" charset="0"/>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es-ES" noProof="0" dirty="0"/>
              <a:t>Personalitza</a:t>
            </a:r>
            <a:r>
              <a:rPr lang="ca-ES" altLang="es-ES" baseline="0" noProof="0" dirty="0"/>
              <a:t> el cronograma.</a:t>
            </a:r>
            <a:endParaRPr lang="ca-ES" altLang="es-ES" noProof="0" dirty="0"/>
          </a:p>
        </p:txBody>
      </p:sp>
    </p:spTree>
    <p:extLst>
      <p:ext uri="{BB962C8B-B14F-4D97-AF65-F5344CB8AC3E}">
        <p14:creationId xmlns="" xmlns:p14="http://schemas.microsoft.com/office/powerpoint/2010/main" val="408408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7"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a-ES" altLang="ca-ES" dirty="0"/>
          </a:p>
        </p:txBody>
      </p:sp>
      <p:sp>
        <p:nvSpPr>
          <p:cNvPr id="36868"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81F4F34A-453F-41FF-B375-6C55F613B6BB}" type="slidenum">
              <a:rPr lang="ca-ES" altLang="ca-ES" smtClean="0">
                <a:latin typeface="Calibri" pitchFamily="34" charset="0"/>
              </a:rPr>
              <a:pPr/>
              <a:t>15</a:t>
            </a:fld>
            <a:endParaRPr lang="ca-ES" altLang="ca-ES">
              <a:latin typeface="Calibri" pitchFamily="34" charset="0"/>
            </a:endParaRPr>
          </a:p>
        </p:txBody>
      </p:sp>
    </p:spTree>
    <p:extLst>
      <p:ext uri="{BB962C8B-B14F-4D97-AF65-F5344CB8AC3E}">
        <p14:creationId xmlns="" xmlns:p14="http://schemas.microsoft.com/office/powerpoint/2010/main" val="4061994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891"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a-ES" altLang="ca-ES"/>
          </a:p>
        </p:txBody>
      </p:sp>
      <p:sp>
        <p:nvSpPr>
          <p:cNvPr id="37892"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90EB4C86-D5E2-4F2B-9F17-BD928092FED5}" type="slidenum">
              <a:rPr lang="ca-ES" altLang="ca-ES" smtClean="0">
                <a:latin typeface="Calibri" pitchFamily="34" charset="0"/>
              </a:rPr>
              <a:pPr/>
              <a:t>16</a:t>
            </a:fld>
            <a:endParaRPr lang="ca-ES" altLang="ca-ES">
              <a:latin typeface="Calibri" pitchFamily="34" charset="0"/>
            </a:endParaRPr>
          </a:p>
        </p:txBody>
      </p:sp>
    </p:spTree>
    <p:extLst>
      <p:ext uri="{BB962C8B-B14F-4D97-AF65-F5344CB8AC3E}">
        <p14:creationId xmlns="" xmlns:p14="http://schemas.microsoft.com/office/powerpoint/2010/main" val="1928106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915" name="Marcador de nota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dirty="0" smtClean="0"/>
              <a:t>El tabaco es una amenaza: cerca de 860 millones de fumadores adultos viven en países de ingresos medios o bajos. Varios estudios indican que, en algunos hogares de los países de ingresos bajos, más del 10% de los ingresos se gasta en la compra de productos de tabaco, dinero que no se destina a alimentos, educación o atención sanitaria. El cultivo del tabaco impide que los niños reciban educación: entre el 10 y el 14% de los niños de familias que cultivan esta planta no van a la escuela porque trabajan en los campos. Entre el 60 y el 70% de los trabajadores agrícolas que trabajan en el cultivo de tabaco son mujeres.</a:t>
            </a:r>
            <a:endParaRPr lang="ca-ES" altLang="ca-ES" noProof="0" dirty="0"/>
          </a:p>
        </p:txBody>
      </p:sp>
      <p:sp>
        <p:nvSpPr>
          <p:cNvPr id="38916" name="Marcador de número de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FA7C22C-1343-4AE7-839E-F01DC7D10A20}" type="slidenum">
              <a:rPr lang="es-ES" altLang="ca-ES" smtClean="0">
                <a:latin typeface="Calibri" pitchFamily="34" charset="0"/>
              </a:rPr>
              <a:pPr/>
              <a:t>17</a:t>
            </a:fld>
            <a:endParaRPr lang="es-ES" altLang="ca-ES">
              <a:latin typeface="Calibri" pitchFamily="34" charset="0"/>
            </a:endParaRPr>
          </a:p>
        </p:txBody>
      </p:sp>
    </p:spTree>
    <p:extLst>
      <p:ext uri="{BB962C8B-B14F-4D97-AF65-F5344CB8AC3E}">
        <p14:creationId xmlns="" xmlns:p14="http://schemas.microsoft.com/office/powerpoint/2010/main" val="1952022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3" name="Marcador de nota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ca-ES" noProof="0" dirty="0" smtClean="0"/>
              <a:t>Una única colilla puede contaminar 10 litros de agua salada y hasta 25 litros de agua dulce. Las colillas de los cigarrillos se componen de acetato de celulosa, que es un derivado del petróleo.</a:t>
            </a:r>
          </a:p>
          <a:p>
            <a:r>
              <a:rPr lang="es-ES" altLang="ca-ES" noProof="0" dirty="0" smtClean="0"/>
              <a:t>Los filtros acumulan sustancias, como la nicotina y el alquitrán, que son muy dañinas y contaminantes. En las playas del mundo, a lo largo de 10 años se han recogido hasta 60 millones de colillas de cigarrillos. Sólo en España, cada año se recogen unos 32.455 millones de filtros.</a:t>
            </a:r>
          </a:p>
          <a:p>
            <a:r>
              <a:rPr lang="es-ES" altLang="ca-ES" noProof="0" dirty="0" smtClean="0"/>
              <a:t>La ingesta de colillas es causa de mortalidad directa de aves y cetáceos </a:t>
            </a:r>
            <a:r>
              <a:rPr lang="es-ES" sz="1200" b="0" i="0" kern="1200" dirty="0" smtClean="0">
                <a:solidFill>
                  <a:schemeClr val="tx1"/>
                </a:solidFill>
                <a:effectLst/>
                <a:latin typeface="+mn-lt"/>
                <a:ea typeface="+mn-ea"/>
                <a:cs typeface="+mn-cs"/>
              </a:rPr>
              <a:t>(</a:t>
            </a:r>
            <a:r>
              <a:rPr lang="es-ES" dirty="0" smtClean="0">
                <a:hlinkClick r:id="rId3"/>
              </a:rPr>
              <a:t>http://www.rtve.es/noticias/20180806/cada-colilla-puede-contaminar-entre-8-10-litros-agua-del-mar-hasta-50-litros-si-se-trata-agua-dulce/1775421.shtml</a:t>
            </a:r>
            <a:r>
              <a:rPr lang="es-ES" dirty="0" smtClean="0"/>
              <a:t>).</a:t>
            </a:r>
            <a:endParaRPr lang="es-ES" altLang="ca-ES" noProof="0" dirty="0" smtClean="0"/>
          </a:p>
          <a:p>
            <a:r>
              <a:rPr lang="es-ES" altLang="ca-ES" noProof="0" dirty="0" smtClean="0"/>
              <a:t>De los 15.000 millones de cigarrillos vendidos diariamente en el mundo, cerca de 10.000 millones se rechazan directamente al medio ambiente.</a:t>
            </a:r>
            <a:endParaRPr lang="ca-ES" altLang="ca-ES" noProof="0" dirty="0"/>
          </a:p>
        </p:txBody>
      </p:sp>
      <p:sp>
        <p:nvSpPr>
          <p:cNvPr id="40964" name="Marcador de número de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92BD6636-99D9-4EDE-B4E0-A28F96617D59}" type="slidenum">
              <a:rPr lang="es-ES" altLang="ca-ES" smtClean="0">
                <a:latin typeface="Calibri" pitchFamily="34" charset="0"/>
              </a:rPr>
              <a:pPr/>
              <a:t>18</a:t>
            </a:fld>
            <a:endParaRPr lang="es-ES" altLang="ca-ES">
              <a:latin typeface="Calibri" pitchFamily="34" charset="0"/>
            </a:endParaRPr>
          </a:p>
        </p:txBody>
      </p:sp>
    </p:spTree>
    <p:extLst>
      <p:ext uri="{BB962C8B-B14F-4D97-AF65-F5344CB8AC3E}">
        <p14:creationId xmlns="" xmlns:p14="http://schemas.microsoft.com/office/powerpoint/2010/main" val="1766223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3011" name="Marcador de nota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ca-ES" dirty="0" smtClean="0"/>
              <a:t>La industria trabaja para disponer de filtros 100% biodegradables, hechos de cáñamo y de algodón, que puedan servir de abono natural para las plantas. Pero no podemos dejar toda la responsabilidad a los avances tecnológicos: está en nuestras manos reducir las emisiones de humo, lanzar las colillas en los contenedores adecuados y, en definitiva, ser cuidadosos con nuestro entorno y, sobre todo, ser los garantes de nuestra salud y de la de quienes nos rodean.</a:t>
            </a:r>
            <a:endParaRPr lang="es-ES" altLang="ca-ES" dirty="0"/>
          </a:p>
        </p:txBody>
      </p:sp>
      <p:sp>
        <p:nvSpPr>
          <p:cNvPr id="43012" name="Marcador de número de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E94B19B3-7FD9-4337-AFC9-FC90FC0DC4AC}" type="slidenum">
              <a:rPr lang="es-ES" altLang="ca-ES" smtClean="0">
                <a:latin typeface="Calibri" pitchFamily="34" charset="0"/>
              </a:rPr>
              <a:pPr/>
              <a:t>21</a:t>
            </a:fld>
            <a:endParaRPr lang="es-ES" altLang="ca-ES">
              <a:latin typeface="Calibri" pitchFamily="34" charset="0"/>
            </a:endParaRPr>
          </a:p>
        </p:txBody>
      </p:sp>
    </p:spTree>
    <p:extLst>
      <p:ext uri="{BB962C8B-B14F-4D97-AF65-F5344CB8AC3E}">
        <p14:creationId xmlns="" xmlns:p14="http://schemas.microsoft.com/office/powerpoint/2010/main" val="1861144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3" name="Marcador de nota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ca-ES" sz="2400" noProof="0" dirty="0">
                <a:latin typeface="Arial" pitchFamily="34" charset="0"/>
                <a:cs typeface="Arial" pitchFamily="34" charset="0"/>
              </a:rPr>
              <a:t>En este momento se puede animar a algún participante a hacer una carta de despedida al tabaco.  </a:t>
            </a:r>
          </a:p>
        </p:txBody>
      </p:sp>
      <p:sp>
        <p:nvSpPr>
          <p:cNvPr id="46084" name="Marcador de número de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F1339738-7A97-42E9-9082-E5EE4AD2CB20}" type="slidenum">
              <a:rPr lang="es-ES" altLang="ca-ES">
                <a:latin typeface="Calibri" pitchFamily="34" charset="0"/>
              </a:rPr>
              <a:pPr/>
              <a:t>23</a:t>
            </a:fld>
            <a:endParaRPr lang="es-ES" altLang="ca-ES">
              <a:latin typeface="Calibri" pitchFamily="34" charset="0"/>
            </a:endParaRPr>
          </a:p>
        </p:txBody>
      </p:sp>
    </p:spTree>
    <p:extLst>
      <p:ext uri="{BB962C8B-B14F-4D97-AF65-F5344CB8AC3E}">
        <p14:creationId xmlns="" xmlns:p14="http://schemas.microsoft.com/office/powerpoint/2010/main" val="3613732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9155" name="Marcador de nota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a-ES" altLang="ca-ES"/>
          </a:p>
        </p:txBody>
      </p:sp>
      <p:sp>
        <p:nvSpPr>
          <p:cNvPr id="49156" name="Marcador de número de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3D79846-8BF1-402E-96CC-8D8437C2C1F7}" type="slidenum">
              <a:rPr lang="es-ES" altLang="ca-ES">
                <a:latin typeface="Calibri" pitchFamily="34" charset="0"/>
              </a:rPr>
              <a:pPr/>
              <a:t>24</a:t>
            </a:fld>
            <a:endParaRPr lang="es-ES" altLang="ca-ES">
              <a:latin typeface="Calibri" pitchFamily="34" charset="0"/>
            </a:endParaRPr>
          </a:p>
        </p:txBody>
      </p:sp>
    </p:spTree>
    <p:extLst>
      <p:ext uri="{BB962C8B-B14F-4D97-AF65-F5344CB8AC3E}">
        <p14:creationId xmlns="" xmlns:p14="http://schemas.microsoft.com/office/powerpoint/2010/main" val="900288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Marcador de imagen de diapositiva 1">
            <a:extLst>
              <a:ext uri="{FF2B5EF4-FFF2-40B4-BE49-F238E27FC236}">
                <a16:creationId xmlns:a16="http://schemas.microsoft.com/office/drawing/2014/main" xmlns="" id="{5B7ED6C1-7392-5B49-9E6B-5CC18BFDA6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7043" name="Marcador de notas 2">
            <a:extLst>
              <a:ext uri="{FF2B5EF4-FFF2-40B4-BE49-F238E27FC236}">
                <a16:creationId xmlns:a16="http://schemas.microsoft.com/office/drawing/2014/main" xmlns="" id="{31B38B80-3B1A-5E41-B1BB-B7608307A4B3}"/>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a:p>
        </p:txBody>
      </p:sp>
      <p:sp>
        <p:nvSpPr>
          <p:cNvPr id="87044" name="Marcador de número de diapositiva 3">
            <a:extLst>
              <a:ext uri="{FF2B5EF4-FFF2-40B4-BE49-F238E27FC236}">
                <a16:creationId xmlns:a16="http://schemas.microsoft.com/office/drawing/2014/main" xmlns="" id="{1D5A54AB-685F-DB4B-A937-C368A84FA9B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32D48A9-2A4B-2A43-8683-D507325962E7}" type="slidenum">
              <a:rPr lang="es-ES" altLang="ca-ES">
                <a:latin typeface="Calibri" panose="020F0502020204030204" pitchFamily="34" charset="0"/>
              </a:rPr>
              <a:pPr/>
              <a:t>25</a:t>
            </a:fld>
            <a:endParaRPr lang="es-ES" altLang="ca-ES">
              <a:latin typeface="Calibri" panose="020F0502020204030204" pitchFamily="34" charset="0"/>
            </a:endParaRPr>
          </a:p>
        </p:txBody>
      </p:sp>
    </p:spTree>
    <p:extLst>
      <p:ext uri="{BB962C8B-B14F-4D97-AF65-F5344CB8AC3E}">
        <p14:creationId xmlns="" xmlns:p14="http://schemas.microsoft.com/office/powerpoint/2010/main" val="899018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10"/>
          </p:nvPr>
        </p:nvSpPr>
        <p:spPr/>
        <p:txBody>
          <a:bodyPr/>
          <a:lstStyle/>
          <a:p>
            <a:fld id="{8B71C606-0FCB-4092-A221-D98216BC59C2}" type="slidenum">
              <a:rPr lang="ca-ES" smtClean="0"/>
              <a:pPr/>
              <a:t>26</a:t>
            </a:fld>
            <a:endParaRPr lang="ca-ES"/>
          </a:p>
        </p:txBody>
      </p:sp>
    </p:spTree>
    <p:extLst>
      <p:ext uri="{BB962C8B-B14F-4D97-AF65-F5344CB8AC3E}">
        <p14:creationId xmlns="" xmlns:p14="http://schemas.microsoft.com/office/powerpoint/2010/main" val="2785677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743C71F-DDA5-455D-959E-5A944D728AA4}" type="slidenum">
              <a:rPr lang="es-ES">
                <a:solidFill>
                  <a:prstClr val="black"/>
                </a:solidFill>
                <a:latin typeface="Arial" panose="020B0604020202020204" pitchFamily="34" charset="0"/>
              </a:rPr>
              <a:pPr eaLnBrk="1" hangingPunct="1">
                <a:spcBef>
                  <a:spcPct val="0"/>
                </a:spcBef>
              </a:pPr>
              <a:t>3</a:t>
            </a:fld>
            <a:endParaRPr lang="es-ES">
              <a:solidFill>
                <a:prstClr val="black"/>
              </a:solidFill>
              <a:latin typeface="Arial" panose="020B0604020202020204" pitchFamily="34" charset="0"/>
            </a:endParaRPr>
          </a:p>
        </p:txBody>
      </p:sp>
      <p:sp>
        <p:nvSpPr>
          <p:cNvPr id="62467" name="Rectangle 2"/>
          <p:cNvSpPr>
            <a:spLocks noGrp="1" noRot="1" noChangeAspect="1" noChangeArrowheads="1" noTextEdit="1"/>
          </p:cNvSpPr>
          <p:nvPr>
            <p:ph type="sldImg"/>
          </p:nvPr>
        </p:nvSpPr>
        <p:spPr bwMode="auto">
          <a:xfrm>
            <a:off x="1146175" y="687388"/>
            <a:ext cx="4567238" cy="34258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14400" y="4341813"/>
            <a:ext cx="50292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latin typeface="Arial" panose="020B0604020202020204" pitchFamily="34" charset="0"/>
            </a:endParaRPr>
          </a:p>
        </p:txBody>
      </p:sp>
    </p:spTree>
    <p:extLst>
      <p:ext uri="{BB962C8B-B14F-4D97-AF65-F5344CB8AC3E}">
        <p14:creationId xmlns="" xmlns:p14="http://schemas.microsoft.com/office/powerpoint/2010/main" val="2365654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fld id="{8B71C606-0FCB-4092-A221-D98216BC59C2}" type="slidenum">
              <a:rPr lang="ca-ES" smtClean="0">
                <a:solidFill>
                  <a:prstClr val="black"/>
                </a:solidFill>
              </a:rPr>
              <a:pPr/>
              <a:t>4</a:t>
            </a:fld>
            <a:endParaRPr lang="ca-ES">
              <a:solidFill>
                <a:prstClr val="black"/>
              </a:solidFill>
            </a:endParaRPr>
          </a:p>
        </p:txBody>
      </p:sp>
    </p:spTree>
    <p:extLst>
      <p:ext uri="{BB962C8B-B14F-4D97-AF65-F5344CB8AC3E}">
        <p14:creationId xmlns="" xmlns:p14="http://schemas.microsoft.com/office/powerpoint/2010/main" val="354361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2E67084-BE9F-4A8E-B380-A18370D6C59D}" type="slidenum">
              <a:rPr lang="es-ES">
                <a:solidFill>
                  <a:prstClr val="black"/>
                </a:solidFill>
                <a:latin typeface="Arial" panose="020B0604020202020204" pitchFamily="34" charset="0"/>
              </a:rPr>
              <a:pPr eaLnBrk="1" hangingPunct="1">
                <a:spcBef>
                  <a:spcPct val="0"/>
                </a:spcBef>
              </a:pPr>
              <a:t>6</a:t>
            </a:fld>
            <a:endParaRPr lang="es-ES">
              <a:solidFill>
                <a:prstClr val="black"/>
              </a:solidFill>
              <a:latin typeface="Arial" panose="020B0604020202020204" pitchFamily="34" charset="0"/>
            </a:endParaRPr>
          </a:p>
        </p:txBody>
      </p:sp>
      <p:sp>
        <p:nvSpPr>
          <p:cNvPr id="63491" name="Rectangle 2"/>
          <p:cNvSpPr>
            <a:spLocks noGrp="1" noRot="1" noChangeAspect="1" noChangeArrowheads="1" noTextEdit="1"/>
          </p:cNvSpPr>
          <p:nvPr>
            <p:ph type="sldImg"/>
          </p:nvPr>
        </p:nvSpPr>
        <p:spPr bwMode="auto">
          <a:xfrm>
            <a:off x="1146175" y="687388"/>
            <a:ext cx="4567238" cy="34258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xfrm>
            <a:off x="914400" y="4341813"/>
            <a:ext cx="50292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latin typeface="Arial" panose="020B0604020202020204" pitchFamily="34" charset="0"/>
            </a:endParaRPr>
          </a:p>
        </p:txBody>
      </p:sp>
    </p:spTree>
    <p:extLst>
      <p:ext uri="{BB962C8B-B14F-4D97-AF65-F5344CB8AC3E}">
        <p14:creationId xmlns="" xmlns:p14="http://schemas.microsoft.com/office/powerpoint/2010/main" val="2783754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es-ES" altLang="ca-ES" dirty="0" smtClean="0"/>
              <a:t>Debemos explicar la influencia del </a:t>
            </a:r>
            <a:r>
              <a:rPr lang="es-ES" altLang="ca-ES" i="1" dirty="0" smtClean="0"/>
              <a:t>salseado</a:t>
            </a:r>
            <a:r>
              <a:rPr lang="es-ES" altLang="ca-ES" dirty="0" smtClean="0"/>
              <a:t> y cómo potencia la adicción.</a:t>
            </a:r>
          </a:p>
          <a:p>
            <a:endParaRPr lang="ca-ES" noProof="0"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solidFill>
                  <a:prstClr val="black"/>
                </a:solidFill>
              </a:rPr>
              <a:pPr/>
              <a:t>7</a:t>
            </a:fld>
            <a:endParaRPr lang="es-ES">
              <a:solidFill>
                <a:prstClr val="black"/>
              </a:solidFill>
            </a:endParaRPr>
          </a:p>
        </p:txBody>
      </p:sp>
    </p:spTree>
    <p:extLst>
      <p:ext uri="{BB962C8B-B14F-4D97-AF65-F5344CB8AC3E}">
        <p14:creationId xmlns="" xmlns:p14="http://schemas.microsoft.com/office/powerpoint/2010/main" val="10445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B71C606-0FCB-4092-A221-D98216BC59C2}" type="slidenum">
              <a:rPr lang="ca-ES" smtClean="0"/>
              <a:pPr/>
              <a:t>9</a:t>
            </a:fld>
            <a:endParaRPr lang="ca-ES"/>
          </a:p>
        </p:txBody>
      </p:sp>
    </p:spTree>
    <p:extLst>
      <p:ext uri="{BB962C8B-B14F-4D97-AF65-F5344CB8AC3E}">
        <p14:creationId xmlns="" xmlns:p14="http://schemas.microsoft.com/office/powerpoint/2010/main" val="914350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54D46D-4B5B-4890-99A0-9131A585363B}" type="slidenum">
              <a:rPr lang="es-ES" smtClean="0"/>
              <a:pPr>
                <a:spcBef>
                  <a:spcPct val="0"/>
                </a:spcBef>
              </a:pPr>
              <a:t>11</a:t>
            </a:fld>
            <a:endParaRPr lang="es-ES"/>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buFontTx/>
              <a:buNone/>
            </a:pPr>
            <a:endParaRPr lang="ca-ES" altLang="es-ES" dirty="0"/>
          </a:p>
        </p:txBody>
      </p:sp>
    </p:spTree>
    <p:extLst>
      <p:ext uri="{BB962C8B-B14F-4D97-AF65-F5344CB8AC3E}">
        <p14:creationId xmlns="" xmlns:p14="http://schemas.microsoft.com/office/powerpoint/2010/main" val="2882320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0F98F3-E238-43D6-AF4D-34FC1093F67F}" type="slidenum">
              <a:rPr lang="es-ES" smtClean="0"/>
              <a:pPr>
                <a:spcBef>
                  <a:spcPct val="0"/>
                </a:spcBef>
              </a:pPr>
              <a:t>12</a:t>
            </a:fld>
            <a:endParaRPr lang="es-ES"/>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Tx/>
              <a:buNone/>
            </a:pPr>
            <a:r>
              <a:rPr lang="es-ES" dirty="0" smtClean="0"/>
              <a:t>Hay que aconsejar una limpieza de boca y una revisión odontológica.</a:t>
            </a:r>
            <a:endParaRPr lang="ca-ES" altLang="es-ES" dirty="0"/>
          </a:p>
        </p:txBody>
      </p:sp>
    </p:spTree>
    <p:extLst>
      <p:ext uri="{BB962C8B-B14F-4D97-AF65-F5344CB8AC3E}">
        <p14:creationId xmlns="" xmlns:p14="http://schemas.microsoft.com/office/powerpoint/2010/main" val="1948045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idor d'imatge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5843" name="Contenidor de not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a-ES" altLang="ca-ES" dirty="0">
              <a:latin typeface="Arial" pitchFamily="34" charset="0"/>
              <a:cs typeface="Arial" pitchFamily="34" charset="0"/>
            </a:endParaRPr>
          </a:p>
        </p:txBody>
      </p:sp>
      <p:sp>
        <p:nvSpPr>
          <p:cNvPr id="35844" name="Contenidor de número de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DB0379E-1DBE-46A4-B435-7D953E49CEE1}" type="slidenum">
              <a:rPr lang="ca-ES" altLang="ca-ES" smtClean="0">
                <a:latin typeface="Calibri" pitchFamily="34" charset="0"/>
              </a:rPr>
              <a:pPr/>
              <a:t>14</a:t>
            </a:fld>
            <a:endParaRPr lang="ca-ES" altLang="ca-ES">
              <a:latin typeface="Calibri" pitchFamily="34" charset="0"/>
            </a:endParaRPr>
          </a:p>
        </p:txBody>
      </p:sp>
    </p:spTree>
    <p:extLst>
      <p:ext uri="{BB962C8B-B14F-4D97-AF65-F5344CB8AC3E}">
        <p14:creationId xmlns="" xmlns:p14="http://schemas.microsoft.com/office/powerpoint/2010/main" val="1799535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13A08825-5082-42F3-A6A5-786FE35EA5D7}" type="datetimeFigureOut">
              <a:rPr lang="es-ES">
                <a:solidFill>
                  <a:prstClr val="black">
                    <a:tint val="75000"/>
                  </a:prstClr>
                </a:solidFill>
              </a:rPr>
              <a:pPr>
                <a:defRPr/>
              </a:pPr>
              <a:t>22/06/2020</a:t>
            </a:fld>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dirty="0">
              <a:solidFill>
                <a:prstClr val="black">
                  <a:tint val="75000"/>
                </a:prstClr>
              </a:solidFill>
            </a:endParaRPr>
          </a:p>
        </p:txBody>
      </p:sp>
    </p:spTree>
    <p:extLst>
      <p:ext uri="{BB962C8B-B14F-4D97-AF65-F5344CB8AC3E}">
        <p14:creationId xmlns="" xmlns:p14="http://schemas.microsoft.com/office/powerpoint/2010/main" val="140566073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Objectes">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1BB0B2BF-5D56-2249-BC35-C5B34A50D047}"/>
              </a:ext>
            </a:extLst>
          </p:cNvPr>
          <p:cNvSpPr txBox="1"/>
          <p:nvPr userDrawn="1"/>
        </p:nvSpPr>
        <p:spPr>
          <a:xfrm>
            <a:off x="7349924" y="6632294"/>
            <a:ext cx="184731" cy="369332"/>
          </a:xfrm>
          <a:prstGeom prst="rect">
            <a:avLst/>
          </a:prstGeom>
          <a:noFill/>
        </p:spPr>
        <p:txBody>
          <a:bodyPr wrap="none" rtlCol="0">
            <a:spAutoFit/>
          </a:bodyPr>
          <a:lstStyle/>
          <a:p>
            <a:endParaRPr lang="es-ES"/>
          </a:p>
        </p:txBody>
      </p:sp>
    </p:spTree>
    <p:extLst>
      <p:ext uri="{BB962C8B-B14F-4D97-AF65-F5344CB8AC3E}">
        <p14:creationId xmlns="" xmlns:p14="http://schemas.microsoft.com/office/powerpoint/2010/main" val="32645103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13A08825-5082-42F3-A6A5-786FE35EA5D7}" type="datetimeFigureOut">
              <a:rPr lang="es-ES">
                <a:solidFill>
                  <a:prstClr val="black">
                    <a:tint val="75000"/>
                  </a:prstClr>
                </a:solidFill>
              </a:rPr>
              <a:pPr>
                <a:defRPr/>
              </a:pPr>
              <a:t>22/06/2020</a:t>
            </a:fld>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dirty="0">
              <a:solidFill>
                <a:prstClr val="black">
                  <a:tint val="75000"/>
                </a:prstClr>
              </a:solidFill>
            </a:endParaRPr>
          </a:p>
        </p:txBody>
      </p:sp>
    </p:spTree>
    <p:extLst>
      <p:ext uri="{BB962C8B-B14F-4D97-AF65-F5344CB8AC3E}">
        <p14:creationId xmlns="" xmlns:p14="http://schemas.microsoft.com/office/powerpoint/2010/main" val="1405660733"/>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F219C0B-C2D4-4FFA-875B-989788105ED2}" type="datetimeFigureOut">
              <a:rPr lang="es-ES" smtClean="0">
                <a:solidFill>
                  <a:prstClr val="black">
                    <a:tint val="75000"/>
                  </a:prstClr>
                </a:solidFill>
              </a:rPr>
              <a:pPr/>
              <a:t>22/06/2020</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Tree>
    <p:extLst>
      <p:ext uri="{BB962C8B-B14F-4D97-AF65-F5344CB8AC3E}">
        <p14:creationId xmlns="" xmlns:p14="http://schemas.microsoft.com/office/powerpoint/2010/main" val="2341501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F219C0B-C2D4-4FFA-875B-989788105ED2}" type="datetimeFigureOut">
              <a:rPr lang="es-ES" smtClean="0">
                <a:solidFill>
                  <a:prstClr val="black">
                    <a:tint val="75000"/>
                  </a:prstClr>
                </a:solidFill>
              </a:rPr>
              <a:pPr/>
              <a:t>22/06/2020</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Tree>
    <p:extLst>
      <p:ext uri="{BB962C8B-B14F-4D97-AF65-F5344CB8AC3E}">
        <p14:creationId xmlns="" xmlns:p14="http://schemas.microsoft.com/office/powerpoint/2010/main" val="111158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F219C0B-C2D4-4FFA-875B-989788105ED2}" type="datetimeFigureOut">
              <a:rPr lang="es-ES" smtClean="0">
                <a:solidFill>
                  <a:prstClr val="black">
                    <a:tint val="75000"/>
                  </a:prstClr>
                </a:solidFill>
              </a:rPr>
              <a:pPr/>
              <a:t>22/06/2020</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D1063780-47DC-4B8B-80F6-A986D1DF44A5}"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3289892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F219C0B-C2D4-4FFA-875B-989788105ED2}" type="datetimeFigureOut">
              <a:rPr lang="es-ES" smtClean="0">
                <a:solidFill>
                  <a:prstClr val="black">
                    <a:tint val="75000"/>
                  </a:prstClr>
                </a:solidFill>
              </a:rPr>
              <a:pPr/>
              <a:t>22/06/2020</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1063780-47DC-4B8B-80F6-A986D1DF44A5}"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3393084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219C0B-C2D4-4FFA-875B-989788105ED2}" type="datetimeFigureOut">
              <a:rPr lang="es-ES" smtClean="0">
                <a:solidFill>
                  <a:prstClr val="black">
                    <a:tint val="75000"/>
                  </a:prstClr>
                </a:solidFill>
              </a:rPr>
              <a:pPr/>
              <a:t>22/06/2020</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Tree>
    <p:extLst>
      <p:ext uri="{BB962C8B-B14F-4D97-AF65-F5344CB8AC3E}">
        <p14:creationId xmlns="" xmlns:p14="http://schemas.microsoft.com/office/powerpoint/2010/main" val="1111586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3.png"/><Relationship Id="rId4" Type="http://schemas.openxmlformats.org/officeDocument/2006/relationships/slideLayout" Target="../slideLayouts/slideLayout6.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288C5C8-68DC-4770-96DB-5DE5AB11CA7D}" type="datetimeFigureOut">
              <a:rPr lang="es-ES">
                <a:solidFill>
                  <a:prstClr val="black">
                    <a:tint val="75000"/>
                  </a:prstClr>
                </a:solidFill>
              </a:rPr>
              <a:pPr>
                <a:defRPr/>
              </a:pPr>
              <a:t>22/06/2020</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DBB4AAB-8452-4FE5-ADD4-F8071F1B73DA}" type="slidenum">
              <a:rPr lang="es-ES">
                <a:solidFill>
                  <a:prstClr val="black">
                    <a:tint val="75000"/>
                  </a:prstClr>
                </a:solidFill>
              </a:rPr>
              <a:pPr>
                <a:defRPr/>
              </a:pPr>
              <a:t>‹Nº›</a:t>
            </a:fld>
            <a:endParaRPr lang="es-ES">
              <a:solidFill>
                <a:prstClr val="black">
                  <a:tint val="75000"/>
                </a:prstClr>
              </a:solidFill>
            </a:endParaRPr>
          </a:p>
        </p:txBody>
      </p:sp>
      <p:pic>
        <p:nvPicPr>
          <p:cNvPr id="7" name="Picture 2"/>
          <p:cNvPicPr>
            <a:picLocks noChangeAspect="1" noChangeArrowheads="1"/>
          </p:cNvPicPr>
          <p:nvPr userDrawn="1"/>
        </p:nvPicPr>
        <p:blipFill>
          <a:blip r:embed="rId4" cstate="print">
            <a:duotone>
              <a:schemeClr val="bg2">
                <a:shade val="45000"/>
                <a:satMod val="135000"/>
              </a:schemeClr>
              <a:prstClr val="white"/>
            </a:duotone>
            <a:lum bright="15000" contrast="30000"/>
          </a:blip>
          <a:srcRect l="3430" r="9135"/>
          <a:stretch>
            <a:fillRect/>
          </a:stretch>
        </p:blipFill>
        <p:spPr bwMode="auto">
          <a:xfrm>
            <a:off x="0" y="-166107"/>
            <a:ext cx="9144000" cy="7051491"/>
          </a:xfrm>
          <a:prstGeom prst="rect">
            <a:avLst/>
          </a:prstGeom>
          <a:noFill/>
          <a:ln w="9525">
            <a:noFill/>
            <a:miter lim="800000"/>
            <a:headEnd/>
            <a:tailEnd/>
          </a:ln>
          <a:effectLst/>
        </p:spPr>
      </p:pic>
      <p:pic>
        <p:nvPicPr>
          <p:cNvPr id="9" name="Imatge 3" descr="WEB VERTICAL BLANC.jpg"/>
          <p:cNvPicPr>
            <a:picLocks noChangeAspect="1"/>
          </p:cNvPicPr>
          <p:nvPr userDrawn="1"/>
        </p:nvPicPr>
        <p:blipFill>
          <a:blip r:embed="rId5" cstate="print">
            <a:extLst>
              <a:ext uri="{28A0092B-C50C-407E-A947-70E740481C1C}">
                <a14:useLocalDpi xmlns="" xmlns:a14="http://schemas.microsoft.com/office/drawing/2010/main" val="0"/>
              </a:ext>
            </a:extLst>
          </a:blip>
          <a:srcRect/>
          <a:stretch>
            <a:fillRect/>
          </a:stretch>
        </p:blipFill>
        <p:spPr bwMode="auto">
          <a:xfrm>
            <a:off x="148431" y="107499"/>
            <a:ext cx="960438"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6 Imagen"/>
          <p:cNvPicPr>
            <a:picLocks noChangeAspect="1" noChangeArrowheads="1"/>
          </p:cNvPicPr>
          <p:nvPr userDrawn="1"/>
        </p:nvPicPr>
        <p:blipFill>
          <a:blip r:embed="rId6"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2721" t="37177" r="53534" b="12706"/>
          <a:stretch>
            <a:fillRect/>
          </a:stretch>
        </p:blipFill>
        <p:spPr bwMode="auto">
          <a:xfrm>
            <a:off x="8090643" y="25167"/>
            <a:ext cx="103505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ítol 1"/>
          <p:cNvSpPr txBox="1">
            <a:spLocks/>
          </p:cNvSpPr>
          <p:nvPr userDrawn="1"/>
        </p:nvSpPr>
        <p:spPr bwMode="auto">
          <a:xfrm>
            <a:off x="6948264" y="6597352"/>
            <a:ext cx="2195736" cy="288032"/>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a-ES" sz="1600" b="1" i="0" u="none" strike="noStrike" kern="1200" cap="none" spc="0" normalizeH="0" baseline="0" noProof="0" dirty="0">
                <a:ln>
                  <a:noFill/>
                </a:ln>
                <a:solidFill>
                  <a:srgbClr val="006600"/>
                </a:solidFill>
                <a:effectLst/>
                <a:uLnTx/>
                <a:uFillTx/>
                <a:latin typeface="+mn-lt"/>
              </a:rPr>
              <a:t>SESIÓN II.  </a:t>
            </a:r>
            <a:r>
              <a:rPr kumimoji="0" lang="ca-ES" sz="1600" b="1" i="0" u="none" strike="noStrike" kern="1200" cap="none" spc="0" normalizeH="0" baseline="0" noProof="0" dirty="0">
                <a:ln>
                  <a:noFill/>
                </a:ln>
                <a:solidFill>
                  <a:schemeClr val="tx1"/>
                </a:solidFill>
                <a:effectLst/>
                <a:uLnTx/>
                <a:uFillTx/>
                <a:latin typeface="+mn-lt"/>
              </a:rPr>
              <a:t>¡</a:t>
            </a:r>
            <a:r>
              <a:rPr kumimoji="0" lang="ca-ES" sz="1600" b="1" i="0" u="none" strike="noStrike" kern="1200" cap="none" spc="0" normalizeH="0" baseline="0" noProof="0" dirty="0" err="1">
                <a:ln>
                  <a:noFill/>
                </a:ln>
                <a:solidFill>
                  <a:schemeClr val="tx1"/>
                </a:solidFill>
                <a:effectLst/>
                <a:uLnTx/>
                <a:uFillTx/>
                <a:latin typeface="+mn-lt"/>
              </a:rPr>
              <a:t>Atrévete</a:t>
            </a:r>
            <a:r>
              <a:rPr kumimoji="0" lang="ca-ES" sz="1600" b="1" i="0" u="none" strike="noStrike" kern="1200" cap="none" spc="0" normalizeH="0" baseline="0" noProof="0" dirty="0">
                <a:ln>
                  <a:noFill/>
                </a:ln>
                <a:solidFill>
                  <a:prstClr val="black"/>
                </a:solidFill>
                <a:effectLst/>
                <a:uLnTx/>
                <a:uFillTx/>
                <a:latin typeface="+mn-lt"/>
              </a:rPr>
              <a:t>!</a:t>
            </a:r>
          </a:p>
        </p:txBody>
      </p:sp>
    </p:spTree>
    <p:extLst>
      <p:ext uri="{BB962C8B-B14F-4D97-AF65-F5344CB8AC3E}">
        <p14:creationId xmlns="" xmlns:p14="http://schemas.microsoft.com/office/powerpoint/2010/main" val="3902418739"/>
      </p:ext>
    </p:extLst>
  </p:cSld>
  <p:clrMap bg1="lt1" tx1="dk1" bg2="lt2" tx2="dk2" accent1="accent1" accent2="accent2" accent3="accent3" accent4="accent4" accent5="accent5" accent6="accent6" hlink="hlink" folHlink="folHlink"/>
  <p:sldLayoutIdLst>
    <p:sldLayoutId id="2147483667" r:id="rId1"/>
    <p:sldLayoutId id="2147483704" r:id="rId2"/>
  </p:sldLayoutIdLst>
  <p:transition spd="slow"/>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288C5C8-68DC-4770-96DB-5DE5AB11CA7D}" type="datetimeFigureOut">
              <a:rPr lang="es-ES">
                <a:solidFill>
                  <a:prstClr val="black">
                    <a:tint val="75000"/>
                  </a:prstClr>
                </a:solidFill>
              </a:rPr>
              <a:pPr>
                <a:defRPr/>
              </a:pPr>
              <a:t>22/06/2020</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DBB4AAB-8452-4FE5-ADD4-F8071F1B73DA}" type="slidenum">
              <a:rPr lang="es-ES">
                <a:solidFill>
                  <a:prstClr val="black">
                    <a:tint val="75000"/>
                  </a:prstClr>
                </a:solidFill>
              </a:rPr>
              <a:pPr>
                <a:defRPr/>
              </a:pPr>
              <a:t>‹Nº›</a:t>
            </a:fld>
            <a:endParaRPr lang="es-ES">
              <a:solidFill>
                <a:prstClr val="black">
                  <a:tint val="75000"/>
                </a:prstClr>
              </a:solidFill>
            </a:endParaRPr>
          </a:p>
        </p:txBody>
      </p:sp>
      <p:pic>
        <p:nvPicPr>
          <p:cNvPr id="7" name="Picture 2"/>
          <p:cNvPicPr>
            <a:picLocks noChangeAspect="1" noChangeArrowheads="1"/>
          </p:cNvPicPr>
          <p:nvPr userDrawn="1"/>
        </p:nvPicPr>
        <p:blipFill>
          <a:blip r:embed="rId8" cstate="print">
            <a:duotone>
              <a:schemeClr val="bg2">
                <a:shade val="45000"/>
                <a:satMod val="135000"/>
              </a:schemeClr>
              <a:prstClr val="white"/>
            </a:duotone>
            <a:lum bright="15000" contrast="30000"/>
          </a:blip>
          <a:srcRect l="3430" r="9135"/>
          <a:stretch>
            <a:fillRect/>
          </a:stretch>
        </p:blipFill>
        <p:spPr bwMode="auto">
          <a:xfrm>
            <a:off x="0" y="-166107"/>
            <a:ext cx="9144000" cy="7051491"/>
          </a:xfrm>
          <a:prstGeom prst="rect">
            <a:avLst/>
          </a:prstGeom>
          <a:noFill/>
          <a:ln w="9525">
            <a:noFill/>
            <a:miter lim="800000"/>
            <a:headEnd/>
            <a:tailEnd/>
          </a:ln>
          <a:effectLst/>
        </p:spPr>
      </p:pic>
      <p:pic>
        <p:nvPicPr>
          <p:cNvPr id="9" name="Imatge 3" descr="WEB VERTICAL BLANC.jpg"/>
          <p:cNvPicPr>
            <a:picLocks noChangeAspect="1"/>
          </p:cNvPicPr>
          <p:nvPr userDrawn="1"/>
        </p:nvPicPr>
        <p:blipFill>
          <a:blip r:embed="rId9" cstate="print">
            <a:extLst>
              <a:ext uri="{28A0092B-C50C-407E-A947-70E740481C1C}">
                <a14:useLocalDpi xmlns="" xmlns:a14="http://schemas.microsoft.com/office/drawing/2010/main" val="0"/>
              </a:ext>
            </a:extLst>
          </a:blip>
          <a:srcRect/>
          <a:stretch>
            <a:fillRect/>
          </a:stretch>
        </p:blipFill>
        <p:spPr bwMode="auto">
          <a:xfrm>
            <a:off x="148431" y="107499"/>
            <a:ext cx="960438"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6 Imagen"/>
          <p:cNvPicPr>
            <a:picLocks noChangeAspect="1" noChangeArrowheads="1"/>
          </p:cNvPicPr>
          <p:nvPr userDrawn="1"/>
        </p:nvPicPr>
        <p:blipFill>
          <a:blip r:embed="rId10"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2721" t="37177" r="53534" b="12706"/>
          <a:stretch>
            <a:fillRect/>
          </a:stretch>
        </p:blipFill>
        <p:spPr bwMode="auto">
          <a:xfrm>
            <a:off x="8090643" y="25167"/>
            <a:ext cx="103505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ítol 1"/>
          <p:cNvSpPr txBox="1">
            <a:spLocks/>
          </p:cNvSpPr>
          <p:nvPr userDrawn="1"/>
        </p:nvSpPr>
        <p:spPr bwMode="auto">
          <a:xfrm>
            <a:off x="7164288" y="6520259"/>
            <a:ext cx="1979712" cy="36512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ca-ES" sz="1600" b="1" dirty="0">
                <a:solidFill>
                  <a:srgbClr val="006600"/>
                </a:solidFill>
              </a:rPr>
              <a:t>SESIÓN I. </a:t>
            </a:r>
            <a:r>
              <a:rPr lang="ca-ES" sz="1600" b="1" dirty="0">
                <a:solidFill>
                  <a:prstClr val="black"/>
                </a:solidFill>
              </a:rPr>
              <a:t>¡</a:t>
            </a:r>
            <a:r>
              <a:rPr lang="ca-ES" sz="1600" b="1" dirty="0" err="1">
                <a:solidFill>
                  <a:prstClr val="black"/>
                </a:solidFill>
              </a:rPr>
              <a:t>Prepárate</a:t>
            </a:r>
            <a:r>
              <a:rPr lang="ca-ES" sz="1600" b="1" dirty="0">
                <a:solidFill>
                  <a:prstClr val="black"/>
                </a:solidFill>
              </a:rPr>
              <a:t>!</a:t>
            </a:r>
          </a:p>
        </p:txBody>
      </p:sp>
    </p:spTree>
    <p:extLst>
      <p:ext uri="{BB962C8B-B14F-4D97-AF65-F5344CB8AC3E}">
        <p14:creationId xmlns="" xmlns:p14="http://schemas.microsoft.com/office/powerpoint/2010/main" val="39024187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transition spd="slow"/>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www.facebook.com/foroeconomicomundial/videos/310594972832806/" TargetMode="Externa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hyperlink" Target="https://www.lasexta.com/noticias/ciencia-tecnologia/reciclar-colillas-como-aislantes-de-sonido-el-invento-que-podria-acabar-con-el-30-de-la-basura-mundial_201905175cdeb7250cf235bc412c74bd.html" TargetMode="External"/><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gif"/></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15.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w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encat.cat/salut/depsalut/swf/el%20fum%20del%20tabac%2030seg.swf" TargetMode="Externa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hyperlink" Target="http://www.youtube.com/watch?v=JvjyoTxxpOw"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1"/>
          <p:cNvSpPr>
            <a:spLocks noChangeArrowheads="1"/>
          </p:cNvSpPr>
          <p:nvPr/>
        </p:nvSpPr>
        <p:spPr bwMode="auto">
          <a:xfrm>
            <a:off x="899592" y="0"/>
            <a:ext cx="7292099" cy="1772816"/>
          </a:xfrm>
          <a:prstGeom prst="rect">
            <a:avLst/>
          </a:prstGeom>
          <a:noFill/>
          <a:ln w="9525">
            <a:noFill/>
            <a:miter lim="800000"/>
            <a:headEnd/>
            <a:tailEnd/>
          </a:ln>
        </p:spPr>
        <p:txBody>
          <a:bodyPr anchor="ctr"/>
          <a:lstStyle/>
          <a:p>
            <a:pPr algn="ctr">
              <a:defRPr/>
            </a:pPr>
            <a:r>
              <a:rPr lang="es-ES" sz="4000" b="1" dirty="0">
                <a:solidFill>
                  <a:srgbClr val="006600"/>
                </a:solidFill>
                <a:ea typeface="+mj-ea"/>
                <a:cs typeface="+mj-cs"/>
              </a:rPr>
              <a:t>SESIÓN II</a:t>
            </a:r>
          </a:p>
          <a:p>
            <a:pPr algn="ctr">
              <a:defRPr/>
            </a:pPr>
            <a:r>
              <a:rPr lang="es-ES" sz="5400" b="1" dirty="0">
                <a:solidFill>
                  <a:srgbClr val="006600"/>
                </a:solidFill>
                <a:ea typeface="+mj-ea"/>
                <a:cs typeface="+mj-cs"/>
              </a:rPr>
              <a:t>¡ATRÉVETE!</a:t>
            </a:r>
          </a:p>
        </p:txBody>
      </p:sp>
      <p:pic>
        <p:nvPicPr>
          <p:cNvPr id="5" name="Imagen 1"/>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9625" y="1789580"/>
            <a:ext cx="8292032" cy="4680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20890679"/>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4294967295"/>
          </p:nvPr>
        </p:nvSpPr>
        <p:spPr>
          <a:xfrm>
            <a:off x="250825" y="1700213"/>
            <a:ext cx="8642350" cy="4968875"/>
          </a:xfrm>
        </p:spPr>
        <p:txBody>
          <a:bodyPr>
            <a:normAutofit/>
          </a:bodyPr>
          <a:lstStyle/>
          <a:p>
            <a:pPr marL="0" indent="0">
              <a:buFont typeface="Arial" pitchFamily="34" charset="0"/>
              <a:buNone/>
              <a:defRPr/>
            </a:pPr>
            <a:r>
              <a:rPr lang="es-ES" sz="3600" dirty="0"/>
              <a:t>                   </a:t>
            </a:r>
            <a:endParaRPr lang="es-ES" sz="3600" b="1" dirty="0">
              <a:solidFill>
                <a:srgbClr val="006600"/>
              </a:solidFill>
              <a:latin typeface="Calibri titulo"/>
            </a:endParaRPr>
          </a:p>
        </p:txBody>
      </p:sp>
      <p:pic>
        <p:nvPicPr>
          <p:cNvPr id="9219" name="Imagen 3"/>
          <p:cNvPicPr>
            <a:picLocks noChangeAspect="1"/>
          </p:cNvPicPr>
          <p:nvPr/>
        </p:nvPicPr>
        <p:blipFill>
          <a:blip r:embed="rId2" cstate="print">
            <a:extLst>
              <a:ext uri="{28A0092B-C50C-407E-A947-70E740481C1C}">
                <a14:useLocalDpi xmlns="" xmlns:a14="http://schemas.microsoft.com/office/drawing/2010/main" val="0"/>
              </a:ext>
            </a:extLst>
          </a:blip>
          <a:srcRect l="20250" t="13579" r="31737" b="23422"/>
          <a:stretch>
            <a:fillRect/>
          </a:stretch>
        </p:blipFill>
        <p:spPr bwMode="auto">
          <a:xfrm>
            <a:off x="532521" y="2174362"/>
            <a:ext cx="4471414" cy="3299173"/>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9220" name="Imagen 4"/>
          <p:cNvPicPr>
            <a:picLocks noChangeAspect="1"/>
          </p:cNvPicPr>
          <p:nvPr/>
        </p:nvPicPr>
        <p:blipFill>
          <a:blip r:embed="rId3" cstate="print">
            <a:extLst>
              <a:ext uri="{28A0092B-C50C-407E-A947-70E740481C1C}">
                <a14:useLocalDpi xmlns="" xmlns:a14="http://schemas.microsoft.com/office/drawing/2010/main" val="0"/>
              </a:ext>
            </a:extLst>
          </a:blip>
          <a:srcRect l="35057" t="50000" r="45889" b="15547"/>
          <a:stretch>
            <a:fillRect/>
          </a:stretch>
        </p:blipFill>
        <p:spPr bwMode="auto">
          <a:xfrm>
            <a:off x="5765831" y="2346651"/>
            <a:ext cx="2906219" cy="2954594"/>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1 Título"/>
          <p:cNvSpPr txBox="1">
            <a:spLocks/>
          </p:cNvSpPr>
          <p:nvPr/>
        </p:nvSpPr>
        <p:spPr>
          <a:xfrm>
            <a:off x="965994" y="417018"/>
            <a:ext cx="6889750" cy="484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s-ES" sz="4400" b="1" dirty="0">
                <a:solidFill>
                  <a:srgbClr val="006600"/>
                </a:solidFill>
                <a:latin typeface="Calibri titulo"/>
              </a:rPr>
              <a:t>HUMO DE PRIMERA MANO</a:t>
            </a:r>
          </a:p>
          <a:p>
            <a:pPr marL="0" indent="0" algn="ctr">
              <a:buNone/>
              <a:defRPr/>
            </a:pPr>
            <a:endParaRPr lang="ca-ES" altLang="es-ES" sz="4000" b="1" cap="all" dirty="0">
              <a:solidFill>
                <a:srgbClr val="006600"/>
              </a:solidFill>
              <a:latin typeface="Calibri titulo"/>
            </a:endParaRPr>
          </a:p>
        </p:txBody>
      </p:sp>
      <p:sp>
        <p:nvSpPr>
          <p:cNvPr id="3" name="Rectángulo 2"/>
          <p:cNvSpPr/>
          <p:nvPr/>
        </p:nvSpPr>
        <p:spPr>
          <a:xfrm>
            <a:off x="532521" y="5785111"/>
            <a:ext cx="7639879" cy="400110"/>
          </a:xfrm>
          <a:prstGeom prst="rect">
            <a:avLst/>
          </a:prstGeom>
        </p:spPr>
        <p:txBody>
          <a:bodyPr wrap="square">
            <a:spAutoFit/>
          </a:bodyPr>
          <a:lstStyle/>
          <a:p>
            <a:pPr marL="342900" indent="-342900">
              <a:spcBef>
                <a:spcPct val="0"/>
              </a:spcBef>
              <a:buFont typeface="Wingdings" panose="05000000000000000000" pitchFamily="2" charset="2"/>
              <a:buChar char="Ø"/>
              <a:defRPr/>
            </a:pPr>
            <a:r>
              <a:rPr lang="es-ES_tradnl" altLang="es-ES" sz="2000" b="1">
                <a:solidFill>
                  <a:srgbClr val="006600"/>
                </a:solidFill>
                <a:cs typeface="Calibri" panose="020F0502020204030204" pitchFamily="34" charset="0"/>
              </a:rPr>
              <a:t>Humo de primera mano</a:t>
            </a:r>
            <a:r>
              <a:rPr lang="es-ES_tradnl" altLang="es-ES" sz="2000">
                <a:cs typeface="Calibri" panose="020F0502020204030204" pitchFamily="34" charset="0"/>
              </a:rPr>
              <a:t>:</a:t>
            </a:r>
            <a:r>
              <a:rPr lang="es-ES_tradnl" sz="2000"/>
              <a:t> es el humo que inhalan los fumadores.</a:t>
            </a:r>
          </a:p>
        </p:txBody>
      </p:sp>
    </p:spTree>
    <p:extLst>
      <p:ext uri="{BB962C8B-B14F-4D97-AF65-F5344CB8AC3E}">
        <p14:creationId xmlns="" xmlns:p14="http://schemas.microsoft.com/office/powerpoint/2010/main" val="375873940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4444298">
            <a:off x="6718489" y="5165763"/>
            <a:ext cx="964882" cy="1447321"/>
          </a:xfrm>
          <a:prstGeom prst="rect">
            <a:avLst/>
          </a:prstGeom>
        </p:spPr>
      </p:pic>
      <p:sp>
        <p:nvSpPr>
          <p:cNvPr id="621572" name="Rectangle 4"/>
          <p:cNvSpPr>
            <a:spLocks noGrp="1" noChangeArrowheads="1"/>
          </p:cNvSpPr>
          <p:nvPr>
            <p:ph type="title" idx="4294967295"/>
          </p:nvPr>
        </p:nvSpPr>
        <p:spPr>
          <a:xfrm>
            <a:off x="212725" y="342776"/>
            <a:ext cx="8620125" cy="1143000"/>
          </a:xfrm>
          <a:prstGeom prst="rect">
            <a:avLst/>
          </a:prstGeom>
        </p:spPr>
        <p:txBody>
          <a:bodyPr>
            <a:noAutofit/>
          </a:bodyPr>
          <a:lstStyle/>
          <a:p>
            <a:pPr algn="ctr" eaLnBrk="1" hangingPunct="1">
              <a:defRPr/>
            </a:pPr>
            <a:r>
              <a:rPr lang="ca-ES" sz="3600" b="1" dirty="0">
                <a:solidFill>
                  <a:srgbClr val="006600"/>
                </a:solidFill>
                <a:latin typeface="Calibri titulo"/>
              </a:rPr>
              <a:t>¿CÓMO AFECTA EL TABACO A </a:t>
            </a:r>
            <a:br>
              <a:rPr lang="ca-ES" sz="3600" b="1" dirty="0">
                <a:solidFill>
                  <a:srgbClr val="006600"/>
                </a:solidFill>
                <a:latin typeface="Calibri titulo"/>
              </a:rPr>
            </a:br>
            <a:r>
              <a:rPr lang="ca-ES" sz="3600" b="1" dirty="0">
                <a:solidFill>
                  <a:srgbClr val="006600"/>
                </a:solidFill>
                <a:latin typeface="Calibri titulo"/>
              </a:rPr>
              <a:t>LA SALUD DE </a:t>
            </a:r>
            <a:r>
              <a:rPr lang="ca-ES" sz="3600" b="1" dirty="0" smtClean="0">
                <a:solidFill>
                  <a:srgbClr val="006600"/>
                </a:solidFill>
                <a:latin typeface="Calibri titulo"/>
              </a:rPr>
              <a:t>TU </a:t>
            </a:r>
            <a:r>
              <a:rPr lang="ca-ES" sz="3600" b="1" dirty="0">
                <a:solidFill>
                  <a:srgbClr val="006600"/>
                </a:solidFill>
                <a:latin typeface="Calibri titulo"/>
              </a:rPr>
              <a:t>BOCA?</a:t>
            </a:r>
          </a:p>
        </p:txBody>
      </p:sp>
      <p:pic>
        <p:nvPicPr>
          <p:cNvPr id="22534" name="Picture 2" descr="C:\Users\César\Desktop\tabac\cigarette-150153_1280.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6463918">
            <a:off x="2464594" y="3090069"/>
            <a:ext cx="4116388"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5" name="14 CuadroTexto"/>
          <p:cNvSpPr txBox="1">
            <a:spLocks noChangeArrowheads="1"/>
          </p:cNvSpPr>
          <p:nvPr/>
        </p:nvSpPr>
        <p:spPr bwMode="auto">
          <a:xfrm>
            <a:off x="468313" y="3470275"/>
            <a:ext cx="2590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mn-lt"/>
              </a:rPr>
              <a:t>3. CAUSA ENFERMEDAD PERIODONTAL (</a:t>
            </a:r>
            <a:r>
              <a:rPr lang="ca-ES" sz="1800" dirty="0" err="1">
                <a:latin typeface="+mn-lt"/>
              </a:rPr>
              <a:t>ENCÍAS</a:t>
            </a:r>
            <a:r>
              <a:rPr lang="ca-ES" sz="1800" dirty="0" smtClean="0">
                <a:latin typeface="+mn-lt"/>
              </a:rPr>
              <a:t>)</a:t>
            </a:r>
            <a:endParaRPr lang="ca-ES" sz="1800" dirty="0">
              <a:latin typeface="+mn-lt"/>
            </a:endParaRPr>
          </a:p>
        </p:txBody>
      </p:sp>
      <p:sp>
        <p:nvSpPr>
          <p:cNvPr id="22536" name="15 CuadroTexto"/>
          <p:cNvSpPr txBox="1">
            <a:spLocks noChangeArrowheads="1"/>
          </p:cNvSpPr>
          <p:nvPr/>
        </p:nvSpPr>
        <p:spPr bwMode="auto">
          <a:xfrm>
            <a:off x="468313" y="2780746"/>
            <a:ext cx="378906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mn-lt"/>
              </a:rPr>
              <a:t>2. PROVOCA </a:t>
            </a:r>
            <a:r>
              <a:rPr lang="ca-ES" sz="1800" dirty="0" smtClean="0">
                <a:latin typeface="+mn-lt"/>
              </a:rPr>
              <a:t>HALITOSIS </a:t>
            </a:r>
            <a:endParaRPr lang="ca-ES" sz="1800" dirty="0">
              <a:latin typeface="+mn-lt"/>
            </a:endParaRPr>
          </a:p>
          <a:p>
            <a:pPr eaLnBrk="1" hangingPunct="1">
              <a:spcBef>
                <a:spcPct val="0"/>
              </a:spcBef>
              <a:buFontTx/>
              <a:buNone/>
            </a:pPr>
            <a:r>
              <a:rPr lang="ca-ES" sz="1800" dirty="0">
                <a:latin typeface="+mn-lt"/>
              </a:rPr>
              <a:t>(MAL </a:t>
            </a:r>
            <a:r>
              <a:rPr lang="ca-ES" sz="1800" dirty="0" err="1">
                <a:latin typeface="+mn-lt"/>
              </a:rPr>
              <a:t>ALIENTO</a:t>
            </a:r>
            <a:r>
              <a:rPr lang="ca-ES" sz="1800" dirty="0" smtClean="0">
                <a:latin typeface="+mn-lt"/>
              </a:rPr>
              <a:t>)</a:t>
            </a:r>
            <a:endParaRPr lang="ca-ES" sz="1800" dirty="0">
              <a:latin typeface="+mn-lt"/>
            </a:endParaRPr>
          </a:p>
        </p:txBody>
      </p:sp>
      <p:sp>
        <p:nvSpPr>
          <p:cNvPr id="22537" name="17 CuadroTexto"/>
          <p:cNvSpPr txBox="1">
            <a:spLocks noChangeArrowheads="1"/>
          </p:cNvSpPr>
          <p:nvPr/>
        </p:nvSpPr>
        <p:spPr bwMode="auto">
          <a:xfrm>
            <a:off x="468312" y="2185988"/>
            <a:ext cx="28035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Arial" panose="020B0604020202020204" pitchFamily="34" charset="0"/>
              </a:rPr>
              <a:t>1. </a:t>
            </a:r>
            <a:r>
              <a:rPr lang="ca-ES" sz="1800" dirty="0">
                <a:latin typeface="+mn-lt"/>
              </a:rPr>
              <a:t>MANCHA TUS </a:t>
            </a:r>
            <a:r>
              <a:rPr lang="ca-ES" sz="1800" dirty="0" err="1" smtClean="0">
                <a:latin typeface="+mn-lt"/>
              </a:rPr>
              <a:t>DIENTES</a:t>
            </a:r>
            <a:endParaRPr lang="ca-ES" sz="1800" dirty="0">
              <a:latin typeface="+mn-lt"/>
            </a:endParaRPr>
          </a:p>
        </p:txBody>
      </p:sp>
      <p:sp>
        <p:nvSpPr>
          <p:cNvPr id="22538" name="19 CuadroTexto"/>
          <p:cNvSpPr txBox="1">
            <a:spLocks noChangeArrowheads="1"/>
          </p:cNvSpPr>
          <p:nvPr/>
        </p:nvSpPr>
        <p:spPr bwMode="auto">
          <a:xfrm>
            <a:off x="468313" y="4379913"/>
            <a:ext cx="34140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mn-lt"/>
              </a:rPr>
              <a:t>4. PREDISPONE AL </a:t>
            </a:r>
            <a:r>
              <a:rPr lang="ca-ES" sz="1800" dirty="0" err="1">
                <a:latin typeface="+mn-lt"/>
              </a:rPr>
              <a:t>CÁNCER</a:t>
            </a:r>
            <a:r>
              <a:rPr lang="ca-ES" sz="1800" dirty="0">
                <a:latin typeface="+mn-lt"/>
              </a:rPr>
              <a:t> </a:t>
            </a:r>
            <a:r>
              <a:rPr lang="ca-ES" sz="1800" dirty="0" smtClean="0">
                <a:latin typeface="+mn-lt"/>
              </a:rPr>
              <a:t>ORAL</a:t>
            </a:r>
            <a:endParaRPr lang="ca-ES" sz="1800" dirty="0">
              <a:latin typeface="+mn-lt"/>
            </a:endParaRPr>
          </a:p>
        </p:txBody>
      </p:sp>
      <p:sp>
        <p:nvSpPr>
          <p:cNvPr id="22539" name="20 CuadroTexto"/>
          <p:cNvSpPr txBox="1">
            <a:spLocks noChangeArrowheads="1"/>
          </p:cNvSpPr>
          <p:nvPr/>
        </p:nvSpPr>
        <p:spPr bwMode="auto">
          <a:xfrm>
            <a:off x="468313" y="5013325"/>
            <a:ext cx="3240087"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mn-lt"/>
              </a:rPr>
              <a:t>5. AFECTA A LA PERCEPCIÓN DE SABORES Y </a:t>
            </a:r>
            <a:r>
              <a:rPr lang="ca-ES" sz="1800" dirty="0" smtClean="0">
                <a:latin typeface="+mn-lt"/>
              </a:rPr>
              <a:t>OLORES</a:t>
            </a:r>
            <a:endParaRPr lang="ca-ES" sz="1800" dirty="0">
              <a:latin typeface="+mn-lt"/>
            </a:endParaRPr>
          </a:p>
        </p:txBody>
      </p:sp>
      <p:sp>
        <p:nvSpPr>
          <p:cNvPr id="22540" name="21 CuadroTexto"/>
          <p:cNvSpPr txBox="1">
            <a:spLocks noChangeArrowheads="1"/>
          </p:cNvSpPr>
          <p:nvPr/>
        </p:nvSpPr>
        <p:spPr bwMode="auto">
          <a:xfrm>
            <a:off x="5435600" y="1989138"/>
            <a:ext cx="3240088"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mn-lt"/>
              </a:rPr>
              <a:t>6. RETARDA LA </a:t>
            </a:r>
            <a:r>
              <a:rPr lang="ca-ES" sz="1800" smtClean="0">
                <a:latin typeface="+mn-lt"/>
              </a:rPr>
              <a:t>CICATRIZACIÓN</a:t>
            </a:r>
            <a:r>
              <a:rPr lang="ca-ES" sz="1800" dirty="0" smtClean="0">
                <a:latin typeface="+mn-lt"/>
              </a:rPr>
              <a:t> </a:t>
            </a:r>
            <a:r>
              <a:rPr lang="ca-ES" sz="1800" dirty="0">
                <a:latin typeface="+mn-lt"/>
              </a:rPr>
              <a:t>DE LES </a:t>
            </a:r>
            <a:r>
              <a:rPr lang="ca-ES" sz="1800" dirty="0" err="1" smtClean="0">
                <a:latin typeface="+mn-lt"/>
              </a:rPr>
              <a:t>HERIDAS</a:t>
            </a:r>
            <a:endParaRPr lang="ca-ES" sz="1800" dirty="0">
              <a:latin typeface="+mn-lt"/>
            </a:endParaRPr>
          </a:p>
        </p:txBody>
      </p:sp>
      <p:sp>
        <p:nvSpPr>
          <p:cNvPr id="22541" name="22 CuadroTexto"/>
          <p:cNvSpPr txBox="1">
            <a:spLocks noChangeArrowheads="1"/>
          </p:cNvSpPr>
          <p:nvPr/>
        </p:nvSpPr>
        <p:spPr bwMode="auto">
          <a:xfrm>
            <a:off x="5435600" y="2905125"/>
            <a:ext cx="3240088" cy="92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mn-lt"/>
              </a:rPr>
              <a:t>7. PROVOCA EL FRACASO DE LOS </a:t>
            </a:r>
            <a:r>
              <a:rPr lang="ca-ES" sz="1800" dirty="0" err="1" smtClean="0">
                <a:latin typeface="+mn-lt"/>
              </a:rPr>
              <a:t>TRATAMIENTOS</a:t>
            </a:r>
            <a:r>
              <a:rPr lang="ca-ES" sz="1800" dirty="0" smtClean="0">
                <a:latin typeface="+mn-lt"/>
              </a:rPr>
              <a:t> </a:t>
            </a:r>
            <a:r>
              <a:rPr lang="ca-ES" sz="1800" dirty="0" err="1" smtClean="0">
                <a:latin typeface="+mn-lt"/>
              </a:rPr>
              <a:t>DENTALES</a:t>
            </a:r>
            <a:r>
              <a:rPr lang="ca-ES" sz="1800" dirty="0" smtClean="0">
                <a:latin typeface="+mn-lt"/>
              </a:rPr>
              <a:t> </a:t>
            </a:r>
            <a:r>
              <a:rPr lang="ca-ES" sz="1800" dirty="0">
                <a:latin typeface="+mn-lt"/>
              </a:rPr>
              <a:t>Y DE LOS </a:t>
            </a:r>
            <a:r>
              <a:rPr lang="ca-ES" sz="1800" dirty="0" smtClean="0">
                <a:latin typeface="+mn-lt"/>
              </a:rPr>
              <a:t>IMPLANTES</a:t>
            </a:r>
            <a:endParaRPr lang="ca-ES" sz="1800" dirty="0">
              <a:latin typeface="+mn-lt"/>
            </a:endParaRPr>
          </a:p>
        </p:txBody>
      </p:sp>
      <p:sp>
        <p:nvSpPr>
          <p:cNvPr id="22542" name="23 CuadroTexto"/>
          <p:cNvSpPr txBox="1">
            <a:spLocks noChangeArrowheads="1"/>
          </p:cNvSpPr>
          <p:nvPr/>
        </p:nvSpPr>
        <p:spPr bwMode="auto">
          <a:xfrm>
            <a:off x="5435600" y="4097338"/>
            <a:ext cx="3240088"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mn-lt"/>
              </a:rPr>
              <a:t>8 . CAMBIA LA COMPOSICIÓN DE LA </a:t>
            </a:r>
            <a:r>
              <a:rPr lang="ca-ES" sz="1800" dirty="0" smtClean="0">
                <a:latin typeface="+mn-lt"/>
              </a:rPr>
              <a:t>SALIVA</a:t>
            </a:r>
            <a:endParaRPr lang="ca-ES" sz="1800" dirty="0">
              <a:latin typeface="+mn-lt"/>
            </a:endParaRPr>
          </a:p>
        </p:txBody>
      </p:sp>
      <p:sp>
        <p:nvSpPr>
          <p:cNvPr id="22543" name="24 CuadroTexto"/>
          <p:cNvSpPr txBox="1">
            <a:spLocks noChangeArrowheads="1"/>
          </p:cNvSpPr>
          <p:nvPr/>
        </p:nvSpPr>
        <p:spPr bwMode="auto">
          <a:xfrm>
            <a:off x="5435600" y="5013325"/>
            <a:ext cx="324008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sz="1800" dirty="0">
                <a:latin typeface="+mn-lt"/>
              </a:rPr>
              <a:t>9. PREDISPONE A INFECCIONES POR </a:t>
            </a:r>
            <a:r>
              <a:rPr lang="ca-ES" sz="1800" dirty="0" err="1" smtClean="0">
                <a:latin typeface="+mn-lt"/>
              </a:rPr>
              <a:t>HONGOS</a:t>
            </a:r>
            <a:endParaRPr lang="ca-ES" sz="1800" dirty="0">
              <a:latin typeface="+mn-lt"/>
            </a:endParaRPr>
          </a:p>
        </p:txBody>
      </p:sp>
      <p:pic>
        <p:nvPicPr>
          <p:cNvPr id="2" name="Imagen 1"/>
          <p:cNvPicPr>
            <a:picLocks noChangeAspect="1"/>
          </p:cNvPicPr>
          <p:nvPr/>
        </p:nvPicPr>
        <p:blipFill rotWithShape="1">
          <a:blip r:embed="rId5" cstate="print"/>
          <a:srcRect l="64298" t="19073" r="16072" b="36529"/>
          <a:stretch/>
        </p:blipFill>
        <p:spPr>
          <a:xfrm>
            <a:off x="675364" y="5716923"/>
            <a:ext cx="785947" cy="999414"/>
          </a:xfrm>
          <a:prstGeom prst="rect">
            <a:avLst/>
          </a:prstGeom>
        </p:spPr>
      </p:pic>
      <p:pic>
        <p:nvPicPr>
          <p:cNvPr id="24" name="5 Marcador de contenido" descr="DIENTESFEOS.jpg"/>
          <p:cNvPicPr>
            <a:picLocks noChangeAspect="1"/>
          </p:cNvPicPr>
          <p:nvPr/>
        </p:nvPicPr>
        <p:blipFill>
          <a:blip r:embed="rId6" cstate="print"/>
          <a:stretch>
            <a:fillRect/>
          </a:stretch>
        </p:blipFill>
        <p:spPr>
          <a:xfrm>
            <a:off x="2010642" y="5748951"/>
            <a:ext cx="1871676" cy="1003899"/>
          </a:xfrm>
          <a:prstGeom prst="rect">
            <a:avLst/>
          </a:prstGeom>
          <a:ln>
            <a:solidFill>
              <a:schemeClr val="tx1"/>
            </a:solidFill>
          </a:ln>
        </p:spPr>
      </p:pic>
      <p:cxnSp>
        <p:nvCxnSpPr>
          <p:cNvPr id="25" name="26 Conector recto de flecha"/>
          <p:cNvCxnSpPr>
            <a:cxnSpLocks/>
          </p:cNvCxnSpPr>
          <p:nvPr/>
        </p:nvCxnSpPr>
        <p:spPr>
          <a:xfrm flipH="1">
            <a:off x="3059113" y="2412700"/>
            <a:ext cx="1342596" cy="0"/>
          </a:xfrm>
          <a:prstGeom prst="straightConnector1">
            <a:avLst/>
          </a:prstGeom>
          <a:noFill/>
          <a:ln w="28575"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28" name="38 Conector recto de flecha"/>
          <p:cNvCxnSpPr/>
          <p:nvPr/>
        </p:nvCxnSpPr>
        <p:spPr>
          <a:xfrm flipV="1">
            <a:off x="4500563" y="2276475"/>
            <a:ext cx="927100" cy="9525"/>
          </a:xfrm>
          <a:prstGeom prst="straightConnector1">
            <a:avLst/>
          </a:prstGeom>
          <a:noFill/>
          <a:ln w="28575"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33" name="31 Conector recto de flecha"/>
          <p:cNvCxnSpPr>
            <a:cxnSpLocks/>
          </p:cNvCxnSpPr>
          <p:nvPr/>
        </p:nvCxnSpPr>
        <p:spPr>
          <a:xfrm flipH="1">
            <a:off x="2771775" y="2997200"/>
            <a:ext cx="1728789" cy="0"/>
          </a:xfrm>
          <a:prstGeom prst="straightConnector1">
            <a:avLst/>
          </a:prstGeom>
          <a:noFill/>
          <a:ln w="25400"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34" name="42 Conector recto de flecha"/>
          <p:cNvCxnSpPr/>
          <p:nvPr/>
        </p:nvCxnSpPr>
        <p:spPr>
          <a:xfrm flipV="1">
            <a:off x="4500563" y="3141663"/>
            <a:ext cx="855662" cy="7937"/>
          </a:xfrm>
          <a:prstGeom prst="straightConnector1">
            <a:avLst/>
          </a:prstGeom>
          <a:noFill/>
          <a:ln w="28575"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35" name="30 Conector recto de flecha"/>
          <p:cNvCxnSpPr/>
          <p:nvPr/>
        </p:nvCxnSpPr>
        <p:spPr>
          <a:xfrm flipH="1">
            <a:off x="2928926" y="3643314"/>
            <a:ext cx="1728788" cy="0"/>
          </a:xfrm>
          <a:prstGeom prst="straightConnector1">
            <a:avLst/>
          </a:prstGeom>
          <a:noFill/>
          <a:ln w="28575"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36" name="41 Conector recto de flecha"/>
          <p:cNvCxnSpPr/>
          <p:nvPr/>
        </p:nvCxnSpPr>
        <p:spPr>
          <a:xfrm>
            <a:off x="4572000" y="4379913"/>
            <a:ext cx="784225" cy="0"/>
          </a:xfrm>
          <a:prstGeom prst="straightConnector1">
            <a:avLst/>
          </a:prstGeom>
          <a:noFill/>
          <a:ln w="28575"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37" name="28 Conector recto de flecha"/>
          <p:cNvCxnSpPr/>
          <p:nvPr/>
        </p:nvCxnSpPr>
        <p:spPr>
          <a:xfrm flipH="1">
            <a:off x="3779838" y="4581525"/>
            <a:ext cx="720725" cy="0"/>
          </a:xfrm>
          <a:prstGeom prst="straightConnector1">
            <a:avLst/>
          </a:prstGeom>
          <a:noFill/>
          <a:ln w="28575"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38" name="39 Conector recto de flecha"/>
          <p:cNvCxnSpPr/>
          <p:nvPr/>
        </p:nvCxnSpPr>
        <p:spPr>
          <a:xfrm>
            <a:off x="4500563" y="5226908"/>
            <a:ext cx="863600" cy="2317"/>
          </a:xfrm>
          <a:prstGeom prst="straightConnector1">
            <a:avLst/>
          </a:prstGeom>
          <a:noFill/>
          <a:ln w="28575"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41" name="29 Conector recto de flecha"/>
          <p:cNvCxnSpPr/>
          <p:nvPr/>
        </p:nvCxnSpPr>
        <p:spPr>
          <a:xfrm flipH="1">
            <a:off x="2771775" y="5445125"/>
            <a:ext cx="1728788" cy="0"/>
          </a:xfrm>
          <a:prstGeom prst="straightConnector1">
            <a:avLst/>
          </a:prstGeom>
          <a:noFill/>
          <a:ln w="28575" cap="flat" cmpd="sng" algn="ctr">
            <a:solidFill>
              <a:srgbClr val="C0504D"/>
            </a:solidFill>
            <a:prstDash val="solid"/>
            <a:tailEnd type="arrow"/>
          </a:ln>
          <a:effectLst>
            <a:outerShdw blurRad="40000" dist="20000" dir="5400000" rotWithShape="0">
              <a:srgbClr val="000000">
                <a:alpha val="38000"/>
              </a:srgbClr>
            </a:outerShdw>
          </a:effectLst>
        </p:spPr>
      </p:cxnSp>
    </p:spTree>
    <p:extLst>
      <p:ext uri="{BB962C8B-B14F-4D97-AF65-F5344CB8AC3E}">
        <p14:creationId xmlns="" xmlns:p14="http://schemas.microsoft.com/office/powerpoint/2010/main" val="157957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5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5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5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5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5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5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p:bldP spid="22536" grpId="0"/>
      <p:bldP spid="22537" grpId="0"/>
      <p:bldP spid="22538" grpId="0"/>
      <p:bldP spid="22539" grpId="0"/>
      <p:bldP spid="22540" grpId="0"/>
      <p:bldP spid="22541" grpId="0"/>
      <p:bldP spid="22542" grpId="0"/>
      <p:bldP spid="225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2" name="Rectangle 4"/>
          <p:cNvSpPr>
            <a:spLocks noGrp="1" noChangeArrowheads="1"/>
          </p:cNvSpPr>
          <p:nvPr>
            <p:ph type="title" idx="4294967295"/>
          </p:nvPr>
        </p:nvSpPr>
        <p:spPr>
          <a:xfrm>
            <a:off x="539552" y="65677"/>
            <a:ext cx="7258050" cy="1143000"/>
          </a:xfrm>
          <a:prstGeom prst="rect">
            <a:avLst/>
          </a:prstGeom>
        </p:spPr>
        <p:txBody>
          <a:bodyPr>
            <a:noAutofit/>
          </a:bodyPr>
          <a:lstStyle/>
          <a:p>
            <a:pPr algn="ctr" eaLnBrk="1" hangingPunct="1">
              <a:defRPr/>
            </a:pPr>
            <a:r>
              <a:rPr lang="ca-ES" sz="4000" b="1" dirty="0">
                <a:solidFill>
                  <a:srgbClr val="006600"/>
                </a:solidFill>
                <a:latin typeface="Calibri titulo"/>
              </a:rPr>
              <a:t>BENEFICIOS</a:t>
            </a:r>
            <a:br>
              <a:rPr lang="ca-ES" sz="4000" b="1" dirty="0">
                <a:solidFill>
                  <a:srgbClr val="006600"/>
                </a:solidFill>
                <a:latin typeface="Calibri titulo"/>
              </a:rPr>
            </a:br>
            <a:r>
              <a:rPr lang="ca-ES" sz="4000" b="1" dirty="0">
                <a:solidFill>
                  <a:srgbClr val="006600"/>
                </a:solidFill>
                <a:latin typeface="Calibri titulo"/>
              </a:rPr>
              <a:t>PARA TU BOCA</a:t>
            </a:r>
          </a:p>
        </p:txBody>
      </p:sp>
      <p:sp>
        <p:nvSpPr>
          <p:cNvPr id="28" name="27 CuadroTexto"/>
          <p:cNvSpPr txBox="1"/>
          <p:nvPr/>
        </p:nvSpPr>
        <p:spPr>
          <a:xfrm>
            <a:off x="235771" y="1173657"/>
            <a:ext cx="8672458" cy="5177598"/>
          </a:xfrm>
          <a:prstGeom prst="rect">
            <a:avLst/>
          </a:prstGeom>
          <a:noFill/>
        </p:spPr>
        <p:txBody>
          <a:bodyPr>
            <a:noAutofit/>
          </a:bodyPr>
          <a:lstStyle/>
          <a:p>
            <a:pPr marL="285750" indent="-285750">
              <a:buFont typeface="Arial" panose="020B0604020202020204" pitchFamily="34" charset="0"/>
              <a:buChar char="•"/>
              <a:defRPr/>
            </a:pPr>
            <a:r>
              <a:rPr lang="es-ES" sz="1850" dirty="0">
                <a:cs typeface="Arial" charset="0"/>
              </a:rPr>
              <a:t>No aparecerán manchas en tus dientes y mejorará la estética de tu sonrisa.</a:t>
            </a:r>
          </a:p>
          <a:p>
            <a:pPr marL="285750" indent="-285750">
              <a:buFont typeface="Arial" panose="020B0604020202020204" pitchFamily="34" charset="0"/>
              <a:buChar char="•"/>
              <a:defRPr/>
            </a:pPr>
            <a:endParaRPr lang="es-ES" sz="1850" dirty="0">
              <a:cs typeface="Arial" charset="0"/>
            </a:endParaRPr>
          </a:p>
          <a:p>
            <a:pPr marL="285750" indent="-285750">
              <a:buFont typeface="Arial" panose="020B0604020202020204" pitchFamily="34" charset="0"/>
              <a:buChar char="•"/>
              <a:defRPr/>
            </a:pPr>
            <a:r>
              <a:rPr lang="es-ES" sz="1850" dirty="0">
                <a:cs typeface="Arial" charset="0"/>
              </a:rPr>
              <a:t>Recuperarás el sentido del olfato y el gusto. </a:t>
            </a:r>
            <a:r>
              <a:rPr lang="es-ES" sz="1850" dirty="0" smtClean="0">
                <a:cs typeface="Arial" charset="0"/>
              </a:rPr>
              <a:t>Apreciarás </a:t>
            </a:r>
            <a:r>
              <a:rPr lang="es-ES" sz="1850" dirty="0">
                <a:cs typeface="Arial" charset="0"/>
              </a:rPr>
              <a:t>mejor los aromas y la comida </a:t>
            </a:r>
            <a:r>
              <a:rPr lang="es-ES" sz="1850" dirty="0" smtClean="0">
                <a:cs typeface="Arial" charset="0"/>
              </a:rPr>
              <a:t>será más sabrosa.</a:t>
            </a:r>
            <a:endParaRPr lang="es-ES" sz="1850" dirty="0">
              <a:cs typeface="Arial" charset="0"/>
            </a:endParaRPr>
          </a:p>
          <a:p>
            <a:pPr marL="285750" indent="-285750">
              <a:buFont typeface="Arial" panose="020B0604020202020204" pitchFamily="34" charset="0"/>
              <a:buChar char="•"/>
              <a:defRPr/>
            </a:pPr>
            <a:endParaRPr lang="es-ES" sz="1850" dirty="0">
              <a:cs typeface="Arial" charset="0"/>
            </a:endParaRPr>
          </a:p>
          <a:p>
            <a:pPr marL="285750" indent="-285750">
              <a:buFont typeface="Arial" panose="020B0604020202020204" pitchFamily="34" charset="0"/>
              <a:buChar char="•"/>
              <a:defRPr/>
            </a:pPr>
            <a:r>
              <a:rPr lang="es-ES" sz="1850" dirty="0">
                <a:cs typeface="Arial" charset="0"/>
              </a:rPr>
              <a:t>Tu aliento mejorará considerablemente.</a:t>
            </a:r>
          </a:p>
          <a:p>
            <a:pPr marL="285750" indent="-285750">
              <a:buFont typeface="Arial" panose="020B0604020202020204" pitchFamily="34" charset="0"/>
              <a:buChar char="•"/>
              <a:defRPr/>
            </a:pPr>
            <a:endParaRPr lang="es-ES" sz="1850" dirty="0">
              <a:cs typeface="Arial" charset="0"/>
            </a:endParaRPr>
          </a:p>
          <a:p>
            <a:pPr marL="285750" indent="-285750">
              <a:buFont typeface="Arial" panose="020B0604020202020204" pitchFamily="34" charset="0"/>
              <a:buChar char="•"/>
              <a:defRPr/>
            </a:pPr>
            <a:r>
              <a:rPr lang="es-ES" sz="1850" dirty="0">
                <a:cs typeface="Arial" charset="0"/>
              </a:rPr>
              <a:t>Reducirás el riesgo de infecciones bucales.</a:t>
            </a:r>
          </a:p>
          <a:p>
            <a:pPr marL="285750" indent="-285750">
              <a:buFont typeface="Arial" panose="020B0604020202020204" pitchFamily="34" charset="0"/>
              <a:buChar char="•"/>
              <a:defRPr/>
            </a:pPr>
            <a:endParaRPr lang="es-ES" sz="1850" dirty="0">
              <a:cs typeface="Arial" charset="0"/>
            </a:endParaRPr>
          </a:p>
          <a:p>
            <a:pPr marL="285750" indent="-285750">
              <a:buFont typeface="Arial" panose="020B0604020202020204" pitchFamily="34" charset="0"/>
              <a:buChar char="•"/>
              <a:defRPr/>
            </a:pPr>
            <a:r>
              <a:rPr lang="es-ES" sz="1850" dirty="0">
                <a:cs typeface="Arial" charset="0"/>
              </a:rPr>
              <a:t>Será más fácil mantener las encías sanas y disminuirá la probabilidad de perder dientes.</a:t>
            </a:r>
          </a:p>
          <a:p>
            <a:pPr marL="285750" indent="-285750">
              <a:buFont typeface="Arial" panose="020B0604020202020204" pitchFamily="34" charset="0"/>
              <a:buChar char="•"/>
              <a:defRPr/>
            </a:pPr>
            <a:endParaRPr lang="es-ES" sz="1850" dirty="0">
              <a:cs typeface="Arial" charset="0"/>
            </a:endParaRPr>
          </a:p>
          <a:p>
            <a:pPr marL="285750" indent="-285750">
              <a:buFont typeface="Arial" panose="020B0604020202020204" pitchFamily="34" charset="0"/>
              <a:buChar char="•"/>
              <a:defRPr/>
            </a:pPr>
            <a:r>
              <a:rPr lang="es-ES" sz="1850" dirty="0">
                <a:cs typeface="Arial" charset="0"/>
              </a:rPr>
              <a:t>Producirás más saliva y, así, mejorará la capacidad de tu cuerpo para neutralizar los efectos de las bacterias de la boca.</a:t>
            </a:r>
          </a:p>
          <a:p>
            <a:pPr marL="285750" indent="-285750">
              <a:buFont typeface="Arial" panose="020B0604020202020204" pitchFamily="34" charset="0"/>
              <a:buChar char="•"/>
              <a:defRPr/>
            </a:pPr>
            <a:endParaRPr lang="es-ES" sz="1850" dirty="0">
              <a:cs typeface="Arial" charset="0"/>
            </a:endParaRPr>
          </a:p>
          <a:p>
            <a:pPr marL="285750" indent="-285750">
              <a:buFont typeface="Arial" panose="020B0604020202020204" pitchFamily="34" charset="0"/>
              <a:buChar char="•"/>
              <a:defRPr/>
            </a:pPr>
            <a:r>
              <a:rPr lang="es-ES" sz="1850" dirty="0">
                <a:cs typeface="Arial" charset="0"/>
              </a:rPr>
              <a:t>En caso de necesitar un implante dental aumentarás mucho las probabilidades de éxito y su duración.</a:t>
            </a:r>
          </a:p>
          <a:p>
            <a:pPr marL="285750" indent="-285750">
              <a:buFont typeface="Arial" panose="020B0604020202020204" pitchFamily="34" charset="0"/>
              <a:buChar char="•"/>
              <a:defRPr/>
            </a:pPr>
            <a:endParaRPr lang="es-ES" sz="1850" dirty="0">
              <a:cs typeface="Arial" charset="0"/>
            </a:endParaRPr>
          </a:p>
          <a:p>
            <a:pPr marL="285750" indent="-285750">
              <a:buFont typeface="Arial" panose="020B0604020202020204" pitchFamily="34" charset="0"/>
              <a:buChar char="•"/>
              <a:defRPr/>
            </a:pPr>
            <a:r>
              <a:rPr lang="es-ES" sz="1850" dirty="0">
                <a:cs typeface="Arial" charset="0"/>
              </a:rPr>
              <a:t>Disminuirás mucho las probabilidades de desarrollar lesiones cancerosas.</a:t>
            </a:r>
            <a:endParaRPr lang="ca-ES" sz="1850" dirty="0">
              <a:cs typeface="Arial" charset="0"/>
            </a:endParaRPr>
          </a:p>
        </p:txBody>
      </p:sp>
      <p:pic>
        <p:nvPicPr>
          <p:cNvPr id="6" name="4 Imagen" descr="gusto_olfato_01.jpg"/>
          <p:cNvPicPr>
            <a:picLocks noChangeAspect="1"/>
          </p:cNvPicPr>
          <p:nvPr/>
        </p:nvPicPr>
        <p:blipFill>
          <a:blip r:embed="rId3" cstate="print"/>
          <a:stretch>
            <a:fillRect/>
          </a:stretch>
        </p:blipFill>
        <p:spPr>
          <a:xfrm>
            <a:off x="4813745" y="2141513"/>
            <a:ext cx="4073270" cy="1514297"/>
          </a:xfrm>
          <a:prstGeom prst="rect">
            <a:avLst/>
          </a:prstGeom>
        </p:spPr>
      </p:pic>
      <p:pic>
        <p:nvPicPr>
          <p:cNvPr id="2" name="Imagen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987487" y="4929184"/>
            <a:ext cx="922020" cy="489235"/>
          </a:xfrm>
          <a:prstGeom prst="rect">
            <a:avLst/>
          </a:prstGeom>
        </p:spPr>
      </p:pic>
      <p:pic>
        <p:nvPicPr>
          <p:cNvPr id="3" name="Imagen 2"/>
          <p:cNvPicPr>
            <a:picLocks noChangeAspect="1"/>
          </p:cNvPicPr>
          <p:nvPr/>
        </p:nvPicPr>
        <p:blipFill rotWithShape="1">
          <a:blip r:embed="rId5" cstate="print"/>
          <a:srcRect l="1591" t="47726" r="89332" b="38212"/>
          <a:stretch/>
        </p:blipFill>
        <p:spPr>
          <a:xfrm>
            <a:off x="7927605" y="5684343"/>
            <a:ext cx="980624" cy="854092"/>
          </a:xfrm>
          <a:prstGeom prst="rect">
            <a:avLst/>
          </a:prstGeom>
        </p:spPr>
      </p:pic>
    </p:spTree>
    <p:extLst>
      <p:ext uri="{BB962C8B-B14F-4D97-AF65-F5344CB8AC3E}">
        <p14:creationId xmlns="" xmlns:p14="http://schemas.microsoft.com/office/powerpoint/2010/main" val="252115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l="3807" t="15366" r="70131" b="48438"/>
          <a:stretch>
            <a:fillRect/>
          </a:stretch>
        </p:blipFill>
        <p:spPr bwMode="auto">
          <a:xfrm rot="20937515">
            <a:off x="4290638" y="3260779"/>
            <a:ext cx="3809411" cy="2975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1 Título"/>
          <p:cNvSpPr txBox="1">
            <a:spLocks/>
          </p:cNvSpPr>
          <p:nvPr/>
        </p:nvSpPr>
        <p:spPr>
          <a:xfrm>
            <a:off x="965994" y="188640"/>
            <a:ext cx="7206406" cy="4841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a-ES" altLang="es-ES" sz="4000" b="1" cap="all" dirty="0">
                <a:solidFill>
                  <a:srgbClr val="006600"/>
                </a:solidFill>
                <a:latin typeface="Calibri titulo"/>
              </a:rPr>
              <a:t>¿</a:t>
            </a:r>
            <a:r>
              <a:rPr lang="ca-ES" altLang="es-ES" sz="4000" b="1" cap="all" dirty="0" err="1" smtClean="0">
                <a:solidFill>
                  <a:srgbClr val="006600"/>
                </a:solidFill>
                <a:latin typeface="Calibri titulo"/>
              </a:rPr>
              <a:t>BeneficiOs</a:t>
            </a:r>
            <a:r>
              <a:rPr lang="ca-ES" altLang="es-ES" sz="4000" b="1" cap="all" dirty="0" smtClean="0">
                <a:solidFill>
                  <a:srgbClr val="006600"/>
                </a:solidFill>
                <a:latin typeface="Calibri titulo"/>
              </a:rPr>
              <a:t> </a:t>
            </a:r>
            <a:r>
              <a:rPr lang="ca-ES" altLang="es-ES" sz="4000" b="1" cap="all" dirty="0" err="1" smtClean="0">
                <a:solidFill>
                  <a:srgbClr val="006600"/>
                </a:solidFill>
                <a:latin typeface="Calibri titulo"/>
              </a:rPr>
              <a:t>colectiVOs</a:t>
            </a:r>
            <a:r>
              <a:rPr lang="ca-ES" altLang="es-ES" sz="4000" b="1" cap="all" dirty="0">
                <a:solidFill>
                  <a:srgbClr val="006600"/>
                </a:solidFill>
                <a:latin typeface="Calibri titulo"/>
              </a:rPr>
              <a:t>? </a:t>
            </a:r>
            <a:endParaRPr lang="ca-ES" altLang="es-ES" sz="3600" b="1" cap="all" dirty="0">
              <a:solidFill>
                <a:srgbClr val="006600"/>
              </a:solidFill>
              <a:latin typeface="Calibri titulo"/>
            </a:endParaRPr>
          </a:p>
        </p:txBody>
      </p:sp>
      <p:pic>
        <p:nvPicPr>
          <p:cNvPr id="10" name="Picture 5" descr="gente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552" y="1555384"/>
            <a:ext cx="5322243" cy="2736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2682045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4545" t="3903"/>
          <a:stretch>
            <a:fillRect/>
          </a:stretch>
        </p:blipFill>
        <p:spPr bwMode="auto">
          <a:xfrm>
            <a:off x="2721604" y="1882705"/>
            <a:ext cx="5746750" cy="4503738"/>
          </a:xfrm>
          <a:prstGeom prst="rect">
            <a:avLst/>
          </a:prstGeom>
          <a:ln>
            <a:noFill/>
          </a:ln>
          <a:effectLst>
            <a:outerShdw blurRad="292100" dist="139700" dir="2700000" algn="tl" rotWithShape="0">
              <a:srgbClr val="333333">
                <a:alpha val="65000"/>
              </a:srgbClr>
            </a:outerShdw>
          </a:effectLst>
        </p:spPr>
      </p:pic>
      <p:cxnSp>
        <p:nvCxnSpPr>
          <p:cNvPr id="10243" name="3 Conector recto de flecha"/>
          <p:cNvCxnSpPr>
            <a:cxnSpLocks noChangeShapeType="1"/>
          </p:cNvCxnSpPr>
          <p:nvPr/>
        </p:nvCxnSpPr>
        <p:spPr bwMode="auto">
          <a:xfrm flipH="1">
            <a:off x="4140200" y="2060575"/>
            <a:ext cx="1944688" cy="1747838"/>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lgn="ctr">
                <a:solidFill>
                  <a:srgbClr val="000000"/>
                </a:solidFill>
                <a:round/>
                <a:headEnd/>
                <a:tailEnd type="arrow" w="med" len="med"/>
              </a14:hiddenLine>
            </a:ext>
          </a:extLst>
        </p:spPr>
      </p:cxnSp>
      <p:cxnSp>
        <p:nvCxnSpPr>
          <p:cNvPr id="10244" name="7 Conector recto de flecha"/>
          <p:cNvCxnSpPr>
            <a:cxnSpLocks noChangeShapeType="1"/>
          </p:cNvCxnSpPr>
          <p:nvPr/>
        </p:nvCxnSpPr>
        <p:spPr bwMode="auto">
          <a:xfrm>
            <a:off x="0" y="2060575"/>
            <a:ext cx="914400" cy="914400"/>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lgn="ctr">
                <a:solidFill>
                  <a:srgbClr val="000000"/>
                </a:solidFill>
                <a:round/>
                <a:headEnd/>
                <a:tailEnd type="arrow" w="med" len="med"/>
              </a14:hiddenLine>
            </a:ext>
          </a:extLst>
        </p:spPr>
      </p:cxnSp>
      <p:sp>
        <p:nvSpPr>
          <p:cNvPr id="10245" name="10 Rectángulo redondeado"/>
          <p:cNvSpPr>
            <a:spLocks noChangeArrowheads="1"/>
          </p:cNvSpPr>
          <p:nvPr/>
        </p:nvSpPr>
        <p:spPr bwMode="auto">
          <a:xfrm>
            <a:off x="-46328" y="5122496"/>
            <a:ext cx="3673476" cy="433387"/>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round/>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endParaRPr lang="ca-ES" altLang="ca-ES" sz="1600" b="1">
              <a:solidFill>
                <a:srgbClr val="FF0000"/>
              </a:solidFill>
              <a:latin typeface="Arial" pitchFamily="34" charset="0"/>
            </a:endParaRPr>
          </a:p>
        </p:txBody>
      </p:sp>
      <p:sp>
        <p:nvSpPr>
          <p:cNvPr id="18" name="Título 1"/>
          <p:cNvSpPr txBox="1">
            <a:spLocks/>
          </p:cNvSpPr>
          <p:nvPr/>
        </p:nvSpPr>
        <p:spPr>
          <a:xfrm>
            <a:off x="983226" y="223044"/>
            <a:ext cx="7216878" cy="732776"/>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defRPr/>
            </a:pPr>
            <a:r>
              <a:rPr lang="es-ES" sz="4000" b="1" dirty="0">
                <a:solidFill>
                  <a:srgbClr val="006600"/>
                </a:solidFill>
                <a:latin typeface="Calibri titulo"/>
              </a:rPr>
              <a:t>HUMO DE SEGUNDA MANO</a:t>
            </a:r>
          </a:p>
        </p:txBody>
      </p:sp>
      <p:sp>
        <p:nvSpPr>
          <p:cNvPr id="9" name="8 Llamada de nube"/>
          <p:cNvSpPr/>
          <p:nvPr/>
        </p:nvSpPr>
        <p:spPr>
          <a:xfrm>
            <a:off x="7164388" y="2037147"/>
            <a:ext cx="1751500" cy="958850"/>
          </a:xfrm>
          <a:prstGeom prst="cloudCallout">
            <a:avLst>
              <a:gd name="adj1" fmla="val -96879"/>
              <a:gd name="adj2" fmla="val 132207"/>
            </a:avLst>
          </a:prstGeom>
          <a:solidFill>
            <a:schemeClr val="bg1">
              <a:lumMod val="75000"/>
            </a:scheme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ca-ES" dirty="0" err="1">
                <a:solidFill>
                  <a:srgbClr val="006600"/>
                </a:solidFill>
              </a:rPr>
              <a:t>Inhalación</a:t>
            </a:r>
            <a:r>
              <a:rPr lang="ca-ES" dirty="0">
                <a:solidFill>
                  <a:srgbClr val="006600"/>
                </a:solidFill>
              </a:rPr>
              <a:t> </a:t>
            </a:r>
          </a:p>
        </p:txBody>
      </p:sp>
      <p:sp>
        <p:nvSpPr>
          <p:cNvPr id="16" name="15 Llamada de nube"/>
          <p:cNvSpPr/>
          <p:nvPr/>
        </p:nvSpPr>
        <p:spPr>
          <a:xfrm>
            <a:off x="7216776" y="3899622"/>
            <a:ext cx="1789868" cy="957262"/>
          </a:xfrm>
          <a:prstGeom prst="cloudCallout">
            <a:avLst>
              <a:gd name="adj1" fmla="val -107646"/>
              <a:gd name="adj2" fmla="val 41285"/>
            </a:avLst>
          </a:prstGeom>
          <a:solidFill>
            <a:schemeClr val="bg1">
              <a:lumMod val="65000"/>
            </a:scheme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ca-ES" dirty="0" err="1">
                <a:solidFill>
                  <a:srgbClr val="006600"/>
                </a:solidFill>
              </a:rPr>
              <a:t>Inhalación</a:t>
            </a:r>
            <a:r>
              <a:rPr lang="ca-ES" dirty="0">
                <a:solidFill>
                  <a:srgbClr val="006600"/>
                </a:solidFill>
              </a:rPr>
              <a:t> </a:t>
            </a:r>
          </a:p>
        </p:txBody>
      </p:sp>
      <p:sp>
        <p:nvSpPr>
          <p:cNvPr id="17" name="16 Llamada de nube"/>
          <p:cNvSpPr/>
          <p:nvPr/>
        </p:nvSpPr>
        <p:spPr>
          <a:xfrm>
            <a:off x="137356" y="2345221"/>
            <a:ext cx="2484438" cy="3816350"/>
          </a:xfrm>
          <a:prstGeom prst="cloudCallout">
            <a:avLst>
              <a:gd name="adj1" fmla="val 23336"/>
              <a:gd name="adj2" fmla="val -2724"/>
            </a:avLst>
          </a:prstGeom>
          <a:solidFill>
            <a:schemeClr val="bg1">
              <a:lumMod val="75000"/>
            </a:schemeClr>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ca-ES" dirty="0"/>
          </a:p>
          <a:p>
            <a:pPr algn="ctr" eaLnBrk="1" hangingPunct="1">
              <a:defRPr/>
            </a:pPr>
            <a:endParaRPr lang="ca-ES" dirty="0"/>
          </a:p>
          <a:p>
            <a:pPr algn="ctr" eaLnBrk="1" hangingPunct="1">
              <a:defRPr/>
            </a:pPr>
            <a:endParaRPr lang="ca-ES" dirty="0"/>
          </a:p>
          <a:p>
            <a:pPr algn="ctr" eaLnBrk="1" hangingPunct="1">
              <a:defRPr/>
            </a:pPr>
            <a:r>
              <a:rPr lang="ca-ES" dirty="0" err="1">
                <a:solidFill>
                  <a:srgbClr val="006600"/>
                </a:solidFill>
              </a:rPr>
              <a:t>Humo</a:t>
            </a:r>
            <a:r>
              <a:rPr lang="ca-ES" dirty="0">
                <a:solidFill>
                  <a:srgbClr val="006600"/>
                </a:solidFill>
              </a:rPr>
              <a:t> </a:t>
            </a:r>
            <a:r>
              <a:rPr lang="ca-ES" dirty="0" err="1">
                <a:solidFill>
                  <a:srgbClr val="006600"/>
                </a:solidFill>
              </a:rPr>
              <a:t>exhalado</a:t>
            </a:r>
            <a:r>
              <a:rPr lang="ca-ES" dirty="0">
                <a:solidFill>
                  <a:srgbClr val="006600"/>
                </a:solidFill>
              </a:rPr>
              <a:t> </a:t>
            </a:r>
          </a:p>
          <a:p>
            <a:pPr algn="ctr" eaLnBrk="1" hangingPunct="1">
              <a:defRPr/>
            </a:pPr>
            <a:endParaRPr lang="ca-ES" sz="1100" dirty="0"/>
          </a:p>
          <a:p>
            <a:pPr algn="ctr" eaLnBrk="1" hangingPunct="1">
              <a:defRPr/>
            </a:pPr>
            <a:r>
              <a:rPr lang="ca-ES" sz="2800" dirty="0">
                <a:solidFill>
                  <a:srgbClr val="006600"/>
                </a:solidFill>
              </a:rPr>
              <a:t>+</a:t>
            </a:r>
          </a:p>
          <a:p>
            <a:pPr algn="ctr" eaLnBrk="1" hangingPunct="1">
              <a:defRPr/>
            </a:pPr>
            <a:endParaRPr lang="ca-ES" sz="1100" dirty="0"/>
          </a:p>
          <a:p>
            <a:pPr algn="ctr" eaLnBrk="1" hangingPunct="1">
              <a:defRPr/>
            </a:pPr>
            <a:r>
              <a:rPr lang="ca-ES" dirty="0" err="1">
                <a:solidFill>
                  <a:srgbClr val="006600"/>
                </a:solidFill>
              </a:rPr>
              <a:t>Combustión</a:t>
            </a:r>
            <a:r>
              <a:rPr lang="ca-ES" dirty="0">
                <a:solidFill>
                  <a:srgbClr val="006600"/>
                </a:solidFill>
              </a:rPr>
              <a:t> </a:t>
            </a:r>
            <a:r>
              <a:rPr lang="ca-ES" dirty="0" smtClean="0">
                <a:solidFill>
                  <a:srgbClr val="006600"/>
                </a:solidFill>
              </a:rPr>
              <a:t>del </a:t>
            </a:r>
            <a:r>
              <a:rPr lang="ca-ES" dirty="0" err="1" smtClean="0">
                <a:solidFill>
                  <a:srgbClr val="006600"/>
                </a:solidFill>
              </a:rPr>
              <a:t>cigarrillo</a:t>
            </a:r>
            <a:r>
              <a:rPr lang="ca-ES" dirty="0" smtClean="0">
                <a:solidFill>
                  <a:srgbClr val="006600"/>
                </a:solidFill>
              </a:rPr>
              <a:t> </a:t>
            </a:r>
            <a:r>
              <a:rPr lang="ca-ES" dirty="0">
                <a:solidFill>
                  <a:srgbClr val="006600"/>
                </a:solidFill>
              </a:rPr>
              <a:t>(70%)</a:t>
            </a:r>
          </a:p>
          <a:p>
            <a:pPr algn="ctr" eaLnBrk="1" hangingPunct="1">
              <a:defRPr/>
            </a:pPr>
            <a:endParaRPr lang="ca-ES" dirty="0">
              <a:solidFill>
                <a:srgbClr val="006600"/>
              </a:solidFill>
            </a:endParaRPr>
          </a:p>
          <a:p>
            <a:pPr algn="ctr" eaLnBrk="1" hangingPunct="1">
              <a:defRPr/>
            </a:pPr>
            <a:endParaRPr lang="ca-ES" dirty="0"/>
          </a:p>
          <a:p>
            <a:pPr algn="ctr" eaLnBrk="1" hangingPunct="1">
              <a:defRPr/>
            </a:pPr>
            <a:endParaRPr lang="ca-ES" dirty="0"/>
          </a:p>
        </p:txBody>
      </p:sp>
      <p:cxnSp>
        <p:nvCxnSpPr>
          <p:cNvPr id="25" name="24 Conector recto de flecha"/>
          <p:cNvCxnSpPr/>
          <p:nvPr/>
        </p:nvCxnSpPr>
        <p:spPr bwMode="auto">
          <a:xfrm flipH="1">
            <a:off x="6827011" y="2998727"/>
            <a:ext cx="900060" cy="788103"/>
          </a:xfrm>
          <a:prstGeom prst="straightConnector1">
            <a:avLst/>
          </a:prstGeom>
          <a:ln w="22225">
            <a:solidFill>
              <a:srgbClr val="C0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28" name="27 Conector recto de flecha"/>
          <p:cNvCxnSpPr/>
          <p:nvPr/>
        </p:nvCxnSpPr>
        <p:spPr bwMode="auto">
          <a:xfrm flipH="1">
            <a:off x="6271457" y="4690455"/>
            <a:ext cx="1244600" cy="217487"/>
          </a:xfrm>
          <a:prstGeom prst="straightConnector1">
            <a:avLst/>
          </a:prstGeom>
          <a:ln w="22225">
            <a:solidFill>
              <a:srgbClr val="C0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3" name="12 Conector recto de flecha"/>
          <p:cNvCxnSpPr>
            <a:stCxn id="17" idx="4"/>
          </p:cNvCxnSpPr>
          <p:nvPr/>
        </p:nvCxnSpPr>
        <p:spPr bwMode="auto">
          <a:xfrm flipV="1">
            <a:off x="1959343" y="3712178"/>
            <a:ext cx="1807509" cy="437261"/>
          </a:xfrm>
          <a:prstGeom prst="straightConnector1">
            <a:avLst/>
          </a:prstGeom>
          <a:ln w="22225">
            <a:solidFill>
              <a:srgbClr val="C0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0" name="9 Conector recto de flecha"/>
          <p:cNvCxnSpPr/>
          <p:nvPr/>
        </p:nvCxnSpPr>
        <p:spPr bwMode="auto">
          <a:xfrm>
            <a:off x="1976582" y="4149439"/>
            <a:ext cx="3053165" cy="159913"/>
          </a:xfrm>
          <a:prstGeom prst="straightConnector1">
            <a:avLst/>
          </a:prstGeom>
          <a:ln w="22225">
            <a:solidFill>
              <a:srgbClr val="C0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0254" name="CuadroTexto 2"/>
          <p:cNvSpPr txBox="1">
            <a:spLocks noChangeArrowheads="1"/>
          </p:cNvSpPr>
          <p:nvPr/>
        </p:nvSpPr>
        <p:spPr bwMode="auto">
          <a:xfrm>
            <a:off x="3692666" y="1854363"/>
            <a:ext cx="347172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ca-ES" altLang="ca-ES" sz="2000" b="1" dirty="0">
                <a:solidFill>
                  <a:srgbClr val="006600"/>
                </a:solidFill>
                <a:latin typeface="+mn-lt"/>
              </a:rPr>
              <a:t>+7.000 </a:t>
            </a:r>
            <a:r>
              <a:rPr lang="ca-ES" altLang="ca-ES" sz="2000" b="1" dirty="0" err="1">
                <a:solidFill>
                  <a:srgbClr val="006600"/>
                </a:solidFill>
                <a:latin typeface="+mn-lt"/>
              </a:rPr>
              <a:t>productos</a:t>
            </a:r>
            <a:r>
              <a:rPr lang="ca-ES" altLang="ca-ES" sz="2000" b="1" dirty="0">
                <a:solidFill>
                  <a:srgbClr val="006600"/>
                </a:solidFill>
                <a:latin typeface="+mn-lt"/>
              </a:rPr>
              <a:t> </a:t>
            </a:r>
            <a:r>
              <a:rPr lang="ca-ES" altLang="ca-ES" sz="2000" b="1" dirty="0" err="1">
                <a:solidFill>
                  <a:srgbClr val="006600"/>
                </a:solidFill>
                <a:latin typeface="+mn-lt"/>
              </a:rPr>
              <a:t>químicos</a:t>
            </a:r>
            <a:endParaRPr lang="ca-ES" altLang="ca-ES" sz="2000" b="1" dirty="0">
              <a:solidFill>
                <a:srgbClr val="006600"/>
              </a:solidFill>
              <a:latin typeface="+mn-lt"/>
            </a:endParaRPr>
          </a:p>
        </p:txBody>
      </p:sp>
      <p:sp>
        <p:nvSpPr>
          <p:cNvPr id="19" name="Marcador de contenido 1"/>
          <p:cNvSpPr>
            <a:spLocks noGrp="1"/>
          </p:cNvSpPr>
          <p:nvPr>
            <p:ph idx="4294967295"/>
          </p:nvPr>
        </p:nvSpPr>
        <p:spPr>
          <a:xfrm>
            <a:off x="7259638" y="6530975"/>
            <a:ext cx="1884362" cy="274638"/>
          </a:xfrm>
        </p:spPr>
        <p:txBody>
          <a:bodyPr>
            <a:normAutofit fontScale="47500" lnSpcReduction="20000"/>
          </a:bodyPr>
          <a:lstStyle/>
          <a:p>
            <a:pPr marL="0" indent="0">
              <a:buFont typeface="Arial" pitchFamily="34" charset="0"/>
              <a:buNone/>
              <a:defRPr/>
            </a:pPr>
            <a:r>
              <a:rPr lang="es-ES" dirty="0"/>
              <a:t>             </a:t>
            </a:r>
            <a:endParaRPr lang="es-ES" dirty="0">
              <a:solidFill>
                <a:schemeClr val="accent1">
                  <a:lumMod val="75000"/>
                </a:schemeClr>
              </a:solidFill>
            </a:endParaRPr>
          </a:p>
        </p:txBody>
      </p:sp>
      <p:sp>
        <p:nvSpPr>
          <p:cNvPr id="2" name="Rectángulo 1"/>
          <p:cNvSpPr/>
          <p:nvPr/>
        </p:nvSpPr>
        <p:spPr>
          <a:xfrm>
            <a:off x="122158" y="1036800"/>
            <a:ext cx="8772460" cy="707886"/>
          </a:xfrm>
          <a:prstGeom prst="rect">
            <a:avLst/>
          </a:prstGeom>
        </p:spPr>
        <p:txBody>
          <a:bodyPr wrap="square">
            <a:spAutoFit/>
          </a:bodyPr>
          <a:lstStyle/>
          <a:p>
            <a:pPr marL="342900" indent="-342900">
              <a:spcBef>
                <a:spcPct val="0"/>
              </a:spcBef>
              <a:buFont typeface="Wingdings" panose="05000000000000000000" pitchFamily="2" charset="2"/>
              <a:buChar char="Ø"/>
              <a:defRPr/>
            </a:pPr>
            <a:r>
              <a:rPr lang="es-ES" altLang="es-ES" sz="2000" b="1" dirty="0">
                <a:solidFill>
                  <a:srgbClr val="006600"/>
                </a:solidFill>
                <a:cs typeface="Calibri" panose="020F0502020204030204" pitchFamily="34" charset="0"/>
              </a:rPr>
              <a:t>Humo de segunda mano:</a:t>
            </a:r>
            <a:r>
              <a:rPr lang="es-ES" sz="2000" dirty="0">
                <a:solidFill>
                  <a:srgbClr val="006600"/>
                </a:solidFill>
              </a:rPr>
              <a:t> </a:t>
            </a:r>
            <a:r>
              <a:rPr lang="es-ES" sz="2000" dirty="0"/>
              <a:t>es el humo exhalado por los fumadores y el humo del cigarrillo a medida que se consume.</a:t>
            </a:r>
          </a:p>
        </p:txBody>
      </p:sp>
    </p:spTree>
    <p:extLst>
      <p:ext uri="{BB962C8B-B14F-4D97-AF65-F5344CB8AC3E}">
        <p14:creationId xmlns="" xmlns:p14="http://schemas.microsoft.com/office/powerpoint/2010/main" val="40291187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esultado de imagen para bebes en brazos "/>
          <p:cNvPicPr>
            <a:picLocks noChangeAspect="1" noChangeArrowheads="1"/>
          </p:cNvPicPr>
          <p:nvPr/>
        </p:nvPicPr>
        <p:blipFill>
          <a:blip r:embed="rId3" cstate="print">
            <a:extLst>
              <a:ext uri="{28A0092B-C50C-407E-A947-70E740481C1C}">
                <a14:useLocalDpi xmlns="" xmlns:a14="http://schemas.microsoft.com/office/drawing/2010/main" val="0"/>
              </a:ext>
            </a:extLst>
          </a:blip>
          <a:srcRect l="13045" r="13913"/>
          <a:stretch>
            <a:fillRect/>
          </a:stretch>
        </p:blipFill>
        <p:spPr bwMode="auto">
          <a:xfrm>
            <a:off x="6783235" y="1683257"/>
            <a:ext cx="1990603" cy="1532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7" name="Picture 10" descr="Resultado de imagen para casa contaminada de humo de tabaco"/>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10915" y="1615929"/>
            <a:ext cx="3813420" cy="427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7" name="Picture 13" descr="Imagen relacionada"/>
          <p:cNvPicPr>
            <a:picLocks noChangeAspect="1" noChangeArrowheads="1"/>
          </p:cNvPicPr>
          <p:nvPr/>
        </p:nvPicPr>
        <p:blipFill>
          <a:blip r:embed="rId5" cstate="print">
            <a:extLst>
              <a:ext uri="{28A0092B-C50C-407E-A947-70E740481C1C}">
                <a14:useLocalDpi xmlns="" xmlns:a14="http://schemas.microsoft.com/office/drawing/2010/main" val="0"/>
              </a:ext>
            </a:extLst>
          </a:blip>
          <a:srcRect l="7053" t="16005" r="30374" b="4417"/>
          <a:stretch>
            <a:fillRect/>
          </a:stretch>
        </p:blipFill>
        <p:spPr bwMode="auto">
          <a:xfrm>
            <a:off x="4664785" y="4537026"/>
            <a:ext cx="1270831" cy="1388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9" name="2 CuadroTexto"/>
          <p:cNvSpPr txBox="1">
            <a:spLocks noChangeArrowheads="1"/>
          </p:cNvSpPr>
          <p:nvPr/>
        </p:nvSpPr>
        <p:spPr bwMode="auto">
          <a:xfrm>
            <a:off x="510915" y="5972693"/>
            <a:ext cx="8173338" cy="517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ts val="1600"/>
              </a:lnSpc>
              <a:spcBef>
                <a:spcPts val="0"/>
              </a:spcBef>
              <a:buFontTx/>
              <a:buNone/>
            </a:pPr>
            <a:r>
              <a:rPr lang="es-ES" altLang="ca-ES" sz="2000" dirty="0">
                <a:latin typeface="+mn-lt"/>
              </a:rPr>
              <a:t>Los tóxicos del tabaco </a:t>
            </a:r>
            <a:r>
              <a:rPr lang="es-ES" altLang="ca-ES" sz="2000" dirty="0" smtClean="0">
                <a:latin typeface="+mn-lt"/>
              </a:rPr>
              <a:t>siguen </a:t>
            </a:r>
            <a:r>
              <a:rPr lang="es-ES" altLang="ca-ES" sz="2000" dirty="0">
                <a:latin typeface="+mn-lt"/>
              </a:rPr>
              <a:t>impregnando el medio ambiente mucho después de su consumo y pueden producir contaminantes secundarios.</a:t>
            </a:r>
            <a:endParaRPr lang="es-ES" altLang="ca-ES" sz="2400" dirty="0">
              <a:latin typeface="Arial" pitchFamily="34" charset="0"/>
            </a:endParaRPr>
          </a:p>
        </p:txBody>
      </p:sp>
      <p:pic>
        <p:nvPicPr>
          <p:cNvPr id="4" name="Picture 2" descr="Imagen relacionada"/>
          <p:cNvPicPr>
            <a:picLocks noChangeAspect="1" noChangeArrowheads="1"/>
          </p:cNvPicPr>
          <p:nvPr/>
        </p:nvPicPr>
        <p:blipFill>
          <a:blip r:embed="rId6" cstate="print">
            <a:extLst>
              <a:ext uri="{28A0092B-C50C-407E-A947-70E740481C1C}">
                <a14:useLocalDpi xmlns="" xmlns:a14="http://schemas.microsoft.com/office/drawing/2010/main" val="0"/>
              </a:ext>
            </a:extLst>
          </a:blip>
          <a:srcRect l="32307"/>
          <a:stretch>
            <a:fillRect/>
          </a:stretch>
        </p:blipFill>
        <p:spPr bwMode="auto">
          <a:xfrm>
            <a:off x="6435082" y="4661179"/>
            <a:ext cx="222250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4" descr="Imagen relacionada"/>
          <p:cNvPicPr>
            <a:picLocks noChangeAspect="1" noChangeArrowheads="1"/>
          </p:cNvPicPr>
          <p:nvPr/>
        </p:nvPicPr>
        <p:blipFill>
          <a:blip r:embed="rId7" cstate="print">
            <a:extLst>
              <a:ext uri="{28A0092B-C50C-407E-A947-70E740481C1C}">
                <a14:useLocalDpi xmlns="" xmlns:a14="http://schemas.microsoft.com/office/drawing/2010/main" val="0"/>
              </a:ext>
            </a:extLst>
          </a:blip>
          <a:srcRect l="16888"/>
          <a:stretch>
            <a:fillRect/>
          </a:stretch>
        </p:blipFill>
        <p:spPr bwMode="auto">
          <a:xfrm>
            <a:off x="4531669" y="1716322"/>
            <a:ext cx="1903413" cy="1220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9 Rectángulo redondeado"/>
          <p:cNvSpPr/>
          <p:nvPr/>
        </p:nvSpPr>
        <p:spPr>
          <a:xfrm>
            <a:off x="4428545" y="3414791"/>
            <a:ext cx="4345293" cy="957263"/>
          </a:xfrm>
          <a:prstGeom prst="roundRect">
            <a:avLst/>
          </a:prstGeom>
          <a:ln>
            <a:solidFill>
              <a:srgbClr val="0066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ca-ES" sz="2000" b="1" dirty="0" err="1">
                <a:solidFill>
                  <a:srgbClr val="006600"/>
                </a:solidFill>
              </a:rPr>
              <a:t>Inhalación</a:t>
            </a:r>
            <a:r>
              <a:rPr lang="ca-ES" sz="2000" b="1" dirty="0">
                <a:solidFill>
                  <a:srgbClr val="006600"/>
                </a:solidFill>
              </a:rPr>
              <a:t>, </a:t>
            </a:r>
            <a:r>
              <a:rPr lang="ca-ES" sz="2000" b="1" dirty="0" err="1">
                <a:solidFill>
                  <a:srgbClr val="006600"/>
                </a:solidFill>
              </a:rPr>
              <a:t>ingestión</a:t>
            </a:r>
            <a:r>
              <a:rPr lang="ca-ES" sz="2000" b="1" dirty="0">
                <a:solidFill>
                  <a:srgbClr val="006600"/>
                </a:solidFill>
              </a:rPr>
              <a:t> </a:t>
            </a:r>
          </a:p>
          <a:p>
            <a:pPr algn="ctr" eaLnBrk="1" hangingPunct="1">
              <a:defRPr/>
            </a:pPr>
            <a:r>
              <a:rPr lang="ca-ES" sz="2000" b="1" dirty="0">
                <a:solidFill>
                  <a:srgbClr val="006600"/>
                </a:solidFill>
              </a:rPr>
              <a:t>o </a:t>
            </a:r>
            <a:r>
              <a:rPr lang="ca-ES" sz="2000" b="1" dirty="0" err="1">
                <a:solidFill>
                  <a:srgbClr val="006600"/>
                </a:solidFill>
              </a:rPr>
              <a:t>absorción</a:t>
            </a:r>
            <a:r>
              <a:rPr lang="ca-ES" sz="2000" b="1" dirty="0">
                <a:solidFill>
                  <a:srgbClr val="006600"/>
                </a:solidFill>
              </a:rPr>
              <a:t> </a:t>
            </a:r>
            <a:r>
              <a:rPr lang="ca-ES" sz="2000" b="1" dirty="0" err="1">
                <a:solidFill>
                  <a:srgbClr val="006600"/>
                </a:solidFill>
              </a:rPr>
              <a:t>dérmica</a:t>
            </a:r>
            <a:r>
              <a:rPr lang="ca-ES" dirty="0">
                <a:solidFill>
                  <a:schemeClr val="tx2">
                    <a:lumMod val="75000"/>
                  </a:schemeClr>
                </a:solidFill>
              </a:rPr>
              <a:t> </a:t>
            </a:r>
          </a:p>
        </p:txBody>
      </p:sp>
      <p:sp>
        <p:nvSpPr>
          <p:cNvPr id="11" name="Título 1"/>
          <p:cNvSpPr txBox="1">
            <a:spLocks/>
          </p:cNvSpPr>
          <p:nvPr/>
        </p:nvSpPr>
        <p:spPr>
          <a:xfrm>
            <a:off x="995745" y="249307"/>
            <a:ext cx="7226711" cy="837406"/>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defRPr/>
            </a:pPr>
            <a:r>
              <a:rPr lang="es-ES" sz="4000" b="1" dirty="0">
                <a:solidFill>
                  <a:srgbClr val="006600"/>
                </a:solidFill>
                <a:latin typeface="Calibri titulo"/>
              </a:rPr>
              <a:t>HUMO DE TERCERA MANO</a:t>
            </a:r>
          </a:p>
        </p:txBody>
      </p:sp>
      <p:sp>
        <p:nvSpPr>
          <p:cNvPr id="12" name="Marcador de contenido 1"/>
          <p:cNvSpPr txBox="1">
            <a:spLocks/>
          </p:cNvSpPr>
          <p:nvPr/>
        </p:nvSpPr>
        <p:spPr>
          <a:xfrm>
            <a:off x="7280275" y="6389688"/>
            <a:ext cx="1884363" cy="273050"/>
          </a:xfrm>
          <a:prstGeom prst="rect">
            <a:avLst/>
          </a:prstGeom>
        </p:spPr>
        <p:txBody>
          <a:bodyPr>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es-ES" dirty="0"/>
              <a:t>           </a:t>
            </a:r>
            <a:endParaRPr lang="es-ES" dirty="0">
              <a:solidFill>
                <a:schemeClr val="accent1">
                  <a:lumMod val="75000"/>
                </a:schemeClr>
              </a:solidFill>
            </a:endParaRPr>
          </a:p>
        </p:txBody>
      </p:sp>
      <p:sp>
        <p:nvSpPr>
          <p:cNvPr id="2" name="Rectángulo 1"/>
          <p:cNvSpPr/>
          <p:nvPr/>
        </p:nvSpPr>
        <p:spPr>
          <a:xfrm>
            <a:off x="451109" y="958944"/>
            <a:ext cx="8251390" cy="707886"/>
          </a:xfrm>
          <a:prstGeom prst="rect">
            <a:avLst/>
          </a:prstGeom>
        </p:spPr>
        <p:txBody>
          <a:bodyPr wrap="square">
            <a:spAutoFit/>
          </a:bodyPr>
          <a:lstStyle/>
          <a:p>
            <a:pPr marL="342900" indent="-342900">
              <a:spcBef>
                <a:spcPct val="0"/>
              </a:spcBef>
              <a:buFont typeface="Wingdings" panose="05000000000000000000" pitchFamily="2" charset="2"/>
              <a:buChar char="Ø"/>
              <a:defRPr/>
            </a:pPr>
            <a:r>
              <a:rPr lang="es-ES" altLang="es-ES" sz="2000" b="1" dirty="0">
                <a:solidFill>
                  <a:srgbClr val="006600"/>
                </a:solidFill>
                <a:cs typeface="Calibri" panose="020F0502020204030204" pitchFamily="34" charset="0"/>
              </a:rPr>
              <a:t>Humo de tercera mano:</a:t>
            </a:r>
            <a:r>
              <a:rPr lang="es-ES" sz="2000" b="1" dirty="0">
                <a:solidFill>
                  <a:srgbClr val="006600"/>
                </a:solidFill>
              </a:rPr>
              <a:t> </a:t>
            </a:r>
            <a:r>
              <a:rPr lang="es-ES" sz="2000" dirty="0"/>
              <a:t>es el residuo que queda en el ambiente después de fumar. </a:t>
            </a:r>
          </a:p>
        </p:txBody>
      </p:sp>
    </p:spTree>
    <p:extLst>
      <p:ext uri="{BB962C8B-B14F-4D97-AF65-F5344CB8AC3E}">
        <p14:creationId xmlns="" xmlns:p14="http://schemas.microsoft.com/office/powerpoint/2010/main" val="3361483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53" presetClass="entr" presetSubtype="16"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 calcmode="lin" valueType="num">
                                      <p:cBhvr>
                                        <p:cTn id="12" dur="500" fill="hold"/>
                                        <p:tgtEl>
                                          <p:spTgt spid="1032"/>
                                        </p:tgtEl>
                                        <p:attrNameLst>
                                          <p:attrName>ppt_w</p:attrName>
                                        </p:attrNameLst>
                                      </p:cBhvr>
                                      <p:tavLst>
                                        <p:tav tm="0">
                                          <p:val>
                                            <p:fltVal val="0"/>
                                          </p:val>
                                        </p:tav>
                                        <p:tav tm="100000">
                                          <p:val>
                                            <p:strVal val="#ppt_w"/>
                                          </p:val>
                                        </p:tav>
                                      </p:tavLst>
                                    </p:anim>
                                    <p:anim calcmode="lin" valueType="num">
                                      <p:cBhvr>
                                        <p:cTn id="13" dur="500" fill="hold"/>
                                        <p:tgtEl>
                                          <p:spTgt spid="1032"/>
                                        </p:tgtEl>
                                        <p:attrNameLst>
                                          <p:attrName>ppt_h</p:attrName>
                                        </p:attrNameLst>
                                      </p:cBhvr>
                                      <p:tavLst>
                                        <p:tav tm="0">
                                          <p:val>
                                            <p:fltVal val="0"/>
                                          </p:val>
                                        </p:tav>
                                        <p:tav tm="100000">
                                          <p:val>
                                            <p:strVal val="#ppt_h"/>
                                          </p:val>
                                        </p:tav>
                                      </p:tavLst>
                                    </p:anim>
                                    <p:animEffect transition="in" filter="fade">
                                      <p:cBhvr>
                                        <p:cTn id="14" dur="500"/>
                                        <p:tgtEl>
                                          <p:spTgt spid="1032"/>
                                        </p:tgtEl>
                                      </p:cBhvr>
                                    </p:animEffect>
                                  </p:childTnLst>
                                </p:cTn>
                              </p:par>
                              <p:par>
                                <p:cTn id="15" presetID="53" presetClass="entr" presetSubtype="16" fill="hold" nodeType="withEffect">
                                  <p:stCondLst>
                                    <p:cond delay="0"/>
                                  </p:stCondLst>
                                  <p:childTnLst>
                                    <p:set>
                                      <p:cBhvr>
                                        <p:cTn id="16" dur="1" fill="hold">
                                          <p:stCondLst>
                                            <p:cond delay="0"/>
                                          </p:stCondLst>
                                        </p:cTn>
                                        <p:tgtEl>
                                          <p:spTgt spid="1037"/>
                                        </p:tgtEl>
                                        <p:attrNameLst>
                                          <p:attrName>style.visibility</p:attrName>
                                        </p:attrNameLst>
                                      </p:cBhvr>
                                      <p:to>
                                        <p:strVal val="visible"/>
                                      </p:to>
                                    </p:set>
                                    <p:anim calcmode="lin" valueType="num">
                                      <p:cBhvr>
                                        <p:cTn id="17" dur="500" fill="hold"/>
                                        <p:tgtEl>
                                          <p:spTgt spid="1037"/>
                                        </p:tgtEl>
                                        <p:attrNameLst>
                                          <p:attrName>ppt_w</p:attrName>
                                        </p:attrNameLst>
                                      </p:cBhvr>
                                      <p:tavLst>
                                        <p:tav tm="0">
                                          <p:val>
                                            <p:fltVal val="0"/>
                                          </p:val>
                                        </p:tav>
                                        <p:tav tm="100000">
                                          <p:val>
                                            <p:strVal val="#ppt_w"/>
                                          </p:val>
                                        </p:tav>
                                      </p:tavLst>
                                    </p:anim>
                                    <p:anim calcmode="lin" valueType="num">
                                      <p:cBhvr>
                                        <p:cTn id="18" dur="500" fill="hold"/>
                                        <p:tgtEl>
                                          <p:spTgt spid="1037"/>
                                        </p:tgtEl>
                                        <p:attrNameLst>
                                          <p:attrName>ppt_h</p:attrName>
                                        </p:attrNameLst>
                                      </p:cBhvr>
                                      <p:tavLst>
                                        <p:tav tm="0">
                                          <p:val>
                                            <p:fltVal val="0"/>
                                          </p:val>
                                        </p:tav>
                                        <p:tav tm="100000">
                                          <p:val>
                                            <p:strVal val="#ppt_h"/>
                                          </p:val>
                                        </p:tav>
                                      </p:tavLst>
                                    </p:anim>
                                    <p:animEffect transition="in" filter="fade">
                                      <p:cBhvr>
                                        <p:cTn id="19" dur="500"/>
                                        <p:tgtEl>
                                          <p:spTgt spid="1037"/>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8 Grupo"/>
          <p:cNvGrpSpPr>
            <a:grpSpLocks/>
          </p:cNvGrpSpPr>
          <p:nvPr/>
        </p:nvGrpSpPr>
        <p:grpSpPr bwMode="auto">
          <a:xfrm>
            <a:off x="-37792" y="1739701"/>
            <a:ext cx="9209087" cy="4185790"/>
            <a:chOff x="-9704" y="1818712"/>
            <a:chExt cx="9208787" cy="4187036"/>
          </a:xfrm>
        </p:grpSpPr>
        <p:grpSp>
          <p:nvGrpSpPr>
            <p:cNvPr id="12299" name="22 Grupo"/>
            <p:cNvGrpSpPr>
              <a:grpSpLocks/>
            </p:cNvGrpSpPr>
            <p:nvPr/>
          </p:nvGrpSpPr>
          <p:grpSpPr bwMode="auto">
            <a:xfrm>
              <a:off x="61762" y="1818712"/>
              <a:ext cx="9137321" cy="3849845"/>
              <a:chOff x="-7058" y="445673"/>
              <a:chExt cx="9196154" cy="3923022"/>
            </a:xfrm>
          </p:grpSpPr>
          <p:pic>
            <p:nvPicPr>
              <p:cNvPr id="12302"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l="1166" b="25385"/>
              <a:stretch>
                <a:fillRect/>
              </a:stretch>
            </p:blipFill>
            <p:spPr bwMode="auto">
              <a:xfrm>
                <a:off x="-7058" y="1212930"/>
                <a:ext cx="9196154" cy="31557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13 CuadroTexto"/>
              <p:cNvSpPr txBox="1"/>
              <p:nvPr/>
            </p:nvSpPr>
            <p:spPr>
              <a:xfrm>
                <a:off x="96330" y="445673"/>
                <a:ext cx="5868239" cy="847045"/>
              </a:xfrm>
              <a:prstGeom prst="rect">
                <a:avLst/>
              </a:prstGeom>
              <a:solidFill>
                <a:schemeClr val="bg1"/>
              </a:solidFill>
            </p:spPr>
            <p:txBody>
              <a:bodyPr>
                <a:spAutoFit/>
              </a:bodyPr>
              <a:lstStyle/>
              <a:p>
                <a:pPr eaLnBrk="1" hangingPunct="1">
                  <a:defRPr/>
                </a:pPr>
                <a:r>
                  <a:rPr lang="ca-ES" sz="2800" b="1" dirty="0">
                    <a:solidFill>
                      <a:srgbClr val="006600"/>
                    </a:solidFill>
                  </a:rPr>
                  <a:t>Impacto en el </a:t>
                </a:r>
                <a:r>
                  <a:rPr lang="ca-ES" sz="2800" b="1" dirty="0" err="1">
                    <a:solidFill>
                      <a:srgbClr val="006600"/>
                    </a:solidFill>
                  </a:rPr>
                  <a:t>medio</a:t>
                </a:r>
                <a:r>
                  <a:rPr lang="ca-ES" sz="2800" b="1" dirty="0">
                    <a:solidFill>
                      <a:srgbClr val="006600"/>
                    </a:solidFill>
                  </a:rPr>
                  <a:t> </a:t>
                </a:r>
                <a:r>
                  <a:rPr lang="ca-ES" sz="2800" b="1" dirty="0" err="1">
                    <a:solidFill>
                      <a:srgbClr val="006600"/>
                    </a:solidFill>
                  </a:rPr>
                  <a:t>ambiente</a:t>
                </a:r>
                <a:endParaRPr lang="ca-ES" sz="2800" b="1" dirty="0">
                  <a:solidFill>
                    <a:srgbClr val="006600"/>
                  </a:solidFill>
                </a:endParaRPr>
              </a:p>
              <a:p>
                <a:pPr eaLnBrk="1" hangingPunct="1">
                  <a:defRPr/>
                </a:pPr>
                <a:endParaRPr lang="ca-ES" sz="2000" b="1" dirty="0">
                  <a:solidFill>
                    <a:schemeClr val="accent1">
                      <a:lumMod val="75000"/>
                    </a:schemeClr>
                  </a:solidFill>
                </a:endParaRPr>
              </a:p>
            </p:txBody>
          </p:sp>
        </p:grpSp>
        <p:sp>
          <p:nvSpPr>
            <p:cNvPr id="12300" name="CuadroTexto 7"/>
            <p:cNvSpPr txBox="1">
              <a:spLocks noChangeArrowheads="1"/>
            </p:cNvSpPr>
            <p:nvPr/>
          </p:nvSpPr>
          <p:spPr bwMode="auto">
            <a:xfrm>
              <a:off x="47276" y="5482372"/>
              <a:ext cx="2417829" cy="523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ca-ES" altLang="ca-ES" sz="1400" dirty="0">
                  <a:solidFill>
                    <a:srgbClr val="FF6600"/>
                  </a:solidFill>
                  <a:latin typeface="+mn-lt"/>
                </a:rPr>
                <a:t>Filtro</a:t>
              </a:r>
            </a:p>
            <a:p>
              <a:pPr algn="ctr" eaLnBrk="1" hangingPunct="1">
                <a:spcBef>
                  <a:spcPct val="0"/>
                </a:spcBef>
                <a:buFontTx/>
                <a:buNone/>
              </a:pPr>
              <a:r>
                <a:rPr lang="ca-ES" altLang="ca-ES" sz="1400" dirty="0" smtClean="0">
                  <a:solidFill>
                    <a:srgbClr val="FF6600"/>
                  </a:solidFill>
                  <a:latin typeface="+mn-lt"/>
                </a:rPr>
                <a:t>de </a:t>
              </a:r>
              <a:r>
                <a:rPr lang="ca-ES" altLang="ca-ES" sz="1400" dirty="0" err="1" smtClean="0">
                  <a:solidFill>
                    <a:srgbClr val="FF6600"/>
                  </a:solidFill>
                  <a:latin typeface="+mn-lt"/>
                </a:rPr>
                <a:t>acetato</a:t>
              </a:r>
              <a:r>
                <a:rPr lang="ca-ES" altLang="ca-ES" sz="1400" dirty="0" smtClean="0">
                  <a:solidFill>
                    <a:srgbClr val="FF6600"/>
                  </a:solidFill>
                  <a:latin typeface="+mn-lt"/>
                </a:rPr>
                <a:t> </a:t>
              </a:r>
              <a:r>
                <a:rPr lang="ca-ES" altLang="ca-ES" sz="1400" dirty="0">
                  <a:solidFill>
                    <a:srgbClr val="FF6600"/>
                  </a:solidFill>
                  <a:latin typeface="+mn-lt"/>
                </a:rPr>
                <a:t>de </a:t>
              </a:r>
              <a:r>
                <a:rPr lang="ca-ES" altLang="ca-ES" sz="1400" dirty="0" err="1">
                  <a:solidFill>
                    <a:srgbClr val="FF6600"/>
                  </a:solidFill>
                  <a:latin typeface="+mn-lt"/>
                </a:rPr>
                <a:t>celulosa</a:t>
              </a:r>
              <a:endParaRPr lang="ca-ES" altLang="ca-ES" sz="1600" dirty="0">
                <a:solidFill>
                  <a:srgbClr val="FF6600"/>
                </a:solidFill>
                <a:latin typeface="Arial" pitchFamily="34" charset="0"/>
              </a:endParaRPr>
            </a:p>
          </p:txBody>
        </p:sp>
        <p:sp>
          <p:nvSpPr>
            <p:cNvPr id="12301" name="CuadroTexto 19"/>
            <p:cNvSpPr txBox="1">
              <a:spLocks noChangeArrowheads="1"/>
            </p:cNvSpPr>
            <p:nvPr/>
          </p:nvSpPr>
          <p:spPr bwMode="auto">
            <a:xfrm>
              <a:off x="-9704" y="2586555"/>
              <a:ext cx="8885014" cy="36944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ca-ES" altLang="ca-ES" sz="1600" dirty="0">
                  <a:solidFill>
                    <a:srgbClr val="CC6600"/>
                  </a:solidFill>
                  <a:latin typeface="Arial" pitchFamily="34" charset="0"/>
                </a:rPr>
                <a:t>   </a:t>
              </a:r>
              <a:r>
                <a:rPr lang="ca-ES" altLang="ca-ES" sz="1800" dirty="0">
                  <a:solidFill>
                    <a:srgbClr val="CC6600"/>
                  </a:solidFill>
                  <a:latin typeface="+mn-lt"/>
                </a:rPr>
                <a:t>Cultivo                                                                                                                     	          </a:t>
              </a:r>
              <a:r>
                <a:rPr lang="ca-ES" altLang="ca-ES" sz="1800" dirty="0" err="1">
                  <a:solidFill>
                    <a:srgbClr val="CC6600"/>
                  </a:solidFill>
                  <a:latin typeface="+mn-lt"/>
                </a:rPr>
                <a:t>Residuos</a:t>
              </a:r>
              <a:endParaRPr lang="ca-ES" altLang="ca-ES" sz="1800" dirty="0">
                <a:solidFill>
                  <a:srgbClr val="CC6600"/>
                </a:solidFill>
                <a:latin typeface="+mn-lt"/>
              </a:endParaRPr>
            </a:p>
          </p:txBody>
        </p:sp>
      </p:grpSp>
      <p:cxnSp>
        <p:nvCxnSpPr>
          <p:cNvPr id="4" name="3 Conector recto de flecha"/>
          <p:cNvCxnSpPr/>
          <p:nvPr/>
        </p:nvCxnSpPr>
        <p:spPr>
          <a:xfrm>
            <a:off x="923472" y="2366559"/>
            <a:ext cx="6962775" cy="0"/>
          </a:xfrm>
          <a:prstGeom prst="straightConnector1">
            <a:avLst/>
          </a:prstGeom>
          <a:ln w="28575">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357158" y="3857628"/>
            <a:ext cx="2428892" cy="360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a-ES" sz="1400" dirty="0" err="1" smtClean="0">
                <a:solidFill>
                  <a:schemeClr val="tx1">
                    <a:lumMod val="75000"/>
                    <a:lumOff val="25000"/>
                  </a:schemeClr>
                </a:solidFill>
              </a:rPr>
              <a:t>Enfermedad</a:t>
            </a:r>
            <a:r>
              <a:rPr lang="ca-ES" sz="1400" dirty="0" smtClean="0">
                <a:solidFill>
                  <a:schemeClr val="tx1">
                    <a:lumMod val="75000"/>
                    <a:lumOff val="25000"/>
                  </a:schemeClr>
                </a:solidFill>
              </a:rPr>
              <a:t> del </a:t>
            </a:r>
            <a:r>
              <a:rPr lang="ca-ES" sz="1400" dirty="0" err="1" smtClean="0">
                <a:solidFill>
                  <a:schemeClr val="tx1">
                    <a:lumMod val="75000"/>
                    <a:lumOff val="25000"/>
                  </a:schemeClr>
                </a:solidFill>
              </a:rPr>
              <a:t>tabaco</a:t>
            </a:r>
            <a:r>
              <a:rPr lang="ca-ES" sz="1400" dirty="0" smtClean="0">
                <a:solidFill>
                  <a:schemeClr val="tx1">
                    <a:lumMod val="75000"/>
                    <a:lumOff val="25000"/>
                  </a:schemeClr>
                </a:solidFill>
              </a:rPr>
              <a:t> </a:t>
            </a:r>
            <a:r>
              <a:rPr lang="ca-ES" sz="1400" dirty="0" err="1" smtClean="0">
                <a:solidFill>
                  <a:schemeClr val="tx1">
                    <a:lumMod val="75000"/>
                    <a:lumOff val="25000"/>
                  </a:schemeClr>
                </a:solidFill>
              </a:rPr>
              <a:t>verde</a:t>
            </a:r>
            <a:endParaRPr lang="ca-ES" sz="1400" dirty="0">
              <a:solidFill>
                <a:schemeClr val="tx1">
                  <a:lumMod val="75000"/>
                  <a:lumOff val="25000"/>
                </a:schemeClr>
              </a:solidFill>
            </a:endParaRPr>
          </a:p>
        </p:txBody>
      </p:sp>
      <p:cxnSp>
        <p:nvCxnSpPr>
          <p:cNvPr id="5" name="4 Conector recto de flecha"/>
          <p:cNvCxnSpPr/>
          <p:nvPr/>
        </p:nvCxnSpPr>
        <p:spPr>
          <a:xfrm flipH="1" flipV="1">
            <a:off x="2458244" y="4113401"/>
            <a:ext cx="830262" cy="46196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4" name="Título 1"/>
          <p:cNvSpPr txBox="1">
            <a:spLocks/>
          </p:cNvSpPr>
          <p:nvPr/>
        </p:nvSpPr>
        <p:spPr>
          <a:xfrm>
            <a:off x="993058" y="221053"/>
            <a:ext cx="7187381" cy="772856"/>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defRPr/>
            </a:pPr>
            <a:r>
              <a:rPr lang="es-ES" sz="4000" b="1" dirty="0">
                <a:solidFill>
                  <a:srgbClr val="006600"/>
                </a:solidFill>
                <a:latin typeface="Calibri titulo"/>
              </a:rPr>
              <a:t>HUMO DE CUARTA MANO</a:t>
            </a:r>
          </a:p>
        </p:txBody>
      </p:sp>
    </p:spTree>
    <p:extLst>
      <p:ext uri="{BB962C8B-B14F-4D97-AF65-F5344CB8AC3E}">
        <p14:creationId xmlns="" xmlns:p14="http://schemas.microsoft.com/office/powerpoint/2010/main" val="2268692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3 CuadroTexto"/>
          <p:cNvSpPr txBox="1"/>
          <p:nvPr/>
        </p:nvSpPr>
        <p:spPr bwMode="auto">
          <a:xfrm>
            <a:off x="971600" y="176814"/>
            <a:ext cx="7236543" cy="707886"/>
          </a:xfrm>
          <a:prstGeom prst="rect">
            <a:avLst/>
          </a:prstGeom>
          <a:noFill/>
        </p:spPr>
        <p:txBody>
          <a:bodyPr wrap="square">
            <a:spAutoFit/>
          </a:bodyPr>
          <a:lstStyle/>
          <a:p>
            <a:pPr algn="ctr" eaLnBrk="1" hangingPunct="1">
              <a:defRPr/>
            </a:pPr>
            <a:r>
              <a:rPr lang="ca-ES" sz="4000" b="1" dirty="0">
                <a:solidFill>
                  <a:srgbClr val="006600"/>
                </a:solidFill>
                <a:latin typeface="Calibri titulo"/>
              </a:rPr>
              <a:t>MEDIO AMBIENTE</a:t>
            </a:r>
            <a:endParaRPr lang="ca-ES" sz="4000" b="1" dirty="0">
              <a:solidFill>
                <a:schemeClr val="accent1">
                  <a:lumMod val="75000"/>
                </a:schemeClr>
              </a:solidFill>
              <a:latin typeface="Calibri titulo"/>
            </a:endParaRPr>
          </a:p>
        </p:txBody>
      </p:sp>
      <p:pic>
        <p:nvPicPr>
          <p:cNvPr id="5" name="Imagen 2"/>
          <p:cNvPicPr>
            <a:picLocks noChangeAspect="1"/>
          </p:cNvPicPr>
          <p:nvPr/>
        </p:nvPicPr>
        <p:blipFill>
          <a:blip r:embed="rId3" cstate="print">
            <a:extLst>
              <a:ext uri="{28A0092B-C50C-407E-A947-70E740481C1C}">
                <a14:useLocalDpi xmlns="" xmlns:a14="http://schemas.microsoft.com/office/drawing/2010/main" val="0"/>
              </a:ext>
            </a:extLst>
          </a:blip>
          <a:srcRect l="9045" t="32281" r="45020" b="18500"/>
          <a:stretch>
            <a:fillRect/>
          </a:stretch>
        </p:blipFill>
        <p:spPr bwMode="auto">
          <a:xfrm>
            <a:off x="4716016" y="1194440"/>
            <a:ext cx="3978311" cy="2597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14 CuadroTexto"/>
          <p:cNvSpPr txBox="1"/>
          <p:nvPr/>
        </p:nvSpPr>
        <p:spPr>
          <a:xfrm>
            <a:off x="395536" y="1738282"/>
            <a:ext cx="3744416" cy="1200329"/>
          </a:xfrm>
          <a:prstGeom prst="rect">
            <a:avLst/>
          </a:prstGeom>
          <a:solidFill>
            <a:schemeClr val="bg1"/>
          </a:solidFill>
        </p:spPr>
        <p:txBody>
          <a:bodyPr wrap="square">
            <a:spAutoFit/>
          </a:bodyPr>
          <a:lstStyle/>
          <a:p>
            <a:pPr eaLnBrk="1" hangingPunct="1">
              <a:defRPr/>
            </a:pPr>
            <a:r>
              <a:rPr lang="es-ES" dirty="0">
                <a:latin typeface="+mn-lt"/>
              </a:rPr>
              <a:t>La planta del </a:t>
            </a:r>
            <a:r>
              <a:rPr lang="es-ES" b="1" dirty="0">
                <a:latin typeface="+mn-lt"/>
              </a:rPr>
              <a:t>tabaco necesita más pesticidas que fertilizantes. </a:t>
            </a:r>
            <a:r>
              <a:rPr lang="es-ES" dirty="0">
                <a:latin typeface="+mn-lt"/>
              </a:rPr>
              <a:t>Estas sustancias acaban en el agua, que contamina otras </a:t>
            </a:r>
            <a:r>
              <a:rPr lang="es-ES" dirty="0" smtClean="0">
                <a:latin typeface="+mn-lt"/>
              </a:rPr>
              <a:t>plantas </a:t>
            </a:r>
            <a:r>
              <a:rPr lang="es-ES" dirty="0">
                <a:latin typeface="+mn-lt"/>
              </a:rPr>
              <a:t>y animales.</a:t>
            </a:r>
          </a:p>
        </p:txBody>
      </p:sp>
      <p:pic>
        <p:nvPicPr>
          <p:cNvPr id="8" name="Imagen 3"/>
          <p:cNvPicPr>
            <a:picLocks noChangeAspect="1"/>
          </p:cNvPicPr>
          <p:nvPr/>
        </p:nvPicPr>
        <p:blipFill rotWithShape="1">
          <a:blip r:embed="rId4" cstate="print">
            <a:extLst>
              <a:ext uri="{28A0092B-C50C-407E-A947-70E740481C1C}">
                <a14:useLocalDpi xmlns="" xmlns:a14="http://schemas.microsoft.com/office/drawing/2010/main" val="0"/>
              </a:ext>
            </a:extLst>
          </a:blip>
          <a:srcRect l="11813" t="33266" r="52224" b="22438"/>
          <a:stretch/>
        </p:blipFill>
        <p:spPr bwMode="auto">
          <a:xfrm>
            <a:off x="395536" y="3792194"/>
            <a:ext cx="3888432" cy="2709862"/>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16 CuadroTexto"/>
          <p:cNvSpPr txBox="1"/>
          <p:nvPr/>
        </p:nvSpPr>
        <p:spPr>
          <a:xfrm>
            <a:off x="4716016" y="4101934"/>
            <a:ext cx="3816424" cy="2308324"/>
          </a:xfrm>
          <a:prstGeom prst="rect">
            <a:avLst/>
          </a:prstGeom>
          <a:solidFill>
            <a:schemeClr val="bg1"/>
          </a:solidFill>
        </p:spPr>
        <p:txBody>
          <a:bodyPr wrap="square">
            <a:spAutoFit/>
          </a:bodyPr>
          <a:lstStyle/>
          <a:p>
            <a:pPr>
              <a:defRPr/>
            </a:pPr>
            <a:r>
              <a:rPr lang="es-ES" dirty="0"/>
              <a:t>Para que las hojas </a:t>
            </a:r>
            <a:r>
              <a:rPr lang="es-ES" dirty="0" smtClean="0"/>
              <a:t>se vuelvan marrones </a:t>
            </a:r>
            <a:r>
              <a:rPr lang="es-ES" dirty="0"/>
              <a:t>se deben fermentar a 70 </a:t>
            </a:r>
            <a:r>
              <a:rPr lang="es-ES" baseline="30000" dirty="0"/>
              <a:t>o</a:t>
            </a:r>
            <a:r>
              <a:rPr lang="es-ES" dirty="0"/>
              <a:t>C. </a:t>
            </a:r>
          </a:p>
          <a:p>
            <a:pPr>
              <a:defRPr/>
            </a:pPr>
            <a:r>
              <a:rPr lang="es-ES" dirty="0"/>
              <a:t>Hay países que utilizan la madera de la selva para incinerar: se calcula que se necesitan 5,5 kg de madera por </a:t>
            </a:r>
            <a:r>
              <a:rPr lang="es-ES" dirty="0" smtClean="0"/>
              <a:t>kilo </a:t>
            </a:r>
            <a:r>
              <a:rPr lang="es-ES" dirty="0"/>
              <a:t>de tabaco curado. Cada año se desforestan entre </a:t>
            </a:r>
            <a:r>
              <a:rPr lang="es-ES" dirty="0" smtClean="0"/>
              <a:t>1,2 </a:t>
            </a:r>
            <a:r>
              <a:rPr lang="es-ES" dirty="0"/>
              <a:t>i </a:t>
            </a:r>
            <a:r>
              <a:rPr lang="es-ES" dirty="0" smtClean="0"/>
              <a:t>2,5 </a:t>
            </a:r>
            <a:r>
              <a:rPr lang="es-ES" dirty="0"/>
              <a:t>millones de hectáreas.</a:t>
            </a:r>
          </a:p>
        </p:txBody>
      </p:sp>
    </p:spTree>
    <p:extLst>
      <p:ext uri="{BB962C8B-B14F-4D97-AF65-F5344CB8AC3E}">
        <p14:creationId xmlns="" xmlns:p14="http://schemas.microsoft.com/office/powerpoint/2010/main" val="42828764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0 CuadroTexto"/>
          <p:cNvSpPr txBox="1"/>
          <p:nvPr/>
        </p:nvSpPr>
        <p:spPr>
          <a:xfrm>
            <a:off x="444160" y="4060889"/>
            <a:ext cx="3892940" cy="2246769"/>
          </a:xfrm>
          <a:prstGeom prst="rect">
            <a:avLst/>
          </a:prstGeom>
          <a:solidFill>
            <a:schemeClr val="bg1"/>
          </a:solidFill>
        </p:spPr>
        <p:txBody>
          <a:bodyPr wrap="square">
            <a:spAutoFit/>
          </a:bodyPr>
          <a:lstStyle/>
          <a:p>
            <a:pPr>
              <a:defRPr/>
            </a:pPr>
            <a:r>
              <a:rPr lang="es-ES" sz="2000" dirty="0"/>
              <a:t>Las colillas de cigarrillo no son biodegradables. Pueden tardar hasta </a:t>
            </a:r>
            <a:r>
              <a:rPr lang="es-ES" sz="2000" b="1" dirty="0"/>
              <a:t>25 años en degradarse</a:t>
            </a:r>
            <a:r>
              <a:rPr lang="es-ES" sz="2000" dirty="0"/>
              <a:t>. Contienen productos tóxicos como amoníaco, cianuro, mercurio y plomo, que se filtran en los ríos y en el mar.</a:t>
            </a:r>
            <a:endParaRPr lang="ca-ES" sz="2000" dirty="0">
              <a:latin typeface="+mn-lt"/>
            </a:endParaRPr>
          </a:p>
        </p:txBody>
      </p:sp>
      <p:sp>
        <p:nvSpPr>
          <p:cNvPr id="6" name="18 CuadroTexto"/>
          <p:cNvSpPr txBox="1"/>
          <p:nvPr/>
        </p:nvSpPr>
        <p:spPr>
          <a:xfrm>
            <a:off x="5029678" y="1700808"/>
            <a:ext cx="3749332" cy="1323439"/>
          </a:xfrm>
          <a:prstGeom prst="rect">
            <a:avLst/>
          </a:prstGeom>
          <a:solidFill>
            <a:schemeClr val="bg1"/>
          </a:solidFill>
        </p:spPr>
        <p:txBody>
          <a:bodyPr wrap="square">
            <a:spAutoFit/>
          </a:bodyPr>
          <a:lstStyle/>
          <a:p>
            <a:pPr>
              <a:defRPr/>
            </a:pPr>
            <a:r>
              <a:rPr lang="es-ES" sz="2000" dirty="0"/>
              <a:t>El humo del tabaco contiene más de 8.000 sustancias tóxicas que son liberadas </a:t>
            </a:r>
            <a:r>
              <a:rPr lang="es-ES" sz="2000" dirty="0" smtClean="0"/>
              <a:t>en el </a:t>
            </a:r>
            <a:r>
              <a:rPr lang="es-ES" sz="2000" dirty="0"/>
              <a:t>aire, entre ellas monóxido de carbono.</a:t>
            </a:r>
            <a:endParaRPr lang="ca-ES" sz="2000" dirty="0">
              <a:latin typeface="+mn-lt"/>
            </a:endParaRPr>
          </a:p>
        </p:txBody>
      </p:sp>
      <p:pic>
        <p:nvPicPr>
          <p:cNvPr id="17410" name="Imagen 1"/>
          <p:cNvPicPr>
            <a:picLocks noChangeAspect="1"/>
          </p:cNvPicPr>
          <p:nvPr/>
        </p:nvPicPr>
        <p:blipFill>
          <a:blip r:embed="rId3" cstate="print">
            <a:extLst>
              <a:ext uri="{28A0092B-C50C-407E-A947-70E740481C1C}">
                <a14:useLocalDpi xmlns="" xmlns:a14="http://schemas.microsoft.com/office/drawing/2010/main" val="0"/>
              </a:ext>
            </a:extLst>
          </a:blip>
          <a:srcRect l="5173" t="10625" r="30630" b="14563"/>
          <a:stretch>
            <a:fillRect/>
          </a:stretch>
        </p:blipFill>
        <p:spPr bwMode="auto">
          <a:xfrm>
            <a:off x="4860032" y="3844891"/>
            <a:ext cx="3888259" cy="2547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13 CuadroTexto"/>
          <p:cNvSpPr txBox="1"/>
          <p:nvPr/>
        </p:nvSpPr>
        <p:spPr bwMode="auto">
          <a:xfrm>
            <a:off x="943896" y="257487"/>
            <a:ext cx="7246375" cy="707886"/>
          </a:xfrm>
          <a:prstGeom prst="rect">
            <a:avLst/>
          </a:prstGeom>
          <a:noFill/>
        </p:spPr>
        <p:txBody>
          <a:bodyPr wrap="square">
            <a:spAutoFit/>
          </a:bodyPr>
          <a:lstStyle/>
          <a:p>
            <a:pPr algn="ctr" eaLnBrk="1" hangingPunct="1">
              <a:defRPr/>
            </a:pPr>
            <a:r>
              <a:rPr lang="ca-ES" sz="4000" b="1" dirty="0">
                <a:solidFill>
                  <a:srgbClr val="006600"/>
                </a:solidFill>
                <a:latin typeface="Calibri titulo"/>
              </a:rPr>
              <a:t>MEDIO AMBIENTE</a:t>
            </a:r>
            <a:endParaRPr lang="ca-ES" sz="4000" b="1" dirty="0">
              <a:solidFill>
                <a:schemeClr val="accent1">
                  <a:lumMod val="75000"/>
                </a:schemeClr>
              </a:solidFill>
              <a:latin typeface="Calibri titulo"/>
            </a:endParaRPr>
          </a:p>
        </p:txBody>
      </p:sp>
      <p:pic>
        <p:nvPicPr>
          <p:cNvPr id="5" name="Imagen 7"/>
          <p:cNvPicPr>
            <a:picLocks noChangeAspect="1"/>
          </p:cNvPicPr>
          <p:nvPr/>
        </p:nvPicPr>
        <p:blipFill rotWithShape="1">
          <a:blip r:embed="rId4" cstate="print">
            <a:extLst>
              <a:ext uri="{28A0092B-C50C-407E-A947-70E740481C1C}">
                <a14:useLocalDpi xmlns="" xmlns:a14="http://schemas.microsoft.com/office/drawing/2010/main" val="0"/>
              </a:ext>
            </a:extLst>
          </a:blip>
          <a:srcRect l="15763" t="33266" r="44465" b="20470"/>
          <a:stretch/>
        </p:blipFill>
        <p:spPr bwMode="auto">
          <a:xfrm>
            <a:off x="457350" y="1312318"/>
            <a:ext cx="3871236" cy="2532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ángulo 1"/>
          <p:cNvSpPr/>
          <p:nvPr/>
        </p:nvSpPr>
        <p:spPr>
          <a:xfrm>
            <a:off x="106968" y="6312323"/>
            <a:ext cx="4572000" cy="738664"/>
          </a:xfrm>
          <a:prstGeom prst="rect">
            <a:avLst/>
          </a:prstGeom>
        </p:spPr>
        <p:txBody>
          <a:bodyPr>
            <a:spAutoFit/>
          </a:bodyPr>
          <a:lstStyle/>
          <a:p>
            <a:r>
              <a:rPr lang="es-ES" sz="1400" dirty="0">
                <a:hlinkClick r:id="rId5"/>
              </a:rPr>
              <a:t>https://www.facebook.com/foroeconomicomundial/videos/310594972832806/</a:t>
            </a:r>
            <a:endParaRPr lang="es-ES" sz="1400" dirty="0"/>
          </a:p>
          <a:p>
            <a:endParaRPr lang="es-ES" sz="1400" dirty="0"/>
          </a:p>
        </p:txBody>
      </p:sp>
      <p:sp>
        <p:nvSpPr>
          <p:cNvPr id="8" name="18 CuadroTexto"/>
          <p:cNvSpPr txBox="1"/>
          <p:nvPr/>
        </p:nvSpPr>
        <p:spPr>
          <a:xfrm rot="20585962">
            <a:off x="140530" y="2575476"/>
            <a:ext cx="8853103" cy="1323439"/>
          </a:xfrm>
          <a:prstGeom prst="rect">
            <a:avLst/>
          </a:prstGeom>
          <a:solidFill>
            <a:schemeClr val="bg1"/>
          </a:solidFill>
          <a:ln>
            <a:solidFill>
              <a:srgbClr val="006600"/>
            </a:solidFill>
          </a:ln>
        </p:spPr>
        <p:txBody>
          <a:bodyPr wrap="square">
            <a:spAutoFit/>
          </a:bodyPr>
          <a:lstStyle/>
          <a:p>
            <a:pPr algn="ctr" eaLnBrk="1" hangingPunct="1">
              <a:defRPr/>
            </a:pPr>
            <a:r>
              <a:rPr lang="ca-ES" sz="4000" dirty="0">
                <a:latin typeface="+mn-lt"/>
              </a:rPr>
              <a:t>Una </a:t>
            </a:r>
            <a:r>
              <a:rPr lang="ca-ES" sz="4000" dirty="0" err="1">
                <a:latin typeface="+mn-lt"/>
              </a:rPr>
              <a:t>colilla</a:t>
            </a:r>
            <a:r>
              <a:rPr lang="ca-ES" sz="4000" dirty="0">
                <a:latin typeface="+mn-lt"/>
              </a:rPr>
              <a:t> </a:t>
            </a:r>
            <a:r>
              <a:rPr lang="ca-ES" sz="4000" dirty="0" err="1">
                <a:latin typeface="+mn-lt"/>
              </a:rPr>
              <a:t>puede</a:t>
            </a:r>
            <a:r>
              <a:rPr lang="ca-ES" sz="4000" dirty="0">
                <a:latin typeface="+mn-lt"/>
              </a:rPr>
              <a:t> contaminar 10 </a:t>
            </a:r>
            <a:r>
              <a:rPr lang="ca-ES" sz="4000" dirty="0" err="1">
                <a:latin typeface="+mn-lt"/>
              </a:rPr>
              <a:t>litros</a:t>
            </a:r>
            <a:r>
              <a:rPr lang="ca-ES" sz="4000" dirty="0">
                <a:latin typeface="+mn-lt"/>
              </a:rPr>
              <a:t> de </a:t>
            </a:r>
            <a:r>
              <a:rPr lang="ca-ES" sz="4000" dirty="0" smtClean="0">
                <a:latin typeface="+mn-lt"/>
              </a:rPr>
              <a:t>agua </a:t>
            </a:r>
            <a:r>
              <a:rPr lang="ca-ES" sz="4000" dirty="0">
                <a:latin typeface="+mn-lt"/>
              </a:rPr>
              <a:t>del mar y </a:t>
            </a:r>
            <a:r>
              <a:rPr lang="ca-ES" sz="4000" dirty="0" err="1">
                <a:latin typeface="+mn-lt"/>
              </a:rPr>
              <a:t>hasta</a:t>
            </a:r>
            <a:r>
              <a:rPr lang="ca-ES" sz="4000" dirty="0">
                <a:latin typeface="+mn-lt"/>
              </a:rPr>
              <a:t> 25 de </a:t>
            </a:r>
            <a:r>
              <a:rPr lang="ca-ES" sz="4000" dirty="0" smtClean="0">
                <a:latin typeface="+mn-lt"/>
              </a:rPr>
              <a:t>agua </a:t>
            </a:r>
            <a:r>
              <a:rPr lang="ca-ES" sz="4000" dirty="0" err="1">
                <a:latin typeface="+mn-lt"/>
              </a:rPr>
              <a:t>dulce</a:t>
            </a:r>
            <a:r>
              <a:rPr lang="ca-ES" sz="4000" dirty="0">
                <a:latin typeface="+mn-lt"/>
              </a:rPr>
              <a:t>.</a:t>
            </a:r>
          </a:p>
        </p:txBody>
      </p:sp>
    </p:spTree>
    <p:extLst>
      <p:ext uri="{BB962C8B-B14F-4D97-AF65-F5344CB8AC3E}">
        <p14:creationId xmlns="" xmlns:p14="http://schemas.microsoft.com/office/powerpoint/2010/main" val="179661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ítulo 2"/>
          <p:cNvSpPr txBox="1">
            <a:spLocks/>
          </p:cNvSpPr>
          <p:nvPr/>
        </p:nvSpPr>
        <p:spPr bwMode="auto">
          <a:xfrm>
            <a:off x="5760877" y="2860993"/>
            <a:ext cx="1622870" cy="3528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ES" altLang="ca-ES" sz="25900" dirty="0">
                <a:solidFill>
                  <a:srgbClr val="006600"/>
                </a:solidFill>
              </a:rPr>
              <a:t>?</a:t>
            </a:r>
          </a:p>
        </p:txBody>
      </p:sp>
      <p:pic>
        <p:nvPicPr>
          <p:cNvPr id="2" name="Imagen 1"/>
          <p:cNvPicPr>
            <a:picLocks noChangeAspect="1"/>
          </p:cNvPicPr>
          <p:nvPr/>
        </p:nvPicPr>
        <p:blipFill>
          <a:blip r:embed="rId2" cstate="print">
            <a:extLst>
              <a:ext uri="{28A0092B-C50C-407E-A947-70E740481C1C}">
                <a14:useLocalDpi xmlns="" xmlns:a14="http://schemas.microsoft.com/office/drawing/2010/main" val="0"/>
              </a:ext>
            </a:extLst>
          </a:blip>
          <a:srcRect l="16794" t="23422" r="39485" b="9641"/>
          <a:stretch>
            <a:fillRect/>
          </a:stretch>
        </p:blipFill>
        <p:spPr bwMode="auto">
          <a:xfrm>
            <a:off x="4941776" y="3393237"/>
            <a:ext cx="3261072" cy="2807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5" name="Rectángulo 2"/>
          <p:cNvSpPr>
            <a:spLocks noChangeArrowheads="1"/>
          </p:cNvSpPr>
          <p:nvPr/>
        </p:nvSpPr>
        <p:spPr bwMode="auto">
          <a:xfrm>
            <a:off x="266144" y="6279703"/>
            <a:ext cx="855432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ES" altLang="ca-ES" sz="1200" dirty="0">
                <a:latin typeface="+mn-lt"/>
                <a:hlinkClick r:id="rId3"/>
              </a:rPr>
              <a:t>https://www.lasexta.com/noticias/ciencia-tecnologia/reciclar-colillas-como-aislantes-de-sonido-el-invento-que-podria-acabar-con-el-30-de-la-basura-mundial_201905175cdeb7250cf235bc412c74bd.html</a:t>
            </a:r>
            <a:endParaRPr lang="es-ES" altLang="ca-ES" sz="1200" dirty="0">
              <a:latin typeface="+mn-lt"/>
            </a:endParaRPr>
          </a:p>
        </p:txBody>
      </p:sp>
      <p:sp>
        <p:nvSpPr>
          <p:cNvPr id="5" name="Rectángulo 4"/>
          <p:cNvSpPr/>
          <p:nvPr/>
        </p:nvSpPr>
        <p:spPr>
          <a:xfrm>
            <a:off x="281344" y="4323851"/>
            <a:ext cx="4150161" cy="1631216"/>
          </a:xfrm>
          <a:prstGeom prst="rect">
            <a:avLst/>
          </a:prstGeom>
        </p:spPr>
        <p:txBody>
          <a:bodyPr wrap="square">
            <a:spAutoFit/>
          </a:bodyPr>
          <a:lstStyle/>
          <a:p>
            <a:pPr>
              <a:defRPr/>
            </a:pPr>
            <a:r>
              <a:rPr lang="es-ES" sz="2000" dirty="0"/>
              <a:t>La industria trabaja para hacer filtros 100% biodegradables, hechos de cáñamo y de </a:t>
            </a:r>
            <a:r>
              <a:rPr lang="es-ES" sz="2000" dirty="0" smtClean="0"/>
              <a:t>algodón, </a:t>
            </a:r>
            <a:r>
              <a:rPr lang="es-ES" sz="2000" dirty="0"/>
              <a:t>y que puedan servir de abono natural para las plantas.</a:t>
            </a:r>
            <a:endParaRPr lang="es-ES" dirty="0"/>
          </a:p>
        </p:txBody>
      </p:sp>
      <p:sp>
        <p:nvSpPr>
          <p:cNvPr id="7" name="13 CuadroTexto"/>
          <p:cNvSpPr txBox="1"/>
          <p:nvPr/>
        </p:nvSpPr>
        <p:spPr bwMode="auto">
          <a:xfrm>
            <a:off x="994787" y="257487"/>
            <a:ext cx="7164475" cy="707886"/>
          </a:xfrm>
          <a:prstGeom prst="rect">
            <a:avLst/>
          </a:prstGeom>
          <a:noFill/>
        </p:spPr>
        <p:txBody>
          <a:bodyPr wrap="square">
            <a:spAutoFit/>
          </a:bodyPr>
          <a:lstStyle/>
          <a:p>
            <a:pPr algn="ctr" eaLnBrk="1" hangingPunct="1">
              <a:defRPr/>
            </a:pPr>
            <a:r>
              <a:rPr lang="ca-ES" sz="4000" b="1" dirty="0">
                <a:solidFill>
                  <a:srgbClr val="006600"/>
                </a:solidFill>
                <a:latin typeface="Calibri titulo"/>
              </a:rPr>
              <a:t>MEDIO AMBIENTE</a:t>
            </a:r>
          </a:p>
        </p:txBody>
      </p:sp>
      <p:sp>
        <p:nvSpPr>
          <p:cNvPr id="8" name="18 CuadroTexto"/>
          <p:cNvSpPr txBox="1">
            <a:spLocks noChangeArrowheads="1"/>
          </p:cNvSpPr>
          <p:nvPr/>
        </p:nvSpPr>
        <p:spPr bwMode="auto">
          <a:xfrm>
            <a:off x="3779912" y="1700808"/>
            <a:ext cx="324036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None/>
            </a:pPr>
            <a:r>
              <a:rPr lang="es-ES" altLang="ca-ES" sz="2000" dirty="0">
                <a:latin typeface="+mn-lt"/>
              </a:rPr>
              <a:t>En Barcelona, ​​la guardia urbana puede sancionar con 90 euros </a:t>
            </a:r>
            <a:r>
              <a:rPr lang="es-ES" altLang="ca-ES" sz="2000" dirty="0" smtClean="0">
                <a:latin typeface="+mn-lt"/>
              </a:rPr>
              <a:t>tirar las </a:t>
            </a:r>
            <a:r>
              <a:rPr lang="es-ES" altLang="ca-ES" sz="2000" dirty="0">
                <a:latin typeface="+mn-lt"/>
              </a:rPr>
              <a:t>colillas al suelo.</a:t>
            </a:r>
            <a:endParaRPr lang="ca-ES" altLang="ca-ES" sz="2000" dirty="0">
              <a:latin typeface="+mn-lt"/>
            </a:endParaRPr>
          </a:p>
        </p:txBody>
      </p:sp>
      <p:pic>
        <p:nvPicPr>
          <p:cNvPr id="9" name="Imagen 7"/>
          <p:cNvPicPr>
            <a:picLocks noChangeAspect="1"/>
          </p:cNvPicPr>
          <p:nvPr/>
        </p:nvPicPr>
        <p:blipFill>
          <a:blip r:embed="rId4" cstate="print">
            <a:extLst>
              <a:ext uri="{28A0092B-C50C-407E-A947-70E740481C1C}">
                <a14:useLocalDpi xmlns="" xmlns:a14="http://schemas.microsoft.com/office/drawing/2010/main" val="0"/>
              </a:ext>
            </a:extLst>
          </a:blip>
          <a:srcRect l="9045" t="15549" r="36163" b="10625"/>
          <a:stretch>
            <a:fillRect/>
          </a:stretch>
        </p:blipFill>
        <p:spPr bwMode="auto">
          <a:xfrm>
            <a:off x="281344" y="1267754"/>
            <a:ext cx="3283522" cy="2487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Imagen 2"/>
          <p:cNvPicPr>
            <a:picLocks noChangeAspect="1"/>
          </p:cNvPicPr>
          <p:nvPr/>
        </p:nvPicPr>
        <p:blipFill>
          <a:blip r:embed="rId5" cstate="print">
            <a:extLst>
              <a:ext uri="{28A0092B-C50C-407E-A947-70E740481C1C}">
                <a14:useLocalDpi xmlns="" xmlns:a14="http://schemas.microsoft.com/office/drawing/2010/main" val="0"/>
              </a:ext>
            </a:extLst>
          </a:blip>
          <a:srcRect b="6950"/>
          <a:stretch>
            <a:fillRect/>
          </a:stretch>
        </p:blipFill>
        <p:spPr bwMode="auto">
          <a:xfrm>
            <a:off x="7236296" y="1271505"/>
            <a:ext cx="1242786" cy="2121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28859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5" descr="MC900232133[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388" y="2420938"/>
            <a:ext cx="3368675" cy="345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xmlns="" id="{35D70552-E0D3-2643-A91E-FA3373ADC72E}"/>
              </a:ext>
            </a:extLst>
          </p:cNvPr>
          <p:cNvSpPr txBox="1">
            <a:spLocks noChangeArrowheads="1"/>
          </p:cNvSpPr>
          <p:nvPr/>
        </p:nvSpPr>
        <p:spPr bwMode="auto">
          <a:xfrm>
            <a:off x="971550" y="182563"/>
            <a:ext cx="7272338" cy="655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a-ES" altLang="es-ES" sz="4400" b="1" dirty="0">
                <a:solidFill>
                  <a:srgbClr val="006600"/>
                </a:solidFill>
                <a:latin typeface="Calibri Títulos"/>
              </a:rPr>
              <a:t>DEBERES</a:t>
            </a:r>
          </a:p>
        </p:txBody>
      </p:sp>
      <p:sp>
        <p:nvSpPr>
          <p:cNvPr id="8" name="Text Box 3">
            <a:extLst>
              <a:ext uri="{FF2B5EF4-FFF2-40B4-BE49-F238E27FC236}">
                <a16:creationId xmlns:a16="http://schemas.microsoft.com/office/drawing/2014/main" xmlns="" id="{602AABB9-1D19-E74E-93E5-096E9514D81A}"/>
              </a:ext>
            </a:extLst>
          </p:cNvPr>
          <p:cNvSpPr txBox="1">
            <a:spLocks noChangeArrowheads="1"/>
          </p:cNvSpPr>
          <p:nvPr/>
        </p:nvSpPr>
        <p:spPr bwMode="auto">
          <a:xfrm>
            <a:off x="2699792" y="895350"/>
            <a:ext cx="6120359" cy="2298065"/>
          </a:xfrm>
          <a:prstGeom prst="rect">
            <a:avLst/>
          </a:prstGeom>
          <a:no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eaLnBrk="1" hangingPunct="1">
              <a:spcBef>
                <a:spcPts val="725"/>
              </a:spcBef>
              <a:buClr>
                <a:srgbClr val="006600"/>
              </a:buClr>
              <a:buFont typeface="Arial" panose="020B0604020202020204" pitchFamily="34" charset="0"/>
              <a:buChar char="•"/>
            </a:pPr>
            <a:r>
              <a:rPr lang="es-ES" altLang="ca-ES" sz="2400" noProof="1" smtClean="0">
                <a:solidFill>
                  <a:srgbClr val="000000"/>
                </a:solidFill>
              </a:rPr>
              <a:t>Autorregistro </a:t>
            </a:r>
            <a:r>
              <a:rPr lang="es-ES" altLang="ca-ES" sz="2400" noProof="1">
                <a:solidFill>
                  <a:srgbClr val="000000"/>
                </a:solidFill>
              </a:rPr>
              <a:t>del consumo de tabaco.</a:t>
            </a:r>
            <a:endParaRPr lang="es-ES" altLang="ca-ES" sz="2400" noProof="1"/>
          </a:p>
          <a:p>
            <a:pPr marL="342900" indent="-342900" eaLnBrk="1" hangingPunct="1">
              <a:spcBef>
                <a:spcPts val="725"/>
              </a:spcBef>
              <a:buClr>
                <a:srgbClr val="006600"/>
              </a:buClr>
              <a:buFont typeface="Arial" panose="020B0604020202020204" pitchFamily="34" charset="0"/>
              <a:buChar char="•"/>
            </a:pPr>
            <a:r>
              <a:rPr lang="es-ES" altLang="ca-ES" sz="2400" noProof="1">
                <a:solidFill>
                  <a:srgbClr val="000000"/>
                </a:solidFill>
              </a:rPr>
              <a:t>Motivos para dejar de fumar.</a:t>
            </a:r>
          </a:p>
          <a:p>
            <a:pPr marL="342900" indent="-342900" eaLnBrk="1" hangingPunct="1">
              <a:spcBef>
                <a:spcPts val="725"/>
              </a:spcBef>
              <a:buClr>
                <a:srgbClr val="006600"/>
              </a:buClr>
              <a:buFont typeface="Arial" panose="020B0604020202020204" pitchFamily="34" charset="0"/>
              <a:buChar char="•"/>
            </a:pPr>
            <a:r>
              <a:rPr lang="es-ES" altLang="ca-ES" sz="2400" noProof="1">
                <a:solidFill>
                  <a:srgbClr val="000000"/>
                </a:solidFill>
              </a:rPr>
              <a:t>Motivos para continuar fumando.</a:t>
            </a:r>
          </a:p>
          <a:p>
            <a:pPr marL="342900" indent="-342900" eaLnBrk="1" hangingPunct="1">
              <a:spcBef>
                <a:spcPts val="725"/>
              </a:spcBef>
              <a:buClr>
                <a:srgbClr val="006600"/>
              </a:buClr>
              <a:buFont typeface="Arial" panose="020B0604020202020204" pitchFamily="34" charset="0"/>
              <a:buChar char="•"/>
            </a:pPr>
            <a:r>
              <a:rPr lang="es-ES" altLang="ca-ES" sz="2400" noProof="1">
                <a:solidFill>
                  <a:srgbClr val="000000"/>
                </a:solidFill>
              </a:rPr>
              <a:t>Técnicas de desautomatitzación.</a:t>
            </a:r>
          </a:p>
          <a:p>
            <a:pPr marL="342900" indent="-342900" eaLnBrk="1" hangingPunct="1">
              <a:spcBef>
                <a:spcPts val="725"/>
              </a:spcBef>
              <a:buClr>
                <a:srgbClr val="006600"/>
              </a:buClr>
              <a:buFont typeface="Arial" panose="020B0604020202020204" pitchFamily="34" charset="0"/>
              <a:buChar char="•"/>
            </a:pPr>
            <a:r>
              <a:rPr lang="ca-ES" altLang="ca-ES" sz="2400" b="1" dirty="0">
                <a:solidFill>
                  <a:srgbClr val="000000"/>
                </a:solidFill>
              </a:rPr>
              <a:t>EMPECEMOS A PENSAR EN EL </a:t>
            </a:r>
            <a:r>
              <a:rPr lang="ca-ES" altLang="ca-ES" sz="2400" b="1" dirty="0" err="1" smtClean="0">
                <a:solidFill>
                  <a:srgbClr val="006600"/>
                </a:solidFill>
              </a:rPr>
              <a:t>DÍA</a:t>
            </a:r>
            <a:r>
              <a:rPr lang="ca-ES" altLang="ca-ES" sz="2400" b="1" dirty="0" smtClean="0">
                <a:solidFill>
                  <a:srgbClr val="006600"/>
                </a:solidFill>
              </a:rPr>
              <a:t> </a:t>
            </a:r>
            <a:r>
              <a:rPr lang="ca-ES" altLang="ca-ES" sz="2400" b="1" dirty="0">
                <a:solidFill>
                  <a:srgbClr val="006600"/>
                </a:solidFill>
              </a:rPr>
              <a:t>D.</a:t>
            </a:r>
            <a:r>
              <a:rPr lang="ca-ES" altLang="ca-ES" sz="2400" b="1" dirty="0">
                <a:solidFill>
                  <a:srgbClr val="000000"/>
                </a:solidFill>
              </a:rPr>
              <a:t>       </a:t>
            </a:r>
          </a:p>
        </p:txBody>
      </p:sp>
      <p:pic>
        <p:nvPicPr>
          <p:cNvPr id="9" name="Imagen 5">
            <a:extLst>
              <a:ext uri="{FF2B5EF4-FFF2-40B4-BE49-F238E27FC236}">
                <a16:creationId xmlns:a16="http://schemas.microsoft.com/office/drawing/2014/main" xmlns="" id="{BF3C9BCD-D1CD-AC47-9D35-E2F1748BEE2A}"/>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95738" y="3141663"/>
            <a:ext cx="2951162" cy="366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627239791"/>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n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63588" y="1946275"/>
            <a:ext cx="7540625" cy="3587750"/>
          </a:xfrm>
          <a:prstGeom prst="rect">
            <a:avLst/>
          </a:prstGeom>
          <a:noFill/>
          <a:ln w="9525">
            <a:solidFill>
              <a:srgbClr val="006600"/>
            </a:solidFill>
            <a:miter lim="800000"/>
            <a:headEnd/>
            <a:tailEnd/>
          </a:ln>
          <a:extLst>
            <a:ext uri="{909E8E84-426E-40DD-AFC4-6F175D3DCCD1}">
              <a14:hiddenFill xmlns="" xmlns:a14="http://schemas.microsoft.com/office/drawing/2010/main">
                <a:solidFill>
                  <a:srgbClr val="FFFFFF"/>
                </a:solidFill>
              </a14:hiddenFill>
            </a:ext>
          </a:extLst>
        </p:spPr>
      </p:pic>
      <p:sp>
        <p:nvSpPr>
          <p:cNvPr id="9" name="Título 1"/>
          <p:cNvSpPr txBox="1">
            <a:spLocks/>
          </p:cNvSpPr>
          <p:nvPr/>
        </p:nvSpPr>
        <p:spPr>
          <a:xfrm>
            <a:off x="408390" y="260698"/>
            <a:ext cx="8459787" cy="1008062"/>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defRPr/>
            </a:pPr>
            <a:r>
              <a:rPr lang="es-ES" sz="4000" b="1" dirty="0" smtClean="0">
                <a:solidFill>
                  <a:srgbClr val="006600"/>
                </a:solidFill>
                <a:latin typeface="Calibri titulo"/>
              </a:rPr>
              <a:t>DESECHOS</a:t>
            </a:r>
            <a:endParaRPr lang="es-ES" sz="4000" b="1" dirty="0">
              <a:solidFill>
                <a:srgbClr val="006600"/>
              </a:solidFill>
              <a:latin typeface="Calibri titulo"/>
            </a:endParaRPr>
          </a:p>
        </p:txBody>
      </p:sp>
    </p:spTree>
    <p:extLst>
      <p:ext uri="{BB962C8B-B14F-4D97-AF65-F5344CB8AC3E}">
        <p14:creationId xmlns="" xmlns:p14="http://schemas.microsoft.com/office/powerpoint/2010/main" val="3326014898"/>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6812" y="1451248"/>
            <a:ext cx="8770375" cy="4401205"/>
          </a:xfrm>
          <a:prstGeom prst="rect">
            <a:avLst/>
          </a:prstGeom>
        </p:spPr>
        <p:txBody>
          <a:bodyPr wrap="square">
            <a:spAutoFit/>
          </a:bodyPr>
          <a:lstStyle/>
          <a:p>
            <a:pPr marL="914400" lvl="1" indent="-457200">
              <a:buClr>
                <a:srgbClr val="006600"/>
              </a:buClr>
              <a:buFont typeface="Arial" panose="020B0604020202020204" pitchFamily="34" charset="0"/>
              <a:buChar char="•"/>
              <a:defRPr/>
            </a:pPr>
            <a:r>
              <a:rPr lang="es-ES" sz="2800" dirty="0"/>
              <a:t>Humo de segunda mano: </a:t>
            </a:r>
            <a:r>
              <a:rPr lang="es-ES" sz="2800" dirty="0" smtClean="0"/>
              <a:t>inhalación </a:t>
            </a:r>
            <a:r>
              <a:rPr lang="es-ES" sz="2800" dirty="0"/>
              <a:t>del fumador pasivo.</a:t>
            </a:r>
          </a:p>
          <a:p>
            <a:pPr marL="914400" lvl="1" indent="-457200">
              <a:buClr>
                <a:srgbClr val="006600"/>
              </a:buClr>
              <a:buFont typeface="Arial" panose="020B0604020202020204" pitchFamily="34" charset="0"/>
              <a:buChar char="•"/>
              <a:defRPr/>
            </a:pPr>
            <a:r>
              <a:rPr lang="es-ES" sz="2800" dirty="0"/>
              <a:t>Humo de tercera mano: </a:t>
            </a:r>
            <a:r>
              <a:rPr lang="es-ES" sz="2800" dirty="0" smtClean="0"/>
              <a:t>inhalación</a:t>
            </a:r>
            <a:r>
              <a:rPr lang="es-ES" sz="2800" dirty="0"/>
              <a:t>, ingestión, absorción dérmica.</a:t>
            </a:r>
          </a:p>
          <a:p>
            <a:pPr marL="914400" lvl="1" indent="-457200">
              <a:buClr>
                <a:srgbClr val="006600"/>
              </a:buClr>
              <a:buFont typeface="Arial" panose="020B0604020202020204" pitchFamily="34" charset="0"/>
              <a:buChar char="•"/>
              <a:defRPr/>
            </a:pPr>
            <a:r>
              <a:rPr lang="es-ES" sz="2800" dirty="0"/>
              <a:t>Humo de cuarta mano: </a:t>
            </a:r>
            <a:r>
              <a:rPr lang="es-ES" sz="2800" dirty="0" smtClean="0"/>
              <a:t>impacto </a:t>
            </a:r>
            <a:r>
              <a:rPr lang="es-ES" sz="2800" dirty="0"/>
              <a:t>en el medio ambiente.</a:t>
            </a:r>
            <a:endParaRPr lang="ca-ES" sz="2800" dirty="0">
              <a:latin typeface="+mn-lt"/>
            </a:endParaRPr>
          </a:p>
          <a:p>
            <a:pPr eaLnBrk="1" hangingPunct="1">
              <a:defRPr/>
            </a:pPr>
            <a:endParaRPr lang="ca-ES" sz="2800" dirty="0">
              <a:latin typeface="+mn-lt"/>
            </a:endParaRPr>
          </a:p>
          <a:p>
            <a:pPr>
              <a:defRPr/>
            </a:pPr>
            <a:r>
              <a:rPr lang="es-ES" sz="2800" b="1" dirty="0"/>
              <a:t>Los niños son especialmente vulnerables</a:t>
            </a:r>
          </a:p>
          <a:p>
            <a:pPr>
              <a:defRPr/>
            </a:pPr>
            <a:endParaRPr lang="es-ES" sz="2800" b="1" dirty="0"/>
          </a:p>
          <a:p>
            <a:pPr>
              <a:defRPr/>
            </a:pPr>
            <a:r>
              <a:rPr lang="es-ES" sz="2800" b="1" dirty="0"/>
              <a:t>La principal fuente de exposición es el ámbito familiar</a:t>
            </a:r>
            <a:endParaRPr lang="ca-ES" sz="2800" b="1" dirty="0">
              <a:latin typeface="+mn-lt"/>
            </a:endParaRPr>
          </a:p>
        </p:txBody>
      </p:sp>
      <p:pic>
        <p:nvPicPr>
          <p:cNvPr id="21508" name="Picture 5" descr="Beb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058528" y="3623632"/>
            <a:ext cx="1693034" cy="169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ángulo 5"/>
          <p:cNvSpPr/>
          <p:nvPr/>
        </p:nvSpPr>
        <p:spPr>
          <a:xfrm>
            <a:off x="973395" y="304184"/>
            <a:ext cx="7216876" cy="707886"/>
          </a:xfrm>
          <a:prstGeom prst="rect">
            <a:avLst/>
          </a:prstGeom>
        </p:spPr>
        <p:txBody>
          <a:bodyPr wrap="square">
            <a:spAutoFit/>
          </a:bodyPr>
          <a:lstStyle/>
          <a:p>
            <a:pPr algn="ctr" eaLnBrk="1" hangingPunct="1">
              <a:defRPr/>
            </a:pPr>
            <a:r>
              <a:rPr lang="ca-ES" sz="4000" b="1" dirty="0">
                <a:solidFill>
                  <a:srgbClr val="006600"/>
                </a:solidFill>
                <a:latin typeface="Calibri titulo"/>
              </a:rPr>
              <a:t>TABAQUISMO AMBIENTAL</a:t>
            </a:r>
            <a:endParaRPr lang="ca-ES" sz="2000" b="1" dirty="0">
              <a:solidFill>
                <a:srgbClr val="006600"/>
              </a:solidFill>
              <a:latin typeface="Calibri titulo"/>
            </a:endParaRPr>
          </a:p>
        </p:txBody>
      </p:sp>
      <p:sp>
        <p:nvSpPr>
          <p:cNvPr id="3" name="CuadroTexto 2">
            <a:extLst>
              <a:ext uri="{FF2B5EF4-FFF2-40B4-BE49-F238E27FC236}">
                <a16:creationId xmlns:a16="http://schemas.microsoft.com/office/drawing/2014/main" xmlns="" id="{2EF52CFB-C4A6-1D45-9969-8A8908B3F2A2}"/>
              </a:ext>
            </a:extLst>
          </p:cNvPr>
          <p:cNvSpPr txBox="1"/>
          <p:nvPr/>
        </p:nvSpPr>
        <p:spPr>
          <a:xfrm>
            <a:off x="7645400" y="6781800"/>
            <a:ext cx="184731" cy="369332"/>
          </a:xfrm>
          <a:prstGeom prst="rect">
            <a:avLst/>
          </a:prstGeom>
          <a:noFill/>
        </p:spPr>
        <p:txBody>
          <a:bodyPr wrap="none" rtlCol="0">
            <a:spAutoFit/>
          </a:bodyPr>
          <a:lstStyle/>
          <a:p>
            <a:endParaRPr lang="es-ES" dirty="0"/>
          </a:p>
        </p:txBody>
      </p:sp>
      <p:sp>
        <p:nvSpPr>
          <p:cNvPr id="4" name="3 CuadroTexto"/>
          <p:cNvSpPr txBox="1">
            <a:spLocks noChangeArrowheads="1"/>
          </p:cNvSpPr>
          <p:nvPr/>
        </p:nvSpPr>
        <p:spPr bwMode="auto">
          <a:xfrm rot="20686730">
            <a:off x="622228" y="3128134"/>
            <a:ext cx="8035968" cy="1015663"/>
          </a:xfrm>
          <a:prstGeom prst="rect">
            <a:avLst/>
          </a:prstGeom>
          <a:solidFill>
            <a:schemeClr val="bg1"/>
          </a:solidFill>
          <a:ln>
            <a:solidFill>
              <a:srgbClr val="006600"/>
            </a:solidFill>
          </a:ln>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ca-ES" altLang="ca-ES" sz="6000" dirty="0">
                <a:solidFill>
                  <a:srgbClr val="006600"/>
                </a:solidFill>
                <a:latin typeface="+mn-lt"/>
              </a:rPr>
              <a:t>¡¡¡SE PUEDE PREVENIR!!!</a:t>
            </a:r>
          </a:p>
        </p:txBody>
      </p:sp>
    </p:spTree>
    <p:extLst>
      <p:ext uri="{BB962C8B-B14F-4D97-AF65-F5344CB8AC3E}">
        <p14:creationId xmlns="" xmlns:p14="http://schemas.microsoft.com/office/powerpoint/2010/main" val="29180354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970213" y="3198813"/>
            <a:ext cx="3073400" cy="3786187"/>
          </a:xfrm>
          <a:prstGeom prst="rect">
            <a:avLst/>
          </a:prstGeom>
        </p:spPr>
        <p:txBody>
          <a:bodyPr wrap="none">
            <a:spAutoFit/>
          </a:bodyPr>
          <a:lstStyle/>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endParaRPr lang="ca-ES" sz="2400" b="1" dirty="0">
              <a:solidFill>
                <a:srgbClr val="5F9127"/>
              </a:solidFill>
              <a:latin typeface="Arial" charset="0"/>
              <a:cs typeface="Arial" charset="0"/>
            </a:endParaRPr>
          </a:p>
          <a:p>
            <a:pPr eaLnBrk="1" fontAlgn="auto" hangingPunct="1">
              <a:spcAft>
                <a:spcPts val="0"/>
              </a:spcAft>
              <a:defRPr/>
            </a:pPr>
            <a:r>
              <a:rPr lang="ca-ES" sz="2400" b="1" dirty="0">
                <a:solidFill>
                  <a:srgbClr val="5F9127"/>
                </a:solidFill>
                <a:latin typeface="Arial" charset="0"/>
                <a:cs typeface="Arial" charset="0"/>
              </a:rPr>
              <a:t>                                  </a:t>
            </a:r>
            <a:endParaRPr lang="ca-ES" sz="2400" dirty="0">
              <a:solidFill>
                <a:schemeClr val="tx1">
                  <a:lumMod val="75000"/>
                  <a:lumOff val="25000"/>
                </a:schemeClr>
              </a:solidFill>
              <a:latin typeface="Arial" charset="0"/>
              <a:cs typeface="Arial" charset="0"/>
            </a:endParaRPr>
          </a:p>
        </p:txBody>
      </p:sp>
      <p:sp>
        <p:nvSpPr>
          <p:cNvPr id="13" name="13 CuadroTexto"/>
          <p:cNvSpPr txBox="1"/>
          <p:nvPr/>
        </p:nvSpPr>
        <p:spPr bwMode="auto">
          <a:xfrm>
            <a:off x="999655" y="44624"/>
            <a:ext cx="7131622" cy="1323439"/>
          </a:xfrm>
          <a:prstGeom prst="rect">
            <a:avLst/>
          </a:prstGeom>
          <a:noFill/>
        </p:spPr>
        <p:txBody>
          <a:bodyPr wrap="square">
            <a:spAutoFit/>
          </a:bodyPr>
          <a:lstStyle/>
          <a:p>
            <a:pPr algn="ctr">
              <a:defRPr/>
            </a:pPr>
            <a:r>
              <a:rPr lang="ca-ES" sz="4000" b="1" dirty="0">
                <a:solidFill>
                  <a:srgbClr val="006600"/>
                </a:solidFill>
                <a:latin typeface="Calibri titulo"/>
              </a:rPr>
              <a:t>¿¿¿QUÉ PENSÁIS DE LAS TERRAZAS???</a:t>
            </a:r>
          </a:p>
        </p:txBody>
      </p:sp>
      <p:pic>
        <p:nvPicPr>
          <p:cNvPr id="2052" name="Picture 4"/>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8190" t="19073" r="30370" b="31358"/>
          <a:stretch/>
        </p:blipFill>
        <p:spPr bwMode="auto">
          <a:xfrm>
            <a:off x="917057" y="1527235"/>
            <a:ext cx="7309885" cy="49160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0357" t="17672" r="23421" b="37554"/>
          <a:stretch/>
        </p:blipFill>
        <p:spPr bwMode="auto">
          <a:xfrm>
            <a:off x="910523" y="3077897"/>
            <a:ext cx="7309886" cy="33653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39939" y="1527235"/>
            <a:ext cx="3687003" cy="4916004"/>
          </a:xfrm>
          <a:prstGeom prst="rect">
            <a:avLst/>
          </a:prstGeom>
        </p:spPr>
      </p:pic>
    </p:spTree>
    <p:extLst>
      <p:ext uri="{BB962C8B-B14F-4D97-AF65-F5344CB8AC3E}">
        <p14:creationId xmlns="" xmlns:p14="http://schemas.microsoft.com/office/powerpoint/2010/main" val="329770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8" descr="MC900232133[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688" y="2822575"/>
            <a:ext cx="3448050" cy="353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9" name="2 Rectángulo"/>
          <p:cNvSpPr>
            <a:spLocks noChangeArrowheads="1"/>
          </p:cNvSpPr>
          <p:nvPr/>
        </p:nvSpPr>
        <p:spPr bwMode="auto">
          <a:xfrm>
            <a:off x="896938" y="211287"/>
            <a:ext cx="727546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ca-ES" altLang="es-ES" sz="4400" b="1" dirty="0">
                <a:solidFill>
                  <a:srgbClr val="006600"/>
                </a:solidFill>
                <a:latin typeface="Calibri titulo"/>
              </a:rPr>
              <a:t>DEBERES</a:t>
            </a:r>
            <a:endParaRPr lang="es-ES" altLang="es-ES" sz="4400" b="1" dirty="0">
              <a:solidFill>
                <a:srgbClr val="006600"/>
              </a:solidFill>
              <a:latin typeface="Calibri titulo"/>
            </a:endParaRPr>
          </a:p>
        </p:txBody>
      </p:sp>
      <p:sp>
        <p:nvSpPr>
          <p:cNvPr id="38918" name="5 Rectángulo"/>
          <p:cNvSpPr>
            <a:spLocks noChangeArrowheads="1"/>
          </p:cNvSpPr>
          <p:nvPr/>
        </p:nvSpPr>
        <p:spPr bwMode="auto">
          <a:xfrm>
            <a:off x="2969142" y="946983"/>
            <a:ext cx="6216650" cy="1828193"/>
          </a:xfrm>
          <a:prstGeom prst="rect">
            <a:avLst/>
          </a:prstGeom>
          <a:noFill/>
          <a:ln>
            <a:noFill/>
          </a:ln>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Clr>
                <a:srgbClr val="006600"/>
              </a:buClr>
              <a:defRPr/>
            </a:pPr>
            <a:r>
              <a:rPr lang="es-ES_tradnl" altLang="es-ES" sz="2400" dirty="0">
                <a:latin typeface="+mn-lt"/>
                <a:cs typeface="Arial" charset="0"/>
              </a:rPr>
              <a:t>Calcular el ahorro.</a:t>
            </a:r>
          </a:p>
          <a:p>
            <a:pPr eaLnBrk="1" hangingPunct="1">
              <a:buClr>
                <a:srgbClr val="006600"/>
              </a:buClr>
              <a:defRPr/>
            </a:pPr>
            <a:r>
              <a:rPr lang="es-ES_tradnl" altLang="es-ES" sz="2400" dirty="0" smtClean="0">
                <a:latin typeface="+mn-lt"/>
                <a:cs typeface="Arial" charset="0"/>
              </a:rPr>
              <a:t>Traer </a:t>
            </a:r>
            <a:r>
              <a:rPr lang="es-ES_tradnl" altLang="es-ES" sz="2400" dirty="0">
                <a:latin typeface="+mn-lt"/>
                <a:cs typeface="Arial" charset="0"/>
              </a:rPr>
              <a:t>el contrato y el consentimiento firmados. </a:t>
            </a:r>
            <a:endParaRPr lang="es-ES_tradnl" altLang="es-ES" sz="2400" dirty="0">
              <a:solidFill>
                <a:srgbClr val="006600"/>
              </a:solidFill>
              <a:latin typeface="+mn-lt"/>
            </a:endParaRPr>
          </a:p>
          <a:p>
            <a:pPr eaLnBrk="1" hangingPunct="1">
              <a:spcBef>
                <a:spcPct val="0"/>
              </a:spcBef>
              <a:defRPr/>
            </a:pPr>
            <a:r>
              <a:rPr lang="es-ES_tradnl" altLang="es-ES" sz="3600" b="1" dirty="0">
                <a:solidFill>
                  <a:srgbClr val="006600"/>
                </a:solidFill>
                <a:latin typeface="+mn-lt"/>
              </a:rPr>
              <a:t>PIENSA EN TUS BENEFICIOS</a:t>
            </a:r>
            <a:r>
              <a:rPr lang="es-ES_tradnl" altLang="es-ES" sz="3600" dirty="0">
                <a:solidFill>
                  <a:srgbClr val="006600"/>
                </a:solidFill>
                <a:latin typeface="+mn-lt"/>
              </a:rPr>
              <a:t>.</a:t>
            </a:r>
          </a:p>
        </p:txBody>
      </p:sp>
      <p:sp>
        <p:nvSpPr>
          <p:cNvPr id="3" name="2 Llamada ovalada"/>
          <p:cNvSpPr/>
          <p:nvPr/>
        </p:nvSpPr>
        <p:spPr>
          <a:xfrm>
            <a:off x="868363" y="1795463"/>
            <a:ext cx="822325" cy="628650"/>
          </a:xfrm>
          <a:prstGeom prst="wedgeEllipseCallou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solidFill>
                <a:srgbClr val="006600"/>
              </a:solidFill>
            </a:endParaRPr>
          </a:p>
        </p:txBody>
      </p:sp>
      <p:sp>
        <p:nvSpPr>
          <p:cNvPr id="11" name="10 Llamada ovalada"/>
          <p:cNvSpPr/>
          <p:nvPr/>
        </p:nvSpPr>
        <p:spPr>
          <a:xfrm>
            <a:off x="223838" y="2506663"/>
            <a:ext cx="673100" cy="430212"/>
          </a:xfrm>
          <a:prstGeom prst="wedgeEllipseCallou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12" name="11 Llamada ovalada"/>
          <p:cNvSpPr/>
          <p:nvPr/>
        </p:nvSpPr>
        <p:spPr>
          <a:xfrm>
            <a:off x="1781175" y="1914525"/>
            <a:ext cx="1079500" cy="828675"/>
          </a:xfrm>
          <a:prstGeom prst="wedgeEllipseCallou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pic>
        <p:nvPicPr>
          <p:cNvPr id="9" name="Imagen 8">
            <a:extLst>
              <a:ext uri="{FF2B5EF4-FFF2-40B4-BE49-F238E27FC236}">
                <a16:creationId xmlns:a16="http://schemas.microsoft.com/office/drawing/2014/main" xmlns="" id="{CA4836C0-0F73-7A42-A7CC-EDEBF0E1B132}"/>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851920" y="2778812"/>
            <a:ext cx="2845558" cy="3536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111204924"/>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3"/>
          <p:cNvSpPr>
            <a:spLocks noChangeArrowheads="1"/>
          </p:cNvSpPr>
          <p:nvPr/>
        </p:nvSpPr>
        <p:spPr bwMode="auto">
          <a:xfrm>
            <a:off x="2370601" y="222250"/>
            <a:ext cx="428373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 typeface="Arial" pitchFamily="34" charset="0"/>
              <a:buNone/>
            </a:pPr>
            <a:r>
              <a:rPr lang="ca-ES" altLang="es-ES" sz="4000" b="1" dirty="0">
                <a:solidFill>
                  <a:srgbClr val="006600"/>
                </a:solidFill>
                <a:latin typeface="Calibri (Títulos)"/>
              </a:rPr>
              <a:t>COSTE DEL TABACO</a:t>
            </a:r>
            <a:endParaRPr lang="es-ES" altLang="es-ES" sz="4000" b="1" dirty="0">
              <a:solidFill>
                <a:srgbClr val="006600"/>
              </a:solidFill>
              <a:latin typeface="Calibri (Títulos)"/>
            </a:endParaRPr>
          </a:p>
        </p:txBody>
      </p:sp>
      <p:pic>
        <p:nvPicPr>
          <p:cNvPr id="6" name="Picture 11" descr="MP900448757[1]">
            <a:extLst>
              <a:ext uri="{FF2B5EF4-FFF2-40B4-BE49-F238E27FC236}">
                <a16:creationId xmlns:a16="http://schemas.microsoft.com/office/drawing/2014/main" xmlns="" id="{6A7048EA-A930-A546-A6BC-526708A16AED}"/>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0825" y="3213100"/>
            <a:ext cx="401955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1money">
            <a:extLst>
              <a:ext uri="{FF2B5EF4-FFF2-40B4-BE49-F238E27FC236}">
                <a16:creationId xmlns:a16="http://schemas.microsoft.com/office/drawing/2014/main" xmlns="" id="{0E4D6FED-3DA5-AD41-A2D0-CB74CBCCD50E}"/>
              </a:ext>
            </a:extLst>
          </p:cNvPr>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1560513" y="1628775"/>
            <a:ext cx="1238250" cy="155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Imagen 2">
            <a:extLst>
              <a:ext uri="{FF2B5EF4-FFF2-40B4-BE49-F238E27FC236}">
                <a16:creationId xmlns:a16="http://schemas.microsoft.com/office/drawing/2014/main" xmlns="" id="{700D66B2-9362-2848-AB24-11CDA69574E4}"/>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851275" y="1412875"/>
            <a:ext cx="5024438" cy="495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Imagen 1">
            <a:extLst>
              <a:ext uri="{FF2B5EF4-FFF2-40B4-BE49-F238E27FC236}">
                <a16:creationId xmlns:a16="http://schemas.microsoft.com/office/drawing/2014/main" xmlns="" id="{B47E9036-7C84-BD45-B688-64653D54284E}"/>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595688" y="966787"/>
            <a:ext cx="5499369" cy="536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801685180"/>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2 Rectángulo">
            <a:extLst>
              <a:ext uri="{FF2B5EF4-FFF2-40B4-BE49-F238E27FC236}">
                <a16:creationId xmlns:a16="http://schemas.microsoft.com/office/drawing/2014/main" xmlns="" id="{68CDC432-76C0-C34A-8094-F0EAB98F7C81}"/>
              </a:ext>
            </a:extLst>
          </p:cNvPr>
          <p:cNvSpPr>
            <a:spLocks noChangeArrowheads="1"/>
          </p:cNvSpPr>
          <p:nvPr/>
        </p:nvSpPr>
        <p:spPr bwMode="auto">
          <a:xfrm>
            <a:off x="971550" y="136525"/>
            <a:ext cx="72009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a-ES" altLang="es-ES" sz="4800" b="1">
                <a:solidFill>
                  <a:srgbClr val="006600"/>
                </a:solidFill>
              </a:rPr>
              <a:t>DEBERES</a:t>
            </a:r>
            <a:endParaRPr lang="es-ES" altLang="es-ES" sz="4800"/>
          </a:p>
        </p:txBody>
      </p:sp>
      <p:pic>
        <p:nvPicPr>
          <p:cNvPr id="86019" name="Picture 3">
            <a:extLst>
              <a:ext uri="{FF2B5EF4-FFF2-40B4-BE49-F238E27FC236}">
                <a16:creationId xmlns:a16="http://schemas.microsoft.com/office/drawing/2014/main" xmlns="" id="{DB9B2642-A2BF-AC49-9152-D6AF04E4C682}"/>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15717" t="27231" r="73766" b="56970"/>
          <a:stretch>
            <a:fillRect/>
          </a:stretch>
        </p:blipFill>
        <p:spPr bwMode="auto">
          <a:xfrm>
            <a:off x="6804025" y="1346200"/>
            <a:ext cx="1368425"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020" name="Imagen 1">
            <a:extLst>
              <a:ext uri="{FF2B5EF4-FFF2-40B4-BE49-F238E27FC236}">
                <a16:creationId xmlns:a16="http://schemas.microsoft.com/office/drawing/2014/main" xmlns="" id="{973A0D21-5EDD-FC43-9DF2-9C08C7180C45}"/>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50825" y="995363"/>
            <a:ext cx="5321300" cy="348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021" name="Imagen 9">
            <a:extLst>
              <a:ext uri="{FF2B5EF4-FFF2-40B4-BE49-F238E27FC236}">
                <a16:creationId xmlns:a16="http://schemas.microsoft.com/office/drawing/2014/main" xmlns="" id="{09DA67A5-E431-5A46-B9BF-F5F333AC86A0}"/>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71550" y="4724400"/>
            <a:ext cx="1911350" cy="191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022" name="Imagen 2">
            <a:extLst>
              <a:ext uri="{FF2B5EF4-FFF2-40B4-BE49-F238E27FC236}">
                <a16:creationId xmlns:a16="http://schemas.microsoft.com/office/drawing/2014/main" xmlns="" id="{AE417688-1A87-FB4D-958B-EE36A9393341}"/>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498850" y="3033713"/>
            <a:ext cx="5372100" cy="348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15678998"/>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a:xfrm>
            <a:off x="971600" y="260648"/>
            <a:ext cx="7200800" cy="63890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a-ES" altLang="es-ES" b="1" cap="all" dirty="0" err="1">
                <a:solidFill>
                  <a:srgbClr val="006600"/>
                </a:solidFill>
                <a:latin typeface="Calibri titulo"/>
              </a:rPr>
              <a:t>BeneficiOs</a:t>
            </a:r>
            <a:endParaRPr lang="ca-ES" altLang="es-ES" b="1" cap="all" dirty="0">
              <a:solidFill>
                <a:srgbClr val="006600"/>
              </a:solidFill>
              <a:latin typeface="Calibri titulo"/>
            </a:endParaRPr>
          </a:p>
        </p:txBody>
      </p:sp>
      <p:pic>
        <p:nvPicPr>
          <p:cNvPr id="17" name="Picture 5" descr="gente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14667" y="4757571"/>
            <a:ext cx="3384376" cy="1739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3"/>
          <p:cNvPicPr>
            <a:picLocks noChangeAspect="1" noChangeArrowheads="1"/>
          </p:cNvPicPr>
          <p:nvPr/>
        </p:nvPicPr>
        <p:blipFill>
          <a:blip r:embed="rId4" cstate="print">
            <a:clrChange>
              <a:clrFrom>
                <a:srgbClr val="365B31"/>
              </a:clrFrom>
              <a:clrTo>
                <a:srgbClr val="365B31">
                  <a:alpha val="0"/>
                </a:srgbClr>
              </a:clrTo>
            </a:clrChange>
            <a:extLst>
              <a:ext uri="{28A0092B-C50C-407E-A947-70E740481C1C}">
                <a14:useLocalDpi xmlns="" xmlns:a14="http://schemas.microsoft.com/office/drawing/2010/main" val="0"/>
              </a:ext>
            </a:extLst>
          </a:blip>
          <a:srcRect/>
          <a:stretch>
            <a:fillRect/>
          </a:stretch>
        </p:blipFill>
        <p:spPr bwMode="auto">
          <a:xfrm>
            <a:off x="4917433" y="1539184"/>
            <a:ext cx="1789422" cy="2910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l="3807" t="15366" r="70131" b="48438"/>
          <a:stretch>
            <a:fillRect/>
          </a:stretch>
        </p:blipFill>
        <p:spPr bwMode="auto">
          <a:xfrm rot="20937515">
            <a:off x="6276230" y="2118607"/>
            <a:ext cx="2680614" cy="20941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Imagen 1">
            <a:extLst>
              <a:ext uri="{FF2B5EF4-FFF2-40B4-BE49-F238E27FC236}">
                <a16:creationId xmlns:a16="http://schemas.microsoft.com/office/drawing/2014/main" xmlns="" id="{FEFB8901-17E4-904A-8631-21C39FA6498A}"/>
              </a:ext>
            </a:extLst>
          </p:cNvPr>
          <p:cNvPicPr>
            <a:picLocks noChangeAspect="1"/>
          </p:cNvPicPr>
          <p:nvPr/>
        </p:nvPicPr>
        <p:blipFill>
          <a:blip r:embed="rId6"/>
          <a:stretch>
            <a:fillRect/>
          </a:stretch>
        </p:blipFill>
        <p:spPr>
          <a:xfrm>
            <a:off x="700646" y="1001558"/>
            <a:ext cx="3923496" cy="5617428"/>
          </a:xfrm>
          <a:prstGeom prst="rect">
            <a:avLst/>
          </a:prstGeom>
          <a:solidFill>
            <a:schemeClr val="bg1"/>
          </a:solidFill>
          <a:ln w="15875">
            <a:solidFill>
              <a:schemeClr val="accent6">
                <a:lumMod val="75000"/>
              </a:schemeClr>
            </a:solidFill>
          </a:ln>
        </p:spPr>
      </p:pic>
    </p:spTree>
    <p:extLst>
      <p:ext uri="{BB962C8B-B14F-4D97-AF65-F5344CB8AC3E}">
        <p14:creationId xmlns="" xmlns:p14="http://schemas.microsoft.com/office/powerpoint/2010/main" val="1794135876"/>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5">
            <a:extLst>
              <a:ext uri="{FF2B5EF4-FFF2-40B4-BE49-F238E27FC236}">
                <a16:creationId xmlns:a16="http://schemas.microsoft.com/office/drawing/2014/main" xmlns="" id="{CD7A7736-D49D-AA4E-8D3E-3468747187CA}"/>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260476" y="981075"/>
            <a:ext cx="6621597" cy="558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2" name="Rectangle 2"/>
          <p:cNvSpPr>
            <a:spLocks noGrp="1" noChangeArrowheads="1"/>
          </p:cNvSpPr>
          <p:nvPr>
            <p:ph type="ctrTitle"/>
          </p:nvPr>
        </p:nvSpPr>
        <p:spPr>
          <a:xfrm>
            <a:off x="989874" y="171649"/>
            <a:ext cx="7162800" cy="762000"/>
          </a:xfrm>
        </p:spPr>
        <p:txBody>
          <a:bodyPr>
            <a:normAutofit fontScale="90000"/>
          </a:bodyPr>
          <a:lstStyle/>
          <a:p>
            <a:pPr eaLnBrk="1" hangingPunct="1"/>
            <a:r>
              <a:rPr lang="ca-ES" altLang="es-ES" sz="4000" b="1" dirty="0">
                <a:solidFill>
                  <a:srgbClr val="006600"/>
                </a:solidFill>
                <a:latin typeface="Calibri (Títulos)"/>
              </a:rPr>
              <a:t>¿</a:t>
            </a:r>
            <a:r>
              <a:rPr lang="ca-ES" altLang="es-ES" sz="4000" b="1" dirty="0" err="1" smtClean="0">
                <a:solidFill>
                  <a:srgbClr val="006600"/>
                </a:solidFill>
                <a:latin typeface="Calibri (Títulos)"/>
              </a:rPr>
              <a:t>CUÁNDO</a:t>
            </a:r>
            <a:r>
              <a:rPr lang="ca-ES" altLang="es-ES" sz="4000" b="1" dirty="0" smtClean="0">
                <a:solidFill>
                  <a:srgbClr val="006600"/>
                </a:solidFill>
                <a:latin typeface="Calibri (Títulos)"/>
              </a:rPr>
              <a:t> </a:t>
            </a:r>
            <a:r>
              <a:rPr lang="ca-ES" altLang="es-ES" sz="4000" b="1" dirty="0">
                <a:solidFill>
                  <a:srgbClr val="006600"/>
                </a:solidFill>
                <a:latin typeface="Calibri (Títulos)"/>
              </a:rPr>
              <a:t>Y POR QUÉ FUMO?</a:t>
            </a:r>
            <a:endParaRPr lang="ca-ES" altLang="es-ES" sz="4000" dirty="0">
              <a:solidFill>
                <a:srgbClr val="006600"/>
              </a:solidFill>
              <a:latin typeface="Calibri (Títulos)"/>
            </a:endParaRPr>
          </a:p>
        </p:txBody>
      </p:sp>
      <p:pic>
        <p:nvPicPr>
          <p:cNvPr id="11" name="Picture 7">
            <a:extLst>
              <a:ext uri="{FF2B5EF4-FFF2-40B4-BE49-F238E27FC236}">
                <a16:creationId xmlns:a16="http://schemas.microsoft.com/office/drawing/2014/main" xmlns="" id="{6CCB31D2-90A0-BA49-913E-92E4A01A54E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98912" y="5445224"/>
            <a:ext cx="2362200" cy="134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2138953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971551" y="197297"/>
            <a:ext cx="7181850" cy="1323439"/>
          </a:xfrm>
          <a:prstGeom prst="rect">
            <a:avLst/>
          </a:prstGeom>
        </p:spPr>
        <p:txBody>
          <a:bodyPr wrap="square">
            <a:spAutoFit/>
          </a:bodyPr>
          <a:lstStyle/>
          <a:p>
            <a:pPr algn="ctr">
              <a:defRPr/>
            </a:pPr>
            <a:r>
              <a:rPr lang="pt-BR" sz="4000" b="1" dirty="0">
                <a:solidFill>
                  <a:srgbClr val="006600"/>
                </a:solidFill>
                <a:latin typeface="Calibri Títulos"/>
              </a:rPr>
              <a:t>REGISTRO DEL CONSUMO </a:t>
            </a:r>
          </a:p>
          <a:p>
            <a:pPr algn="ctr">
              <a:defRPr/>
            </a:pPr>
            <a:r>
              <a:rPr lang="pt-BR" sz="4000" b="1" dirty="0">
                <a:solidFill>
                  <a:srgbClr val="006600"/>
                </a:solidFill>
                <a:latin typeface="Calibri Títulos"/>
              </a:rPr>
              <a:t>DIARIO DE CIGARRILLOS</a:t>
            </a:r>
            <a:endParaRPr lang="es-ES" sz="4000" dirty="0">
              <a:solidFill>
                <a:srgbClr val="006600"/>
              </a:solidFill>
              <a:latin typeface="Calibri Títulos"/>
            </a:endParaRPr>
          </a:p>
        </p:txBody>
      </p:sp>
      <p:pic>
        <p:nvPicPr>
          <p:cNvPr id="4" name="Imagen 3">
            <a:extLst>
              <a:ext uri="{FF2B5EF4-FFF2-40B4-BE49-F238E27FC236}">
                <a16:creationId xmlns:a16="http://schemas.microsoft.com/office/drawing/2014/main" xmlns="" id="{92BB8DB0-C0B9-F84D-BB72-1609B9DEA9A9}"/>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051050" y="1463675"/>
            <a:ext cx="5202238" cy="522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3636431"/>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2 Rectángulo"/>
          <p:cNvSpPr>
            <a:spLocks noChangeArrowheads="1"/>
          </p:cNvSpPr>
          <p:nvPr/>
        </p:nvSpPr>
        <p:spPr bwMode="auto">
          <a:xfrm>
            <a:off x="933451" y="61913"/>
            <a:ext cx="721995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a-ES" altLang="es-ES" sz="4000" b="1" dirty="0">
                <a:solidFill>
                  <a:srgbClr val="006600"/>
                </a:solidFill>
                <a:latin typeface="Calibri Títulos"/>
              </a:rPr>
              <a:t>REDUCCIÓN DEL </a:t>
            </a:r>
            <a:r>
              <a:rPr lang="ca-ES" altLang="es-ES" sz="4000" b="1" dirty="0" smtClean="0">
                <a:solidFill>
                  <a:srgbClr val="006600"/>
                </a:solidFill>
                <a:latin typeface="Calibri Títulos"/>
              </a:rPr>
              <a:t>NÚMERO</a:t>
            </a:r>
            <a:endParaRPr lang="ca-ES" altLang="es-ES" sz="4000" b="1" dirty="0">
              <a:solidFill>
                <a:srgbClr val="006600"/>
              </a:solidFill>
              <a:latin typeface="Calibri Títulos"/>
            </a:endParaRPr>
          </a:p>
          <a:p>
            <a:pPr algn="ctr" eaLnBrk="1" hangingPunct="1">
              <a:spcBef>
                <a:spcPct val="0"/>
              </a:spcBef>
              <a:buFontTx/>
              <a:buNone/>
            </a:pPr>
            <a:r>
              <a:rPr lang="ca-ES" altLang="es-ES" sz="4000" b="1" dirty="0">
                <a:solidFill>
                  <a:srgbClr val="006600"/>
                </a:solidFill>
                <a:latin typeface="Calibri Títulos"/>
              </a:rPr>
              <a:t>DE CIGARRILLOS</a:t>
            </a:r>
            <a:endParaRPr lang="es-ES" altLang="es-ES" sz="4000" dirty="0">
              <a:solidFill>
                <a:srgbClr val="006600"/>
              </a:solidFill>
              <a:latin typeface="Calibri Títulos"/>
            </a:endParaRPr>
          </a:p>
        </p:txBody>
      </p:sp>
      <p:pic>
        <p:nvPicPr>
          <p:cNvPr id="5" name="Imagen 1">
            <a:extLst>
              <a:ext uri="{FF2B5EF4-FFF2-40B4-BE49-F238E27FC236}">
                <a16:creationId xmlns:a16="http://schemas.microsoft.com/office/drawing/2014/main" xmlns="" id="{7E3CE77D-5748-5B43-95D9-CD05D60D10F1}"/>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024063" y="1385888"/>
            <a:ext cx="5095875" cy="521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16137041"/>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952500" y="155104"/>
            <a:ext cx="7162800" cy="609600"/>
          </a:xfrm>
          <a:prstGeom prst="rect">
            <a:avLst/>
          </a:prstGeom>
        </p:spPr>
        <p:txBody>
          <a:bodyPr>
            <a:noAutofit/>
          </a:bodyPr>
          <a:lstStyle/>
          <a:p>
            <a:pPr algn="ctr" eaLnBrk="1" hangingPunct="1">
              <a:defRPr/>
            </a:pPr>
            <a:r>
              <a:rPr lang="ca-ES" sz="4000" b="1" dirty="0">
                <a:solidFill>
                  <a:srgbClr val="006600"/>
                </a:solidFill>
                <a:latin typeface="Calibri Títulos"/>
              </a:rPr>
              <a:t>REGISTRO DE MOTIVOS</a:t>
            </a:r>
            <a:r>
              <a:rPr lang="ca-ES" sz="4000" dirty="0">
                <a:solidFill>
                  <a:srgbClr val="006600"/>
                </a:solidFill>
                <a:latin typeface="Calibri Títulos"/>
              </a:rPr>
              <a:t> </a:t>
            </a:r>
          </a:p>
        </p:txBody>
      </p:sp>
      <p:pic>
        <p:nvPicPr>
          <p:cNvPr id="4" name="Imagen 3">
            <a:extLst>
              <a:ext uri="{FF2B5EF4-FFF2-40B4-BE49-F238E27FC236}">
                <a16:creationId xmlns:a16="http://schemas.microsoft.com/office/drawing/2014/main" xmlns="" id="{FF4072D0-D13F-E943-8E84-C5EA465BC57A}"/>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42963" y="1125538"/>
            <a:ext cx="7458075" cy="523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12633908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952500" y="161054"/>
            <a:ext cx="7173476" cy="1107706"/>
          </a:xfrm>
          <a:prstGeom prst="rect">
            <a:avLst/>
          </a:prstGeom>
        </p:spPr>
        <p:txBody>
          <a:bodyPr>
            <a:noAutofit/>
          </a:bodyPr>
          <a:lstStyle/>
          <a:p>
            <a:pPr algn="ctr" eaLnBrk="1" hangingPunct="1">
              <a:defRPr/>
            </a:pPr>
            <a:r>
              <a:rPr lang="ca-ES" altLang="es-ES" sz="4000" b="1" dirty="0">
                <a:solidFill>
                  <a:srgbClr val="006600"/>
                </a:solidFill>
                <a:latin typeface="Calibri Títulos"/>
              </a:rPr>
              <a:t>TÉCNICAS DE </a:t>
            </a:r>
            <a:br>
              <a:rPr lang="ca-ES" altLang="es-ES" sz="4000" b="1" dirty="0">
                <a:solidFill>
                  <a:srgbClr val="006600"/>
                </a:solidFill>
                <a:latin typeface="Calibri Títulos"/>
              </a:rPr>
            </a:br>
            <a:r>
              <a:rPr lang="ca-ES" altLang="es-ES" sz="4000" b="1" dirty="0">
                <a:solidFill>
                  <a:srgbClr val="006600"/>
                </a:solidFill>
                <a:latin typeface="Calibri Títulos"/>
              </a:rPr>
              <a:t>DESAUTOMATIZACIÓN</a:t>
            </a:r>
            <a:endParaRPr lang="es-ES" altLang="es-ES" sz="4000" b="1" dirty="0">
              <a:solidFill>
                <a:srgbClr val="006600"/>
              </a:solidFill>
              <a:latin typeface="Calibri Títulos"/>
            </a:endParaRPr>
          </a:p>
        </p:txBody>
      </p:sp>
      <p:sp>
        <p:nvSpPr>
          <p:cNvPr id="43011" name="Rectangle 3"/>
          <p:cNvSpPr>
            <a:spLocks noGrp="1" noChangeArrowheads="1"/>
          </p:cNvSpPr>
          <p:nvPr>
            <p:ph type="body" idx="4294967295"/>
          </p:nvPr>
        </p:nvSpPr>
        <p:spPr>
          <a:xfrm>
            <a:off x="315950" y="1412776"/>
            <a:ext cx="8446575" cy="4874976"/>
          </a:xfrm>
        </p:spPr>
        <p:txBody>
          <a:bodyPr>
            <a:noAutofit/>
          </a:bodyPr>
          <a:lstStyle/>
          <a:p>
            <a:pPr marL="0" indent="0" algn="just">
              <a:lnSpc>
                <a:spcPct val="80000"/>
              </a:lnSpc>
              <a:buNone/>
              <a:defRPr/>
            </a:pPr>
            <a:r>
              <a:rPr lang="es-ES_tradnl" altLang="es-ES" sz="2400" b="1" dirty="0">
                <a:solidFill>
                  <a:srgbClr val="006600"/>
                </a:solidFill>
              </a:rPr>
              <a:t>SEÑALA 4 O 5 DE LOS SIGUIENTES </a:t>
            </a:r>
            <a:r>
              <a:rPr lang="es-ES_tradnl" altLang="es-ES" sz="2400" b="1" dirty="0" smtClean="0">
                <a:solidFill>
                  <a:srgbClr val="006600"/>
                </a:solidFill>
              </a:rPr>
              <a:t>EJERCICIOS</a:t>
            </a:r>
            <a:endParaRPr lang="es-ES_tradnl" altLang="es-ES" sz="2400" b="1" dirty="0">
              <a:solidFill>
                <a:srgbClr val="006600"/>
              </a:solidFill>
            </a:endParaRPr>
          </a:p>
          <a:p>
            <a:pPr>
              <a:lnSpc>
                <a:spcPct val="80000"/>
              </a:lnSpc>
              <a:buClr>
                <a:srgbClr val="008000"/>
              </a:buClr>
              <a:defRPr/>
            </a:pPr>
            <a:r>
              <a:rPr lang="es-ES_tradnl" sz="2400" dirty="0" smtClean="0"/>
              <a:t>Retrasa </a:t>
            </a:r>
            <a:r>
              <a:rPr lang="es-ES_tradnl" sz="2400" dirty="0"/>
              <a:t>el primer cigarrillo de la mañana.</a:t>
            </a:r>
          </a:p>
          <a:p>
            <a:pPr eaLnBrk="1" hangingPunct="1">
              <a:lnSpc>
                <a:spcPct val="80000"/>
              </a:lnSpc>
              <a:buClr>
                <a:srgbClr val="008000"/>
              </a:buClr>
              <a:defRPr/>
            </a:pPr>
            <a:r>
              <a:rPr lang="es-ES_tradnl" sz="2400" b="1" dirty="0">
                <a:solidFill>
                  <a:srgbClr val="006600"/>
                </a:solidFill>
              </a:rPr>
              <a:t>Cambia de marca </a:t>
            </a:r>
            <a:r>
              <a:rPr lang="es-ES_tradnl" sz="2400" dirty="0"/>
              <a:t>de cigarrillos después de cada paquete.</a:t>
            </a:r>
          </a:p>
          <a:p>
            <a:pPr eaLnBrk="1" hangingPunct="1">
              <a:lnSpc>
                <a:spcPct val="80000"/>
              </a:lnSpc>
              <a:buClr>
                <a:srgbClr val="008000"/>
              </a:buClr>
              <a:defRPr/>
            </a:pPr>
            <a:r>
              <a:rPr lang="es-ES_tradnl" sz="2400" dirty="0"/>
              <a:t>Rechaza todos los cigarrillos que te ofrezcan. Comenta con los  amigos que estás disminuyendo tu consumo.</a:t>
            </a:r>
          </a:p>
          <a:p>
            <a:pPr eaLnBrk="1" hangingPunct="1">
              <a:lnSpc>
                <a:spcPct val="80000"/>
              </a:lnSpc>
              <a:buClr>
                <a:srgbClr val="008000"/>
              </a:buClr>
              <a:defRPr/>
            </a:pPr>
            <a:r>
              <a:rPr lang="es-ES_tradnl" sz="2400" dirty="0"/>
              <a:t>Guarda o retira el paquete de tabaco después de cada cigarrillo. </a:t>
            </a:r>
          </a:p>
          <a:p>
            <a:pPr eaLnBrk="1" hangingPunct="1">
              <a:lnSpc>
                <a:spcPct val="80000"/>
              </a:lnSpc>
              <a:buClr>
                <a:srgbClr val="008000"/>
              </a:buClr>
              <a:defRPr/>
            </a:pPr>
            <a:r>
              <a:rPr lang="es-ES_tradnl" sz="2400" dirty="0"/>
              <a:t>Después de cada pipada deja el cigarrillo en el cenicero.  </a:t>
            </a:r>
          </a:p>
          <a:p>
            <a:pPr eaLnBrk="1" hangingPunct="1">
              <a:lnSpc>
                <a:spcPct val="80000"/>
              </a:lnSpc>
              <a:buClr>
                <a:srgbClr val="008000"/>
              </a:buClr>
              <a:defRPr/>
            </a:pPr>
            <a:r>
              <a:rPr lang="es-ES_tradnl" sz="2400" dirty="0"/>
              <a:t>Fuma con la otra mano.  </a:t>
            </a:r>
          </a:p>
          <a:p>
            <a:pPr eaLnBrk="1" hangingPunct="1">
              <a:lnSpc>
                <a:spcPct val="80000"/>
              </a:lnSpc>
              <a:buClr>
                <a:srgbClr val="008000"/>
              </a:buClr>
              <a:defRPr/>
            </a:pPr>
            <a:r>
              <a:rPr lang="es-ES_tradnl" sz="2400" dirty="0"/>
              <a:t>No fumes cuando hagas alguna actividad manual.  </a:t>
            </a:r>
          </a:p>
          <a:p>
            <a:pPr eaLnBrk="1" hangingPunct="1">
              <a:lnSpc>
                <a:spcPct val="80000"/>
              </a:lnSpc>
              <a:buClr>
                <a:srgbClr val="008000"/>
              </a:buClr>
              <a:defRPr/>
            </a:pPr>
            <a:r>
              <a:rPr lang="es-ES_tradnl" sz="2400" dirty="0"/>
              <a:t>Levántate después de comer.</a:t>
            </a:r>
          </a:p>
          <a:p>
            <a:pPr eaLnBrk="1" hangingPunct="1">
              <a:lnSpc>
                <a:spcPct val="80000"/>
              </a:lnSpc>
              <a:buClr>
                <a:srgbClr val="008000"/>
              </a:buClr>
              <a:defRPr/>
            </a:pPr>
            <a:r>
              <a:rPr lang="es-ES_tradnl" sz="2400" dirty="0"/>
              <a:t>Disminuye la intensidad de la inhalación cuando fumes.</a:t>
            </a:r>
          </a:p>
          <a:p>
            <a:pPr eaLnBrk="1" hangingPunct="1">
              <a:lnSpc>
                <a:spcPct val="80000"/>
              </a:lnSpc>
              <a:buClr>
                <a:srgbClr val="008000"/>
              </a:buClr>
              <a:defRPr/>
            </a:pPr>
            <a:r>
              <a:rPr lang="es-ES_tradnl" sz="2400" dirty="0"/>
              <a:t>Evita las situaciones muy asociadas con el consumo de tabaco.  </a:t>
            </a:r>
          </a:p>
          <a:p>
            <a:pPr eaLnBrk="1" hangingPunct="1">
              <a:lnSpc>
                <a:spcPct val="80000"/>
              </a:lnSpc>
              <a:buClr>
                <a:srgbClr val="008000"/>
              </a:buClr>
              <a:defRPr/>
            </a:pPr>
            <a:r>
              <a:rPr lang="es-ES_tradnl" sz="2400" dirty="0"/>
              <a:t>Respira profundamente tres veces antes de encender un cigarrillo. </a:t>
            </a:r>
          </a:p>
        </p:txBody>
      </p:sp>
    </p:spTree>
    <p:extLst>
      <p:ext uri="{BB962C8B-B14F-4D97-AF65-F5344CB8AC3E}">
        <p14:creationId xmlns="" xmlns:p14="http://schemas.microsoft.com/office/powerpoint/2010/main" val="291678722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nunci">
            <a:hlinkClick r:id="rId2"/>
          </p:cNvPr>
          <p:cNvPicPr>
            <a:picLocks noChangeAspect="1" noChangeArrowheads="1"/>
          </p:cNvPicPr>
          <p:nvPr/>
        </p:nvPicPr>
        <p:blipFill>
          <a:blip r:embed="rId3" cstate="print"/>
          <a:srcRect/>
          <a:stretch>
            <a:fillRect/>
          </a:stretch>
        </p:blipFill>
        <p:spPr bwMode="auto">
          <a:xfrm>
            <a:off x="755650" y="1328771"/>
            <a:ext cx="3406775" cy="4814888"/>
          </a:xfrm>
          <a:prstGeom prst="rect">
            <a:avLst/>
          </a:prstGeom>
          <a:noFill/>
          <a:ln w="9525">
            <a:solidFill>
              <a:schemeClr val="tx1"/>
            </a:solidFill>
            <a:miter lim="800000"/>
            <a:headEnd/>
            <a:tailEnd/>
          </a:ln>
        </p:spPr>
      </p:pic>
      <p:sp>
        <p:nvSpPr>
          <p:cNvPr id="16387" name="5 Rectángulo"/>
          <p:cNvSpPr>
            <a:spLocks noChangeArrowheads="1"/>
          </p:cNvSpPr>
          <p:nvPr/>
        </p:nvSpPr>
        <p:spPr bwMode="auto">
          <a:xfrm>
            <a:off x="755650" y="6210300"/>
            <a:ext cx="49545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s-ES" altLang="es-ES" sz="1800" dirty="0">
                <a:solidFill>
                  <a:srgbClr val="006600"/>
                </a:solidFill>
                <a:latin typeface="+mn-lt"/>
                <a:hlinkClick r:id="rId4"/>
              </a:rPr>
              <a:t>http://www.youtube.com/watch?v=JvjyoTxxpOw</a:t>
            </a:r>
            <a:endParaRPr lang="es-ES" altLang="es-ES" sz="1800" dirty="0">
              <a:latin typeface="+mn-lt"/>
            </a:endParaRPr>
          </a:p>
        </p:txBody>
      </p:sp>
      <p:pic>
        <p:nvPicPr>
          <p:cNvPr id="8" name="Imagen 7" descr="C:\Users\Ana\AppData\Local\Microsoft\Windows\Temporary Internet Files\Content.Word\IMG-20150210-WA0006.jpg"/>
          <p:cNvPicPr>
            <a:picLocks noChangeAspect="1" noChangeArrowheads="1"/>
          </p:cNvPicPr>
          <p:nvPr/>
        </p:nvPicPr>
        <p:blipFill>
          <a:blip r:embed="rId5" cstate="print"/>
          <a:srcRect/>
          <a:stretch>
            <a:fillRect/>
          </a:stretch>
        </p:blipFill>
        <p:spPr bwMode="auto">
          <a:xfrm>
            <a:off x="5350921" y="1269387"/>
            <a:ext cx="2709862" cy="2047875"/>
          </a:xfrm>
          <a:prstGeom prst="rect">
            <a:avLst/>
          </a:prstGeom>
          <a:noFill/>
          <a:ln w="9525">
            <a:solidFill>
              <a:schemeClr val="tx1"/>
            </a:solidFill>
            <a:miter lim="800000"/>
            <a:headEnd/>
            <a:tailEnd/>
          </a:ln>
        </p:spPr>
      </p:pic>
      <p:pic>
        <p:nvPicPr>
          <p:cNvPr id="9" name="Imagen 8" descr="C:\Users\Ana\AppData\Local\Microsoft\Windows\Temporary Internet Files\Content.Word\IMG-20150210-WA0007.jpg"/>
          <p:cNvPicPr/>
          <p:nvPr/>
        </p:nvPicPr>
        <p:blipFill>
          <a:blip r:embed="rId6" cstate="print"/>
          <a:stretch>
            <a:fillRect/>
          </a:stretch>
        </p:blipFill>
        <p:spPr bwMode="auto">
          <a:xfrm rot="5400000">
            <a:off x="5780872" y="3524994"/>
            <a:ext cx="2183614" cy="2323331"/>
          </a:xfrm>
          <a:prstGeom prst="rect">
            <a:avLst/>
          </a:prstGeom>
          <a:noFill/>
          <a:ln>
            <a:solidFill>
              <a:schemeClr val="tx1"/>
            </a:solidFill>
          </a:ln>
          <a:scene3d>
            <a:camera prst="orthographicFront">
              <a:rot lat="0" lon="0" rev="5400000"/>
            </a:camera>
            <a:lightRig rig="threePt" dir="t"/>
          </a:scene3d>
        </p:spPr>
      </p:pic>
      <p:sp>
        <p:nvSpPr>
          <p:cNvPr id="23558" name="Título 1"/>
          <p:cNvSpPr txBox="1">
            <a:spLocks noChangeArrowheads="1"/>
          </p:cNvSpPr>
          <p:nvPr/>
        </p:nvSpPr>
        <p:spPr bwMode="auto">
          <a:xfrm>
            <a:off x="1281113" y="201613"/>
            <a:ext cx="6702425" cy="695325"/>
          </a:xfrm>
          <a:prstGeom prst="rect">
            <a:avLst/>
          </a:prstGeom>
          <a:noFill/>
          <a:ln w="9525">
            <a:noFill/>
            <a:miter lim="800000"/>
            <a:headEnd/>
            <a:tailEnd/>
          </a:ln>
        </p:spPr>
        <p:txBody>
          <a:bodyPr/>
          <a:lstStyle/>
          <a:p>
            <a:pPr algn="ctr" eaLnBrk="1" hangingPunct="1">
              <a:lnSpc>
                <a:spcPct val="90000"/>
              </a:lnSpc>
            </a:pPr>
            <a:r>
              <a:rPr lang="ca-ES" altLang="es-ES" sz="3600" b="1" dirty="0">
                <a:solidFill>
                  <a:srgbClr val="006600"/>
                </a:solidFill>
                <a:latin typeface="Calibri titulo"/>
              </a:rPr>
              <a:t>COMPONENTES DEL TABACO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807" t="16696" r="70131" b="48438"/>
          <a:stretch/>
        </p:blipFill>
        <p:spPr bwMode="auto">
          <a:xfrm rot="20937515">
            <a:off x="336868" y="1989665"/>
            <a:ext cx="4932097" cy="37114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74" name="Picture 3"/>
          <p:cNvPicPr>
            <a:picLocks noChangeAspect="1" noChangeArrowheads="1"/>
          </p:cNvPicPr>
          <p:nvPr/>
        </p:nvPicPr>
        <p:blipFill>
          <a:blip r:embed="rId4" cstate="print">
            <a:clrChange>
              <a:clrFrom>
                <a:srgbClr val="365B31"/>
              </a:clrFrom>
              <a:clrTo>
                <a:srgbClr val="365B31">
                  <a:alpha val="0"/>
                </a:srgbClr>
              </a:clrTo>
            </a:clrChange>
            <a:extLst>
              <a:ext uri="{28A0092B-C50C-407E-A947-70E740481C1C}">
                <a14:useLocalDpi xmlns="" xmlns:a14="http://schemas.microsoft.com/office/drawing/2010/main" val="0"/>
              </a:ext>
            </a:extLst>
          </a:blip>
          <a:srcRect/>
          <a:stretch>
            <a:fillRect/>
          </a:stretch>
        </p:blipFill>
        <p:spPr bwMode="auto">
          <a:xfrm>
            <a:off x="5630288" y="1484784"/>
            <a:ext cx="2997501" cy="4876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1 Título"/>
          <p:cNvSpPr txBox="1">
            <a:spLocks/>
          </p:cNvSpPr>
          <p:nvPr/>
        </p:nvSpPr>
        <p:spPr>
          <a:xfrm>
            <a:off x="1043608" y="332656"/>
            <a:ext cx="7200800" cy="4841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a-ES" altLang="es-ES" sz="4000" b="1" cap="all" dirty="0">
                <a:solidFill>
                  <a:srgbClr val="006600"/>
                </a:solidFill>
                <a:latin typeface="Calibri titulo"/>
              </a:rPr>
              <a:t>¿</a:t>
            </a:r>
            <a:r>
              <a:rPr lang="ca-ES" altLang="es-ES" sz="4000" b="1" cap="all">
                <a:solidFill>
                  <a:srgbClr val="006600"/>
                </a:solidFill>
                <a:latin typeface="Calibri titulo"/>
              </a:rPr>
              <a:t>BeneficiOs individualEs? </a:t>
            </a:r>
            <a:endParaRPr lang="ca-ES" altLang="es-ES" sz="4000" b="1" cap="all" dirty="0">
              <a:solidFill>
                <a:srgbClr val="006600"/>
              </a:solidFill>
              <a:latin typeface="Calibri titulo"/>
            </a:endParaRPr>
          </a:p>
        </p:txBody>
      </p:sp>
    </p:spTree>
    <p:extLst>
      <p:ext uri="{BB962C8B-B14F-4D97-AF65-F5344CB8AC3E}">
        <p14:creationId xmlns="" xmlns:p14="http://schemas.microsoft.com/office/powerpoint/2010/main" val="18462674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2987</TotalTime>
  <Words>1204</Words>
  <Application>Microsoft Office PowerPoint</Application>
  <PresentationFormat>Presentación en pantalla (4:3)</PresentationFormat>
  <Paragraphs>158</Paragraphs>
  <Slides>26</Slides>
  <Notes>18</Notes>
  <HiddenSlides>0</HiddenSlides>
  <MMClips>0</MMClips>
  <ScaleCrop>false</ScaleCrop>
  <HeadingPairs>
    <vt:vector size="4" baseType="variant">
      <vt:variant>
        <vt:lpstr>Tema</vt:lpstr>
      </vt:variant>
      <vt:variant>
        <vt:i4>2</vt:i4>
      </vt:variant>
      <vt:variant>
        <vt:lpstr>Títulos de diapositiva</vt:lpstr>
      </vt:variant>
      <vt:variant>
        <vt:i4>26</vt:i4>
      </vt:variant>
    </vt:vector>
  </HeadingPairs>
  <TitlesOfParts>
    <vt:vector size="28" baseType="lpstr">
      <vt:lpstr>1_Tema de Office</vt:lpstr>
      <vt:lpstr>3_Tema de Office</vt:lpstr>
      <vt:lpstr>Diapositiva 1</vt:lpstr>
      <vt:lpstr>Diapositiva 2</vt:lpstr>
      <vt:lpstr>¿CUÁNDO Y POR QUÉ FUMO?</vt:lpstr>
      <vt:lpstr>Diapositiva 4</vt:lpstr>
      <vt:lpstr>Diapositiva 5</vt:lpstr>
      <vt:lpstr>REGISTRO DE MOTIVOS </vt:lpstr>
      <vt:lpstr>TÉCNICAS DE  DESAUTOMATIZACIÓN</vt:lpstr>
      <vt:lpstr>Diapositiva 8</vt:lpstr>
      <vt:lpstr>Diapositiva 9</vt:lpstr>
      <vt:lpstr>Diapositiva 10</vt:lpstr>
      <vt:lpstr>¿CÓMO AFECTA EL TABACO A  LA SALUD DE TU BOCA?</vt:lpstr>
      <vt:lpstr>BENEFICIOS PARA TU BOCA</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dc:creator>
  <cp:lastModifiedBy>Nuria Peix</cp:lastModifiedBy>
  <cp:revision>252</cp:revision>
  <dcterms:created xsi:type="dcterms:W3CDTF">2017-06-10T08:48:46Z</dcterms:created>
  <dcterms:modified xsi:type="dcterms:W3CDTF">2020-06-22T10:43:52Z</dcterms:modified>
</cp:coreProperties>
</file>