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83" r:id="rId1"/>
  </p:sldMasterIdLst>
  <p:notesMasterIdLst>
    <p:notesMasterId r:id="rId21"/>
  </p:notesMasterIdLst>
  <p:sldIdLst>
    <p:sldId id="301" r:id="rId2"/>
    <p:sldId id="290" r:id="rId3"/>
    <p:sldId id="287" r:id="rId4"/>
    <p:sldId id="273" r:id="rId5"/>
    <p:sldId id="265" r:id="rId6"/>
    <p:sldId id="267" r:id="rId7"/>
    <p:sldId id="276" r:id="rId8"/>
    <p:sldId id="286" r:id="rId9"/>
    <p:sldId id="264" r:id="rId10"/>
    <p:sldId id="277" r:id="rId11"/>
    <p:sldId id="261" r:id="rId12"/>
    <p:sldId id="295" r:id="rId13"/>
    <p:sldId id="283" r:id="rId14"/>
    <p:sldId id="300" r:id="rId15"/>
    <p:sldId id="289" r:id="rId16"/>
    <p:sldId id="296" r:id="rId17"/>
    <p:sldId id="302" r:id="rId18"/>
    <p:sldId id="297" r:id="rId19"/>
    <p:sldId id="299" r:id="rId20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uria Peix" initials="NPS" lastIdx="8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967" autoAdjust="0"/>
    <p:restoredTop sz="95342" autoAdjust="0"/>
  </p:normalViewPr>
  <p:slideViewPr>
    <p:cSldViewPr>
      <p:cViewPr varScale="1">
        <p:scale>
          <a:sx n="163" d="100"/>
          <a:sy n="163" d="100"/>
        </p:scale>
        <p:origin x="3336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07BFEB-76E5-4FAD-909F-52BD0B956A3D}" type="datetimeFigureOut">
              <a:rPr lang="ca-ES" smtClean="0"/>
              <a:pPr/>
              <a:t>25/6/20</a:t>
            </a:fld>
            <a:endParaRPr lang="ca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a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71C606-0FCB-4092-A221-D98216BC59C2}" type="slidenum">
              <a:rPr lang="ca-ES" smtClean="0"/>
              <a:pPr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401454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FC981BB-204C-48EA-8C76-993C77D32563}" type="slidenum">
              <a:rPr lang="es-ES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a-ES" altLang="es-ES" dirty="0"/>
          </a:p>
        </p:txBody>
      </p:sp>
    </p:spTree>
    <p:extLst>
      <p:ext uri="{BB962C8B-B14F-4D97-AF65-F5344CB8AC3E}">
        <p14:creationId xmlns:p14="http://schemas.microsoft.com/office/powerpoint/2010/main" val="13237539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5B1F0A8-4AA5-445C-9309-6A3421C5BE37}" type="slidenum">
              <a:rPr lang="es-ES" smtClean="0"/>
              <a:pPr>
                <a:defRPr/>
              </a:pPr>
              <a:t>10</a:t>
            </a:fld>
            <a:endParaRPr lang="es-ES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a-ES" altLang="es-ES"/>
          </a:p>
        </p:txBody>
      </p:sp>
    </p:spTree>
    <p:extLst>
      <p:ext uri="{BB962C8B-B14F-4D97-AF65-F5344CB8AC3E}">
        <p14:creationId xmlns:p14="http://schemas.microsoft.com/office/powerpoint/2010/main" val="14170577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dirty="0"/>
              <a:t>Disminuye la </a:t>
            </a:r>
            <a:r>
              <a:rPr lang="es-ES" dirty="0" err="1"/>
              <a:t>carboximetría</a:t>
            </a:r>
            <a:r>
              <a:rPr lang="es-ES" dirty="0"/>
              <a:t> y las enfermedades.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dirty="0"/>
              <a:t>Aumenta el dinero y la salud individual, colectiva y ambiental.</a:t>
            </a:r>
            <a:r>
              <a:rPr lang="ca-ES" baseline="0" dirty="0"/>
              <a:t> </a:t>
            </a:r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1C606-0FCB-4092-A221-D98216BC59C2}" type="slidenum">
              <a:rPr lang="ca-ES" smtClean="0"/>
              <a:pPr/>
              <a:t>11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0469098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FC981BB-204C-48EA-8C76-993C77D32563}" type="slidenum">
              <a:rPr lang="es-ES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s-ES" dirty="0"/>
              <a:t>Hay que hacer referencia a los dibujos y explicar el de la salud de hierro, que estarás como una rosa, fuerte como un roble y sano como una manzana.</a:t>
            </a:r>
            <a:endParaRPr lang="ca-ES" altLang="es-ES" dirty="0"/>
          </a:p>
        </p:txBody>
      </p:sp>
    </p:spTree>
    <p:extLst>
      <p:ext uri="{BB962C8B-B14F-4D97-AF65-F5344CB8AC3E}">
        <p14:creationId xmlns:p14="http://schemas.microsoft.com/office/powerpoint/2010/main" val="39592676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6FBC96-4BA4-463C-B0B5-5164859125AD}" type="slidenum">
              <a:rPr lang="es-ES" smtClean="0"/>
              <a:pPr>
                <a:defRPr/>
              </a:pPr>
              <a:t>15</a:t>
            </a:fld>
            <a:endParaRPr lang="es-ES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a-ES" altLang="es-ES"/>
          </a:p>
        </p:txBody>
      </p:sp>
    </p:spTree>
    <p:extLst>
      <p:ext uri="{BB962C8B-B14F-4D97-AF65-F5344CB8AC3E}">
        <p14:creationId xmlns:p14="http://schemas.microsoft.com/office/powerpoint/2010/main" val="4122440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F9DD310F-D942-40EF-840F-8D17E79E986A}" type="slidenum">
              <a:rPr lang="es-ES" altLang="ca-ES" smtClean="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2</a:t>
            </a:fld>
            <a:endParaRPr lang="es-ES" altLang="ca-ES">
              <a:solidFill>
                <a:prstClr val="black"/>
              </a:solidFill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a-ES" altLang="es-ES"/>
          </a:p>
        </p:txBody>
      </p:sp>
    </p:spTree>
    <p:extLst>
      <p:ext uri="{BB962C8B-B14F-4D97-AF65-F5344CB8AC3E}">
        <p14:creationId xmlns:p14="http://schemas.microsoft.com/office/powerpoint/2010/main" val="29763009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Clr>
                <a:srgbClr val="006600"/>
              </a:buClr>
              <a:buFont typeface="Arial" panose="020B0604020202020204" pitchFamily="34" charset="0"/>
              <a:buNone/>
            </a:pPr>
            <a:r>
              <a:rPr lang="es-ES" altLang="es-ES" sz="1200" dirty="0"/>
              <a:t>Mantenimiento de los valores de la carboximetría en la franja verde, es decir, de no fumador.</a:t>
            </a:r>
          </a:p>
          <a:p>
            <a:pPr marL="0" indent="0" eaLnBrk="1" hangingPunct="1">
              <a:buClr>
                <a:srgbClr val="006600"/>
              </a:buClr>
              <a:buFont typeface="Arial" panose="020B0604020202020204" pitchFamily="34" charset="0"/>
              <a:buNone/>
            </a:pPr>
            <a:endParaRPr lang="es-ES" altLang="es-ES" sz="1200" dirty="0"/>
          </a:p>
          <a:p>
            <a:pPr marL="0" indent="0" eaLnBrk="1" hangingPunct="1">
              <a:buClr>
                <a:srgbClr val="006600"/>
              </a:buClr>
              <a:buFont typeface="Arial" panose="020B0604020202020204" pitchFamily="34" charset="0"/>
              <a:buNone/>
            </a:pPr>
            <a:r>
              <a:rPr lang="es-ES" altLang="es-ES" sz="1200" dirty="0"/>
              <a:t>Recuérdese:</a:t>
            </a:r>
          </a:p>
          <a:p>
            <a:pPr marL="171450" indent="-171450" eaLnBrk="1" hangingPunct="1">
              <a:buClr>
                <a:srgbClr val="006600"/>
              </a:buClr>
              <a:buFont typeface="Arial" panose="020B0604020202020204" pitchFamily="34" charset="0"/>
              <a:buChar char="•"/>
            </a:pPr>
            <a:r>
              <a:rPr lang="es-ES" altLang="es-ES" sz="1200" dirty="0"/>
              <a:t>Hay que comer alimentos bajos en calorías.</a:t>
            </a:r>
          </a:p>
          <a:p>
            <a:pPr marL="171450" indent="-171450" eaLnBrk="1" hangingPunct="1">
              <a:buClr>
                <a:srgbClr val="006600"/>
              </a:buClr>
              <a:buFont typeface="Arial" panose="020B0604020202020204" pitchFamily="34" charset="0"/>
              <a:buChar char="•"/>
            </a:pPr>
            <a:r>
              <a:rPr lang="es-ES" altLang="es-ES" sz="1200" dirty="0"/>
              <a:t>Hay que evitar zumos, y es preferible la fruta entera.</a:t>
            </a:r>
          </a:p>
          <a:p>
            <a:pPr marL="171450" indent="-171450" eaLnBrk="1" hangingPunct="1">
              <a:buClr>
                <a:srgbClr val="006600"/>
              </a:buClr>
              <a:buFont typeface="Arial" panose="020B0604020202020204" pitchFamily="34" charset="0"/>
              <a:buChar char="•"/>
            </a:pPr>
            <a:r>
              <a:rPr lang="es-ES" altLang="es-ES" sz="1200" dirty="0"/>
              <a:t>Se debe hacer una dieta variada, con fruta y verdura.</a:t>
            </a:r>
          </a:p>
          <a:p>
            <a:pPr marL="171450" indent="-171450" eaLnBrk="1" hangingPunct="1">
              <a:buClr>
                <a:srgbClr val="006600"/>
              </a:buClr>
              <a:buFont typeface="Arial" panose="020B0604020202020204" pitchFamily="34" charset="0"/>
              <a:buChar char="•"/>
            </a:pPr>
            <a:r>
              <a:rPr lang="es-ES" altLang="es-ES" sz="1200" dirty="0"/>
              <a:t>Se deben evitar las golosinas y las bebidas azucaradas; son preferibles los caramelos y los chicles sin azúcar, las infusiones y el agua.</a:t>
            </a:r>
          </a:p>
          <a:p>
            <a:pPr marL="171450" indent="-171450" eaLnBrk="1" hangingPunct="1">
              <a:buClr>
                <a:srgbClr val="006600"/>
              </a:buClr>
              <a:buFont typeface="Arial" panose="020B0604020202020204" pitchFamily="34" charset="0"/>
              <a:buChar char="•"/>
            </a:pPr>
            <a:r>
              <a:rPr lang="es-ES" altLang="es-ES" sz="1200" dirty="0"/>
              <a:t>Se debe hacer ejercicio moderadamente (caminar, montar en bicicleta).</a:t>
            </a:r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1C606-0FCB-4092-A221-D98216BC59C2}" type="slidenum">
              <a:rPr lang="ca-ES" smtClean="0"/>
              <a:pPr/>
              <a:t>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8338285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b="1" i="1" dirty="0"/>
              <a:t>Role </a:t>
            </a:r>
            <a:r>
              <a:rPr lang="es-ES" b="1" i="1" dirty="0" err="1"/>
              <a:t>playing</a:t>
            </a:r>
            <a:r>
              <a:rPr lang="es-ES" b="1" i="1" dirty="0"/>
              <a:t>:</a:t>
            </a:r>
          </a:p>
          <a:p>
            <a:r>
              <a:rPr lang="es-ES" i="0" dirty="0"/>
              <a:t>C</a:t>
            </a:r>
            <a:r>
              <a:rPr lang="es-ES" dirty="0"/>
              <a:t>uatro amigos:</a:t>
            </a:r>
          </a:p>
          <a:p>
            <a:r>
              <a:rPr lang="es-ES" dirty="0"/>
              <a:t>1 ha dejado de fumar hace 4 meses</a:t>
            </a:r>
          </a:p>
          <a:p>
            <a:r>
              <a:rPr lang="es-ES" dirty="0"/>
              <a:t>2 fuman</a:t>
            </a:r>
          </a:p>
          <a:p>
            <a:r>
              <a:rPr lang="es-ES" dirty="0"/>
              <a:t>1 no fuma</a:t>
            </a:r>
          </a:p>
          <a:p>
            <a:r>
              <a:rPr lang="es-ES" dirty="0"/>
              <a:t>Se encuentran para tomar una cerveza en una terraza o para cenar (que decidan ellos). Los 2 amigos fuman y uno ofrece tabaco al que está dejando de fumar: "por los viejos tiempos", "no sabía que habías dejado de fumar”... Él tendrá que decidir si fuma o no y...</a:t>
            </a:r>
          </a:p>
          <a:p>
            <a:endParaRPr lang="es-ES" dirty="0"/>
          </a:p>
          <a:p>
            <a:r>
              <a:rPr lang="es-ES" dirty="0"/>
              <a:t>Cuando termina el </a:t>
            </a:r>
            <a:r>
              <a:rPr lang="es-ES" i="1" dirty="0"/>
              <a:t>role </a:t>
            </a:r>
            <a:r>
              <a:rPr lang="es-ES" i="1" dirty="0" err="1"/>
              <a:t>playing</a:t>
            </a:r>
            <a:r>
              <a:rPr lang="es-ES" i="1" dirty="0"/>
              <a:t>,</a:t>
            </a:r>
            <a:r>
              <a:rPr lang="es-ES" dirty="0"/>
              <a:t> el grupo debe describir qué papel ha tenido cada uno y debe aportar sus comentarios y proponer alternativas, o simplemente dar su opinión.</a:t>
            </a:r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1C606-0FCB-4092-A221-D98216BC59C2}" type="slidenum">
              <a:rPr lang="ca-ES" smtClean="0"/>
              <a:pPr/>
              <a:t>4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8920111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93" tIns="45546" rIns="91093" bIns="45546"/>
          <a:lstStyle/>
          <a:p>
            <a:pPr algn="just" eaLnBrk="1" hangingPunct="1">
              <a:spcBef>
                <a:spcPct val="0"/>
              </a:spcBef>
            </a:pPr>
            <a:endParaRPr lang="fi-FI" altLang="es-ES" dirty="0">
              <a:cs typeface="Arial" charset="0"/>
            </a:endParaRPr>
          </a:p>
        </p:txBody>
      </p:sp>
      <p:sp>
        <p:nvSpPr>
          <p:cNvPr id="32772" name="Slide Number Placeholder 3"/>
          <p:cNvSpPr txBox="1">
            <a:spLocks noGrp="1"/>
          </p:cNvSpPr>
          <p:nvPr/>
        </p:nvSpPr>
        <p:spPr bwMode="auto">
          <a:xfrm>
            <a:off x="3883311" y="8685625"/>
            <a:ext cx="2973084" cy="456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93" tIns="45546" rIns="91093" bIns="45546" anchor="b"/>
          <a:lstStyle>
            <a:lvl1pPr defTabSz="911225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defTabSz="911225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defTabSz="911225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defTabSz="911225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defTabSz="911225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/>
            <a:fld id="{CEEEAB6F-E98C-44AD-BF1A-CB689AEDE9DD}" type="slidenum">
              <a:rPr lang="fi-FI" altLang="ca-ES" sz="1200"/>
              <a:pPr algn="r" eaLnBrk="1" hangingPunct="1"/>
              <a:t>5</a:t>
            </a:fld>
            <a:endParaRPr lang="fi-FI" altLang="ca-ES" sz="1200"/>
          </a:p>
        </p:txBody>
      </p:sp>
    </p:spTree>
    <p:extLst>
      <p:ext uri="{BB962C8B-B14F-4D97-AF65-F5344CB8AC3E}">
        <p14:creationId xmlns:p14="http://schemas.microsoft.com/office/powerpoint/2010/main" val="33210265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a-ES" baseline="0" dirty="0"/>
          </a:p>
          <a:p>
            <a:endParaRPr lang="ca-ES" baseline="0" dirty="0"/>
          </a:p>
          <a:p>
            <a:endParaRPr lang="es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1C606-0FCB-4092-A221-D98216BC59C2}" type="slidenum">
              <a:rPr lang="ca-ES" smtClean="0"/>
              <a:pPr/>
              <a:t>6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738937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a-ES" baseline="0" dirty="0"/>
          </a:p>
          <a:p>
            <a:endParaRPr lang="ca-ES" baseline="0" dirty="0"/>
          </a:p>
          <a:p>
            <a:endParaRPr lang="es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1C606-0FCB-4092-A221-D98216BC59C2}" type="slidenum">
              <a:rPr lang="ca-ES" smtClean="0"/>
              <a:pPr/>
              <a:t>7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738937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8EAB15-64AC-4CD8-A0AF-94CD1BC03BD4}" type="slidenum">
              <a:rPr lang="es-ES" smtClean="0"/>
              <a:pPr>
                <a:defRPr/>
              </a:pPr>
              <a:t>8</a:t>
            </a:fld>
            <a:endParaRPr lang="es-ES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a-ES" altLang="es-ES" dirty="0"/>
          </a:p>
        </p:txBody>
      </p:sp>
    </p:spTree>
    <p:extLst>
      <p:ext uri="{BB962C8B-B14F-4D97-AF65-F5344CB8AC3E}">
        <p14:creationId xmlns:p14="http://schemas.microsoft.com/office/powerpoint/2010/main" val="31114578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5B1F0A8-4AA5-445C-9309-6A3421C5BE37}" type="slidenum">
              <a:rPr lang="es-ES" smtClean="0"/>
              <a:pPr>
                <a:defRPr/>
              </a:pPr>
              <a:t>9</a:t>
            </a:fld>
            <a:endParaRPr lang="es-ES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a-ES" altLang="es-ES" dirty="0"/>
          </a:p>
        </p:txBody>
      </p:sp>
    </p:spTree>
    <p:extLst>
      <p:ext uri="{BB962C8B-B14F-4D97-AF65-F5344CB8AC3E}">
        <p14:creationId xmlns:p14="http://schemas.microsoft.com/office/powerpoint/2010/main" val="1417057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C6580E-A5BA-40B5-9AAB-9831ED0B7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DDD81B7-E06F-4DFB-980C-156ACDC829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210EE96-02FE-4154-A088-99061AE55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D95C0-C781-4A25-B9B4-544F9ECA5E27}" type="datetimeFigureOut">
              <a:rPr lang="es-ES" smtClean="0"/>
              <a:pPr/>
              <a:t>25/6/20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23BFEB8-84F4-4704-9546-75B023D58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FDBB93C-1E71-4F5B-9974-579FBC2BE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0B01B-33C3-430B-9EAB-97B86D7BEF6B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E7993B00-FA3E-4254-BB95-E4C1C0C39315}"/>
              </a:ext>
            </a:extLst>
          </p:cNvPr>
          <p:cNvSpPr txBox="1">
            <a:spLocks/>
          </p:cNvSpPr>
          <p:nvPr userDrawn="1"/>
        </p:nvSpPr>
        <p:spPr>
          <a:xfrm>
            <a:off x="6012160" y="6474551"/>
            <a:ext cx="3025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4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>
                <a:solidFill>
                  <a:srgbClr val="008000"/>
                </a:solidFill>
              </a:rPr>
              <a:t>SESIÓN VI. </a:t>
            </a:r>
            <a:r>
              <a:rPr lang="es-ES">
                <a:solidFill>
                  <a:schemeClr val="tx1"/>
                </a:solidFill>
              </a:rPr>
              <a:t>Prevención de recaídas</a:t>
            </a:r>
            <a:endParaRPr lang="es-E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070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0F67EF0-F4B0-4A8F-A58A-163EE7982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D95C0-C781-4A25-B9B4-544F9ECA5E27}" type="datetimeFigureOut">
              <a:rPr lang="es-ES" smtClean="0"/>
              <a:pPr/>
              <a:t>25/6/20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E8FB3AC-6E38-49A7-AB40-11D81EF0A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F89603A-7797-4BA2-B9B3-07FECE883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0B01B-33C3-430B-9EAB-97B86D7BEF6B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43590A88-AC1E-4EA7-ABCD-AF409E3CF9B3}"/>
              </a:ext>
            </a:extLst>
          </p:cNvPr>
          <p:cNvSpPr txBox="1">
            <a:spLocks/>
          </p:cNvSpPr>
          <p:nvPr userDrawn="1"/>
        </p:nvSpPr>
        <p:spPr>
          <a:xfrm>
            <a:off x="6115050" y="6480421"/>
            <a:ext cx="3025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4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400" b="1" noProof="0" dirty="0">
                <a:solidFill>
                  <a:srgbClr val="006600"/>
                </a:solidFill>
              </a:rPr>
              <a:t>SESIÓN VI. </a:t>
            </a:r>
            <a:r>
              <a:rPr lang="es-ES_tradnl" sz="1400" b="1" noProof="0" dirty="0">
                <a:solidFill>
                  <a:schemeClr val="tx1"/>
                </a:solidFill>
              </a:rPr>
              <a:t>Prevención de recaídas.</a:t>
            </a:r>
          </a:p>
        </p:txBody>
      </p:sp>
    </p:spTree>
    <p:extLst>
      <p:ext uri="{BB962C8B-B14F-4D97-AF65-F5344CB8AC3E}">
        <p14:creationId xmlns:p14="http://schemas.microsoft.com/office/powerpoint/2010/main" val="4277736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A692511-8948-4EBE-9ACA-1A114060B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0F76C17-6997-4FB4-B6FB-4C2F43FF10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C5CE029-FFC4-472B-B1E5-1A0139C382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FD95C0-C781-4A25-B9B4-544F9ECA5E27}" type="datetimeFigureOut">
              <a:rPr lang="es-ES" smtClean="0"/>
              <a:pPr/>
              <a:t>25/6/20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15864D7-F704-4E38-A115-0185362C3B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ADC9A40-7693-477F-A8E1-0FDB6CC73B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115050" y="6474551"/>
            <a:ext cx="3025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>
                <a:solidFill>
                  <a:srgbClr val="008000"/>
                </a:solidFill>
              </a:rPr>
              <a:t>SESIÓN VI. </a:t>
            </a:r>
            <a:r>
              <a:rPr lang="es-ES">
                <a:solidFill>
                  <a:schemeClr val="tx1"/>
                </a:solidFill>
              </a:rPr>
              <a:t>Prevención de recaídas</a:t>
            </a:r>
            <a:endParaRPr lang="es-E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164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9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ChangeArrowheads="1"/>
          </p:cNvSpPr>
          <p:nvPr/>
        </p:nvSpPr>
        <p:spPr bwMode="auto">
          <a:xfrm>
            <a:off x="0" y="260648"/>
            <a:ext cx="9178875" cy="1810469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anchor="ctr"/>
          <a:lstStyle/>
          <a:p>
            <a:pPr algn="ctr">
              <a:defRPr/>
            </a:pPr>
            <a:r>
              <a:rPr lang="ca-ES" sz="4000" b="1" dirty="0">
                <a:solidFill>
                  <a:srgbClr val="006600"/>
                </a:solidFill>
                <a:latin typeface="+mj-lt"/>
              </a:rPr>
              <a:t>SESIÓN VI </a:t>
            </a:r>
          </a:p>
          <a:p>
            <a:pPr algn="ctr">
              <a:defRPr/>
            </a:pPr>
            <a:r>
              <a:rPr lang="ca-ES" sz="5400" b="1" dirty="0">
                <a:solidFill>
                  <a:srgbClr val="006600"/>
                </a:solidFill>
              </a:rPr>
              <a:t>MANTENIMIENTO</a:t>
            </a:r>
          </a:p>
          <a:p>
            <a:pPr algn="ctr">
              <a:defRPr/>
            </a:pPr>
            <a:endParaRPr lang="es-ES" sz="4000" b="1" dirty="0">
              <a:solidFill>
                <a:srgbClr val="006600"/>
              </a:solidFill>
              <a:latin typeface="+mj-lt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793" y="1628800"/>
            <a:ext cx="6499287" cy="487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7505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403" y="2636912"/>
            <a:ext cx="2855996" cy="3807994"/>
          </a:xfrm>
          <a:prstGeom prst="rect">
            <a:avLst/>
          </a:prstGeom>
        </p:spPr>
      </p:pic>
      <p:sp>
        <p:nvSpPr>
          <p:cNvPr id="102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8100"/>
            <a:ext cx="9144000" cy="13112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s-ES" altLang="es-ES" b="1" dirty="0">
                <a:solidFill>
                  <a:srgbClr val="006600"/>
                </a:solidFill>
                <a:latin typeface="+mn-lt"/>
                <a:cs typeface="Arial" pitchFamily="34" charset="0"/>
              </a:rPr>
              <a:t>ACTUACIÓN ANTE </a:t>
            </a:r>
            <a:br>
              <a:rPr lang="es-ES" altLang="es-ES" b="1" dirty="0">
                <a:solidFill>
                  <a:srgbClr val="006600"/>
                </a:solidFill>
                <a:latin typeface="+mn-lt"/>
                <a:cs typeface="Arial" pitchFamily="34" charset="0"/>
              </a:rPr>
            </a:br>
            <a:r>
              <a:rPr lang="es-ES" altLang="es-ES" b="1" dirty="0">
                <a:solidFill>
                  <a:srgbClr val="006600"/>
                </a:solidFill>
                <a:latin typeface="+mn-lt"/>
                <a:cs typeface="Arial" pitchFamily="34" charset="0"/>
              </a:rPr>
              <a:t>UNA RECAÍDA</a:t>
            </a:r>
            <a:endParaRPr lang="ca-ES" altLang="es-ES" b="1" dirty="0">
              <a:solidFill>
                <a:srgbClr val="006600"/>
              </a:solidFill>
              <a:latin typeface="+mn-lt"/>
              <a:cs typeface="Arial" pitchFamily="34" charset="0"/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697038"/>
            <a:ext cx="8229600" cy="19748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rgbClr val="006600"/>
              </a:buClr>
            </a:pPr>
            <a:r>
              <a:rPr lang="es-ES_tradnl" altLang="es-ES" sz="3400" dirty="0"/>
              <a:t>Anímate a hacer un nuevo intento pronto: actualiza los motivos personales para dejar de fumar. 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672044"/>
            <a:ext cx="2925691" cy="2696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237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527515" y="129933"/>
            <a:ext cx="80645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a-ES" altLang="es-ES" sz="6600" b="1" dirty="0">
                <a:solidFill>
                  <a:srgbClr val="006600"/>
                </a:solidFill>
                <a:latin typeface="+mn-lt"/>
              </a:rPr>
              <a:t>¡¡¡BENEFICIOS!!!</a:t>
            </a:r>
            <a:endParaRPr lang="es-ES" altLang="es-ES" sz="6600" b="1" dirty="0">
              <a:solidFill>
                <a:srgbClr val="006600"/>
              </a:solidFill>
              <a:latin typeface="+mn-lt"/>
            </a:endParaRPr>
          </a:p>
        </p:txBody>
      </p:sp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916832"/>
            <a:ext cx="3096344" cy="4221757"/>
          </a:xfrm>
          <a:prstGeom prst="rect">
            <a:avLst/>
          </a:prstGeom>
          <a:noFill/>
          <a:ln w="19050">
            <a:solidFill>
              <a:srgbClr val="006600"/>
            </a:solidFill>
          </a:ln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3573016"/>
            <a:ext cx="3322068" cy="2203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Fletxa cap avall 9"/>
          <p:cNvSpPr/>
          <p:nvPr/>
        </p:nvSpPr>
        <p:spPr>
          <a:xfrm>
            <a:off x="3995936" y="2924944"/>
            <a:ext cx="484632" cy="2736304"/>
          </a:xfrm>
          <a:prstGeom prst="downArrow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008000"/>
              </a:solidFill>
            </a:endParaRPr>
          </a:p>
        </p:txBody>
      </p:sp>
      <p:sp>
        <p:nvSpPr>
          <p:cNvPr id="11" name="Fletxa cap avall 10"/>
          <p:cNvSpPr/>
          <p:nvPr/>
        </p:nvSpPr>
        <p:spPr>
          <a:xfrm rot="10800000">
            <a:off x="8169712" y="2924944"/>
            <a:ext cx="495672" cy="2736304"/>
          </a:xfrm>
          <a:prstGeom prst="downArrow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195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0" y="365126"/>
            <a:ext cx="91440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s-ES_tradnl" b="1" dirty="0">
                <a:solidFill>
                  <a:srgbClr val="006600"/>
                </a:solidFill>
                <a:latin typeface="+mn-lt"/>
              </a:rPr>
              <a:t>VERBALIZACIÓN DE LOS </a:t>
            </a:r>
            <a:br>
              <a:rPr lang="es-ES_tradnl" b="1" dirty="0">
                <a:solidFill>
                  <a:srgbClr val="006600"/>
                </a:solidFill>
                <a:latin typeface="+mn-lt"/>
              </a:rPr>
            </a:br>
            <a:r>
              <a:rPr lang="es-ES_tradnl" b="1" dirty="0">
                <a:solidFill>
                  <a:srgbClr val="006600"/>
                </a:solidFill>
                <a:latin typeface="+mn-lt"/>
              </a:rPr>
              <a:t> BENEFICIOS</a:t>
            </a:r>
            <a:br>
              <a:rPr lang="es-ES" b="1" dirty="0">
                <a:solidFill>
                  <a:srgbClr val="006600"/>
                </a:solidFill>
                <a:latin typeface="+mn-lt"/>
              </a:rPr>
            </a:br>
            <a:endParaRPr lang="ca-ES" dirty="0">
              <a:solidFill>
                <a:srgbClr val="006600"/>
              </a:solidFill>
              <a:latin typeface="+mn-lt"/>
            </a:endParaRPr>
          </a:p>
        </p:txBody>
      </p:sp>
      <p:sp>
        <p:nvSpPr>
          <p:cNvPr id="3" name="Contenidor de contingut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es-ES_tradnl" dirty="0"/>
              <a:t>Se puede hacer un eslogan anónimo relacionado con el tabaco y después se puede utilizar para hacer un cartel para el centro. 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10"/>
          <a:stretch/>
        </p:blipFill>
        <p:spPr bwMode="auto">
          <a:xfrm>
            <a:off x="270071" y="3297263"/>
            <a:ext cx="8603858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35434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971600" y="44624"/>
            <a:ext cx="7200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a-ES" altLang="es-ES" sz="4800" b="1" dirty="0">
                <a:solidFill>
                  <a:srgbClr val="006600"/>
                </a:solidFill>
                <a:latin typeface="+mn-lt"/>
                <a:cs typeface="Arial" panose="020B0604020202020204" pitchFamily="34" charset="0"/>
              </a:rPr>
              <a:t>CRONOGRAMA</a:t>
            </a:r>
            <a:endParaRPr lang="es-ES" altLang="es-ES" sz="4800" b="1" dirty="0">
              <a:solidFill>
                <a:srgbClr val="006600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A16A52D-FBA6-964D-8089-A415348E5D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9929" t="20601" r="11413" b="10692"/>
          <a:stretch/>
        </p:blipFill>
        <p:spPr>
          <a:xfrm>
            <a:off x="2611001" y="1251477"/>
            <a:ext cx="4047376" cy="4997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1273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ChangeArrowheads="1"/>
          </p:cNvSpPr>
          <p:nvPr/>
        </p:nvSpPr>
        <p:spPr bwMode="auto">
          <a:xfrm>
            <a:off x="0" y="260648"/>
            <a:ext cx="9178875" cy="1810469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anchor="ctr"/>
          <a:lstStyle/>
          <a:p>
            <a:pPr algn="ctr">
              <a:defRPr/>
            </a:pPr>
            <a:r>
              <a:rPr lang="ca-ES" sz="4000" b="1" dirty="0">
                <a:solidFill>
                  <a:srgbClr val="006600"/>
                </a:solidFill>
              </a:rPr>
              <a:t>SESIÓN VI </a:t>
            </a:r>
          </a:p>
          <a:p>
            <a:pPr algn="ctr">
              <a:defRPr/>
            </a:pPr>
            <a:r>
              <a:rPr lang="ca-ES" sz="5400" b="1" dirty="0">
                <a:solidFill>
                  <a:srgbClr val="006600"/>
                </a:solidFill>
              </a:rPr>
              <a:t>MANTENIMIENTO</a:t>
            </a:r>
          </a:p>
          <a:p>
            <a:pPr algn="ctr">
              <a:defRPr/>
            </a:pPr>
            <a:endParaRPr lang="es-ES" sz="4000" b="1" dirty="0">
              <a:solidFill>
                <a:srgbClr val="006600"/>
              </a:solidFill>
              <a:latin typeface="+mj-lt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073" y="1700808"/>
            <a:ext cx="6499287" cy="487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4074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>
            <a:spLocks noChangeArrowheads="1"/>
          </p:cNvSpPr>
          <p:nvPr/>
        </p:nvSpPr>
        <p:spPr bwMode="auto">
          <a:xfrm>
            <a:off x="992918" y="260648"/>
            <a:ext cx="72008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a-ES" altLang="es-ES" sz="8000" b="1" dirty="0">
                <a:solidFill>
                  <a:srgbClr val="006600"/>
                </a:solidFill>
                <a:latin typeface="+mn-lt"/>
              </a:rPr>
              <a:t>¡¡FELICIDADES!!</a:t>
            </a:r>
            <a:endParaRPr lang="es-ES" altLang="es-ES" sz="8000" b="1" dirty="0">
              <a:solidFill>
                <a:srgbClr val="006600"/>
              </a:solidFill>
              <a:latin typeface="+mn-lt"/>
            </a:endParaRPr>
          </a:p>
        </p:txBody>
      </p:sp>
      <p:pic>
        <p:nvPicPr>
          <p:cNvPr id="11" name="10 Imag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4" t="20390" r="49559" b="11224"/>
          <a:stretch>
            <a:fillRect/>
          </a:stretch>
        </p:blipFill>
        <p:spPr bwMode="auto">
          <a:xfrm>
            <a:off x="3131840" y="3605325"/>
            <a:ext cx="3384376" cy="3004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6904">
            <a:off x="737454" y="2102202"/>
            <a:ext cx="3183156" cy="2116799"/>
          </a:xfrm>
          <a:prstGeom prst="rect">
            <a:avLst/>
          </a:prstGeom>
        </p:spPr>
      </p:pic>
      <p:pic>
        <p:nvPicPr>
          <p:cNvPr id="10" name="Picture 4" descr="Graduados gorra negra con Diploma  Foto de archivo - 963404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700808"/>
            <a:ext cx="3600400" cy="314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1313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31492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340586F-8B67-8C4F-9610-BBD7890B9C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350" y="0"/>
            <a:ext cx="9084308" cy="6386513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5286428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0658CEC-82C6-B246-9FD5-FA7BB2FE7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0338"/>
            <a:ext cx="9108504" cy="6386513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21737699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ED5CB19-CDED-4C41-92E1-8897EF1F3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10338"/>
            <a:ext cx="9073008" cy="6386513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3441605538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7226300" cy="7016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ca-ES" altLang="es-ES" b="1" dirty="0">
                <a:solidFill>
                  <a:srgbClr val="006600"/>
                </a:solidFill>
                <a:latin typeface="Calibri Tulos)"/>
                <a:cs typeface="Arial" pitchFamily="34" charset="0"/>
              </a:rPr>
              <a:t>DEBERES</a:t>
            </a:r>
            <a:endParaRPr lang="es-ES" altLang="es-ES" b="1" dirty="0">
              <a:solidFill>
                <a:srgbClr val="006600"/>
              </a:solidFill>
              <a:latin typeface="Calibri Tulos)"/>
              <a:cs typeface="Arial" pitchFamily="34" charset="0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203575" y="1304925"/>
            <a:ext cx="5940425" cy="4525963"/>
          </a:xfrm>
        </p:spPr>
        <p:txBody>
          <a:bodyPr/>
          <a:lstStyle/>
          <a:p>
            <a:pPr>
              <a:buClr>
                <a:srgbClr val="006600"/>
              </a:buClr>
            </a:pPr>
            <a:r>
              <a:rPr lang="ca-ES" altLang="es-ES" dirty="0" err="1">
                <a:cs typeface="Arial" pitchFamily="34" charset="0"/>
              </a:rPr>
              <a:t>Estrategias</a:t>
            </a:r>
            <a:r>
              <a:rPr lang="ca-ES" altLang="es-ES" dirty="0">
                <a:cs typeface="Arial" pitchFamily="34" charset="0"/>
              </a:rPr>
              <a:t> de </a:t>
            </a:r>
            <a:r>
              <a:rPr lang="ca-ES" altLang="es-ES" dirty="0" err="1">
                <a:cs typeface="Arial" pitchFamily="34" charset="0"/>
              </a:rPr>
              <a:t>prevención</a:t>
            </a:r>
            <a:r>
              <a:rPr lang="ca-ES" altLang="es-ES" dirty="0">
                <a:cs typeface="Arial" pitchFamily="34" charset="0"/>
              </a:rPr>
              <a:t> de las </a:t>
            </a:r>
            <a:r>
              <a:rPr lang="ca-ES" altLang="es-ES" dirty="0" err="1">
                <a:cs typeface="Arial" pitchFamily="34" charset="0"/>
              </a:rPr>
              <a:t>recaídas</a:t>
            </a:r>
            <a:r>
              <a:rPr lang="ca-ES" altLang="es-ES" dirty="0">
                <a:cs typeface="Arial" pitchFamily="34" charset="0"/>
              </a:rPr>
              <a:t>.</a:t>
            </a:r>
          </a:p>
          <a:p>
            <a:pPr>
              <a:buClr>
                <a:srgbClr val="006600"/>
              </a:buClr>
            </a:pPr>
            <a:r>
              <a:rPr lang="ca-ES" altLang="es-ES" dirty="0" err="1">
                <a:cs typeface="Arial" pitchFamily="34" charset="0"/>
              </a:rPr>
              <a:t>Valoración</a:t>
            </a:r>
            <a:r>
              <a:rPr lang="ca-ES" altLang="es-ES" dirty="0">
                <a:cs typeface="Arial" pitchFamily="34" charset="0"/>
              </a:rPr>
              <a:t> del taller.</a:t>
            </a:r>
          </a:p>
        </p:txBody>
      </p:sp>
      <p:pic>
        <p:nvPicPr>
          <p:cNvPr id="30724" name="Picture 4" descr="MC900232133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3" y="1834407"/>
            <a:ext cx="3378992" cy="3466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AFD3E674-0F8F-4861-B082-7A2F78F6CC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9957" y="2892005"/>
            <a:ext cx="2401057" cy="3466801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80FC49D-448C-487F-B292-B8BEE03456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7140" y="2911216"/>
            <a:ext cx="2422666" cy="3428377"/>
          </a:xfrm>
          <a:prstGeom prst="rect">
            <a:avLst/>
          </a:prstGeom>
          <a:ln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10966715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 cstate="print"/>
          <a:srcRect r="1350"/>
          <a:stretch/>
        </p:blipFill>
        <p:spPr>
          <a:xfrm>
            <a:off x="224380" y="1711040"/>
            <a:ext cx="3356255" cy="46386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1 Rectángulo"/>
          <p:cNvSpPr/>
          <p:nvPr/>
        </p:nvSpPr>
        <p:spPr>
          <a:xfrm>
            <a:off x="971600" y="-26988"/>
            <a:ext cx="7200799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s-ES" altLang="es-ES" sz="4000" b="1" dirty="0">
                <a:solidFill>
                  <a:srgbClr val="008000"/>
                </a:solidFill>
              </a:rPr>
              <a:t> </a:t>
            </a:r>
            <a:r>
              <a:rPr lang="es-ES" altLang="es-ES" sz="4400" b="1" dirty="0">
                <a:solidFill>
                  <a:srgbClr val="006600"/>
                </a:solidFill>
              </a:rPr>
              <a:t>CARBOXIMETRÍA Y PESO</a:t>
            </a:r>
          </a:p>
        </p:txBody>
      </p:sp>
      <p:pic>
        <p:nvPicPr>
          <p:cNvPr id="6149" name="Picture 8" descr="Escala, Dieta, Grasa, De Salud, Cinta, De Peso"/>
          <p:cNvPicPr>
            <a:picLocks noChangeAspect="1" noChangeArrowheads="1"/>
          </p:cNvPicPr>
          <p:nvPr/>
        </p:nvPicPr>
        <p:blipFill>
          <a:blip r:embed="rId4" cstate="print"/>
          <a:srcRect l="10626" t="16483" r="9052" b="9714"/>
          <a:stretch>
            <a:fillRect/>
          </a:stretch>
        </p:blipFill>
        <p:spPr bwMode="auto">
          <a:xfrm>
            <a:off x="3810235" y="4581128"/>
            <a:ext cx="3235182" cy="1975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Zanahoria, Kale, Nueces, Los Tomates, Vegetales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EFECE7"/>
              </a:clrFrom>
              <a:clrTo>
                <a:srgbClr val="EFECE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80635" y="887412"/>
            <a:ext cx="4085971" cy="2698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Mensajero, Mochila, Moto, Rueda, Drahtesel Velo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455154">
            <a:off x="6893225" y="2751652"/>
            <a:ext cx="2558350" cy="2557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062454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14946"/>
            <a:ext cx="3707904" cy="4654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863587" y="161149"/>
            <a:ext cx="7416824" cy="1366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ca-ES" altLang="es-ES" b="1" dirty="0">
                <a:solidFill>
                  <a:srgbClr val="006600"/>
                </a:solidFill>
                <a:latin typeface="+mn-lt"/>
              </a:rPr>
              <a:t>ESTRATEGIAS DE </a:t>
            </a:r>
          </a:p>
          <a:p>
            <a:pPr eaLnBrk="1" hangingPunct="1"/>
            <a:r>
              <a:rPr lang="ca-ES" altLang="es-ES" b="1" dirty="0">
                <a:solidFill>
                  <a:srgbClr val="006600"/>
                </a:solidFill>
                <a:latin typeface="+mn-lt"/>
              </a:rPr>
              <a:t>PREVENCIÓN DE LAS RECAÍDAS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6EB79407-B9BE-4C67-B3C1-2B4A27548DB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84168" y="2014946"/>
            <a:ext cx="2616594" cy="3515424"/>
          </a:xfrm>
          <a:prstGeom prst="rect">
            <a:avLst/>
          </a:prstGeom>
        </p:spPr>
      </p:pic>
      <p:pic>
        <p:nvPicPr>
          <p:cNvPr id="17" name="Picture 4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22" t="30598" r="21412" b="46027"/>
          <a:stretch/>
        </p:blipFill>
        <p:spPr bwMode="auto">
          <a:xfrm>
            <a:off x="3347970" y="3212976"/>
            <a:ext cx="2448059" cy="1887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86350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0" y="260350"/>
            <a:ext cx="9144000" cy="84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ca-ES" altLang="es-ES" b="1" dirty="0">
                <a:solidFill>
                  <a:srgbClr val="006600"/>
                </a:solidFill>
                <a:latin typeface="+mn-lt"/>
              </a:rPr>
              <a:t>¡SITUACIONES DE RIESGO!</a:t>
            </a:r>
          </a:p>
        </p:txBody>
      </p:sp>
      <p:pic>
        <p:nvPicPr>
          <p:cNvPr id="9" name="Picture 4" descr="Empresario, Hombre, Miedo, Enojado, Anunciar, Jefe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24944"/>
            <a:ext cx="5019684" cy="3345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73F2160-9289-47D1-ADB2-D10DC175415B}"/>
              </a:ext>
            </a:extLst>
          </p:cNvPr>
          <p:cNvSpPr txBox="1">
            <a:spLocks/>
          </p:cNvSpPr>
          <p:nvPr/>
        </p:nvSpPr>
        <p:spPr bwMode="auto">
          <a:xfrm>
            <a:off x="416412" y="1484784"/>
            <a:ext cx="8569325" cy="3671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Clr>
                <a:srgbClr val="006600"/>
              </a:buClr>
            </a:pPr>
            <a:r>
              <a:rPr lang="es-ES_tradnl" altLang="es-ES" sz="2400" dirty="0">
                <a:latin typeface="Calibri" pitchFamily="34" charset="0"/>
              </a:rPr>
              <a:t>Identifica las situaciones de riesgo en las que crees que puedes sufrir la tentación de fumar (en el coche, actos sociales, por aburrimiento, por problemas, estrés…).  </a:t>
            </a:r>
          </a:p>
          <a:p>
            <a:pPr eaLnBrk="1" hangingPunct="1">
              <a:buClr>
                <a:srgbClr val="006600"/>
              </a:buClr>
            </a:pPr>
            <a:r>
              <a:rPr lang="es-ES_tradnl" altLang="es-ES" sz="2400" dirty="0">
                <a:latin typeface="Calibri" pitchFamily="34" charset="0"/>
              </a:rPr>
              <a:t>Anticípate a estas situaciones:</a:t>
            </a:r>
          </a:p>
          <a:p>
            <a:pPr lvl="2" eaLnBrk="1" hangingPunct="1">
              <a:buClr>
                <a:srgbClr val="006600"/>
              </a:buClr>
              <a:buFont typeface="Wingdings" panose="05000000000000000000" pitchFamily="2" charset="2"/>
              <a:buChar char="q"/>
            </a:pPr>
            <a:r>
              <a:rPr lang="es-ES_tradnl" altLang="es-ES" dirty="0">
                <a:solidFill>
                  <a:srgbClr val="006600"/>
                </a:solidFill>
                <a:latin typeface="Calibri" pitchFamily="34" charset="0"/>
              </a:rPr>
              <a:t>......</a:t>
            </a:r>
          </a:p>
          <a:p>
            <a:pPr lvl="2" eaLnBrk="1" hangingPunct="1">
              <a:buClr>
                <a:srgbClr val="006600"/>
              </a:buClr>
              <a:buFont typeface="Wingdings" panose="05000000000000000000" pitchFamily="2" charset="2"/>
              <a:buChar char="q"/>
            </a:pPr>
            <a:r>
              <a:rPr lang="es-ES_tradnl" altLang="es-ES" dirty="0">
                <a:solidFill>
                  <a:srgbClr val="006600"/>
                </a:solidFill>
                <a:latin typeface="Calibri" pitchFamily="34" charset="0"/>
              </a:rPr>
              <a:t>......</a:t>
            </a:r>
          </a:p>
          <a:p>
            <a:pPr lvl="2" eaLnBrk="1" hangingPunct="1">
              <a:buClr>
                <a:srgbClr val="006600"/>
              </a:buClr>
              <a:buFont typeface="Wingdings" panose="05000000000000000000" pitchFamily="2" charset="2"/>
              <a:buChar char="q"/>
            </a:pPr>
            <a:r>
              <a:rPr lang="es-ES_tradnl" altLang="es-ES" dirty="0">
                <a:solidFill>
                  <a:srgbClr val="006600"/>
                </a:solidFill>
                <a:latin typeface="Calibri" pitchFamily="34" charset="0"/>
              </a:rPr>
              <a:t>......</a:t>
            </a:r>
          </a:p>
          <a:p>
            <a:pPr marL="857250" lvl="2" indent="0" eaLnBrk="1" hangingPunct="1">
              <a:buClr>
                <a:srgbClr val="008000"/>
              </a:buClr>
              <a:buFont typeface="Arial" pitchFamily="34" charset="0"/>
              <a:buNone/>
            </a:pPr>
            <a:r>
              <a:rPr lang="es-ES_tradnl" altLang="es-ES" sz="1600" dirty="0">
                <a:latin typeface="Calibri" pitchFamily="34" charset="0"/>
              </a:rPr>
              <a:t>   </a:t>
            </a:r>
            <a:endParaRPr lang="es-ES_tradnl" altLang="es-ES" sz="2000" b="1" dirty="0">
              <a:latin typeface="Calibri" pitchFamily="34" charset="0"/>
            </a:endParaRPr>
          </a:p>
          <a:p>
            <a:pPr marL="0" indent="0" eaLnBrk="1" hangingPunct="1">
              <a:buClr>
                <a:srgbClr val="008000"/>
              </a:buClr>
              <a:buFont typeface="Arial" pitchFamily="34" charset="0"/>
              <a:buNone/>
            </a:pPr>
            <a:r>
              <a:rPr lang="es-ES_tradnl" altLang="es-ES" sz="2000" dirty="0">
                <a:latin typeface="Calibri" pitchFamily="34" charset="0"/>
              </a:rPr>
              <a:t>           </a:t>
            </a:r>
          </a:p>
        </p:txBody>
      </p:sp>
    </p:spTree>
    <p:extLst>
      <p:ext uri="{BB962C8B-B14F-4D97-AF65-F5344CB8AC3E}">
        <p14:creationId xmlns:p14="http://schemas.microsoft.com/office/powerpoint/2010/main" val="277626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 bwMode="auto">
          <a:xfrm>
            <a:off x="971600" y="352237"/>
            <a:ext cx="7056784" cy="84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ca-ES" altLang="es-ES" sz="4800" b="1" dirty="0">
                <a:solidFill>
                  <a:srgbClr val="006600"/>
                </a:solidFill>
                <a:latin typeface="+mn-lt"/>
              </a:rPr>
              <a:t>¡¡¡SITUACIONES DE RIESGO!!!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446" y="2214554"/>
            <a:ext cx="2397575" cy="1790510"/>
          </a:xfrm>
          <a:prstGeom prst="rect">
            <a:avLst/>
          </a:prstGeom>
        </p:spPr>
      </p:pic>
      <p:sp>
        <p:nvSpPr>
          <p:cNvPr id="5" name="1 Rectángulo">
            <a:extLst>
              <a:ext uri="{FF2B5EF4-FFF2-40B4-BE49-F238E27FC236}">
                <a16:creationId xmlns:a16="http://schemas.microsoft.com/office/drawing/2014/main" id="{F49DD632-6B47-420C-9714-F21171CEA45D}"/>
              </a:ext>
            </a:extLst>
          </p:cNvPr>
          <p:cNvSpPr/>
          <p:nvPr/>
        </p:nvSpPr>
        <p:spPr>
          <a:xfrm>
            <a:off x="986693" y="1700808"/>
            <a:ext cx="705678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006600"/>
              </a:buClr>
            </a:pPr>
            <a:r>
              <a:rPr lang="es-ES_tradnl" altLang="es-ES" sz="2800" dirty="0">
                <a:latin typeface="Calibri" pitchFamily="34" charset="0"/>
              </a:rPr>
              <a:t>Piensa en una situación que superaste y en la cual no fumaste.</a:t>
            </a:r>
          </a:p>
          <a:p>
            <a:pPr marL="457200" indent="-457200">
              <a:buClr>
                <a:srgbClr val="006600"/>
              </a:buClr>
              <a:buFont typeface="Arial" panose="020B0604020202020204" pitchFamily="34" charset="0"/>
              <a:buChar char="•"/>
            </a:pPr>
            <a:endParaRPr lang="es-ES_tradnl" altLang="es-ES" sz="2800" dirty="0">
              <a:latin typeface="Calibri" pitchFamily="34" charset="0"/>
            </a:endParaRPr>
          </a:p>
          <a:p>
            <a:pPr marL="457200" indent="-457200">
              <a:buClr>
                <a:srgbClr val="006600"/>
              </a:buClr>
              <a:buFont typeface="Arial" panose="020B0604020202020204" pitchFamily="34" charset="0"/>
              <a:buChar char="•"/>
            </a:pPr>
            <a:endParaRPr lang="es-ES_tradnl" altLang="es-ES" sz="2800" dirty="0">
              <a:latin typeface="Calibri" pitchFamily="34" charset="0"/>
            </a:endParaRPr>
          </a:p>
          <a:p>
            <a:pPr marL="457200" indent="-457200">
              <a:buClr>
                <a:srgbClr val="006600"/>
              </a:buClr>
              <a:buFont typeface="Arial" panose="020B0604020202020204" pitchFamily="34" charset="0"/>
              <a:buChar char="•"/>
            </a:pPr>
            <a:r>
              <a:rPr lang="es-ES_tradnl" altLang="es-ES" sz="2800" dirty="0">
                <a:latin typeface="Calibri" pitchFamily="34" charset="0"/>
              </a:rPr>
              <a:t>¿Qué pasó?</a:t>
            </a:r>
          </a:p>
          <a:p>
            <a:pPr marL="457200" indent="-457200">
              <a:buClr>
                <a:srgbClr val="006600"/>
              </a:buClr>
              <a:buFont typeface="Arial" panose="020B0604020202020204" pitchFamily="34" charset="0"/>
              <a:buChar char="•"/>
            </a:pPr>
            <a:endParaRPr lang="es-ES_tradnl" altLang="es-ES" sz="2800" dirty="0">
              <a:latin typeface="Calibri" pitchFamily="34" charset="0"/>
            </a:endParaRPr>
          </a:p>
          <a:p>
            <a:pPr marL="457200" indent="-457200">
              <a:buClr>
                <a:srgbClr val="006600"/>
              </a:buClr>
              <a:buFont typeface="Arial" panose="020B0604020202020204" pitchFamily="34" charset="0"/>
              <a:buChar char="•"/>
            </a:pPr>
            <a:r>
              <a:rPr lang="es-ES_tradnl" altLang="es-ES" sz="2800" dirty="0">
                <a:latin typeface="Calibri" pitchFamily="34" charset="0"/>
              </a:rPr>
              <a:t>¿Qué hiciste para prevenir la recaída? </a:t>
            </a:r>
          </a:p>
          <a:p>
            <a:pPr marL="457200" indent="-457200">
              <a:buClr>
                <a:srgbClr val="006600"/>
              </a:buClr>
              <a:buFont typeface="Arial" panose="020B0604020202020204" pitchFamily="34" charset="0"/>
              <a:buChar char="•"/>
            </a:pPr>
            <a:endParaRPr lang="es-ES_tradnl" altLang="es-ES" sz="2800" dirty="0">
              <a:latin typeface="Calibri" pitchFamily="34" charset="0"/>
            </a:endParaRPr>
          </a:p>
          <a:p>
            <a:pPr marL="457200" indent="-457200">
              <a:buClr>
                <a:srgbClr val="006600"/>
              </a:buClr>
              <a:buFont typeface="Arial" panose="020B0604020202020204" pitchFamily="34" charset="0"/>
              <a:buChar char="•"/>
            </a:pPr>
            <a:r>
              <a:rPr lang="es-ES_tradnl" altLang="es-ES" sz="2800" dirty="0">
                <a:latin typeface="Calibri" pitchFamily="34" charset="0"/>
              </a:rPr>
              <a:t>¿Cómo te sentiste al superarla?</a:t>
            </a:r>
          </a:p>
        </p:txBody>
      </p:sp>
    </p:spTree>
    <p:extLst>
      <p:ext uri="{BB962C8B-B14F-4D97-AF65-F5344CB8AC3E}">
        <p14:creationId xmlns:p14="http://schemas.microsoft.com/office/powerpoint/2010/main" val="3024563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 bwMode="auto">
          <a:xfrm>
            <a:off x="971600" y="80184"/>
            <a:ext cx="7200800" cy="1498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a-ES" b="1" dirty="0">
                <a:solidFill>
                  <a:srgbClr val="006600"/>
                </a:solidFill>
                <a:latin typeface="+mn-lt"/>
              </a:rPr>
              <a:t>ESTRATEGIAS DE PREVENCIÓN DE LAS RECAÍDAS</a:t>
            </a:r>
            <a:endParaRPr lang="ca-ES" altLang="es-ES" b="1" dirty="0">
              <a:solidFill>
                <a:srgbClr val="006600"/>
              </a:solidFill>
              <a:latin typeface="+mn-lt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3F6764E7-F8C8-464F-83E5-15635E341EC7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26" t="29329" r="41699" b="24899"/>
          <a:stretch/>
        </p:blipFill>
        <p:spPr bwMode="auto">
          <a:xfrm>
            <a:off x="2771800" y="5475243"/>
            <a:ext cx="2376264" cy="1058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1 Rectángulo">
            <a:extLst>
              <a:ext uri="{FF2B5EF4-FFF2-40B4-BE49-F238E27FC236}">
                <a16:creationId xmlns:a16="http://schemas.microsoft.com/office/drawing/2014/main" id="{7B3518E9-CC2E-4325-BA87-9555EFE4AC4D}"/>
              </a:ext>
            </a:extLst>
          </p:cNvPr>
          <p:cNvSpPr/>
          <p:nvPr/>
        </p:nvSpPr>
        <p:spPr>
          <a:xfrm>
            <a:off x="539552" y="1767379"/>
            <a:ext cx="8604448" cy="3742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buClr>
                <a:srgbClr val="006600"/>
              </a:buClr>
              <a:buFont typeface="Arial" pitchFamily="34" charset="0"/>
              <a:buChar char="•"/>
            </a:pPr>
            <a:r>
              <a:rPr lang="es-ES_tradnl" altLang="es-ES" sz="2800" dirty="0"/>
              <a:t>Si tienes una recaída, identifica la situación de riesgo.</a:t>
            </a:r>
          </a:p>
          <a:p>
            <a:pPr>
              <a:lnSpc>
                <a:spcPct val="80000"/>
              </a:lnSpc>
              <a:buClr>
                <a:srgbClr val="006600"/>
              </a:buClr>
              <a:buFont typeface="Arial" pitchFamily="34" charset="0"/>
              <a:buChar char="•"/>
            </a:pPr>
            <a:endParaRPr lang="es-ES_tradnl" altLang="es-ES" sz="2800" dirty="0"/>
          </a:p>
          <a:p>
            <a:pPr>
              <a:lnSpc>
                <a:spcPct val="80000"/>
              </a:lnSpc>
              <a:buClr>
                <a:srgbClr val="006600"/>
              </a:buClr>
              <a:buFont typeface="Arial" pitchFamily="34" charset="0"/>
              <a:buChar char="•"/>
            </a:pPr>
            <a:r>
              <a:rPr lang="es-ES_tradnl" altLang="es-ES" sz="2800" dirty="0"/>
              <a:t>Evita la</a:t>
            </a:r>
            <a:r>
              <a:rPr lang="es-ES_tradnl" sz="2800" dirty="0"/>
              <a:t> fantasía de control o falsa seguridad.</a:t>
            </a:r>
            <a:endParaRPr lang="es-ES_tradnl" altLang="es-ES" sz="2800" dirty="0"/>
          </a:p>
          <a:p>
            <a:endParaRPr lang="es-ES_tradnl" sz="2800" dirty="0"/>
          </a:p>
          <a:p>
            <a:pPr>
              <a:lnSpc>
                <a:spcPct val="80000"/>
              </a:lnSpc>
              <a:buClr>
                <a:srgbClr val="006600"/>
              </a:buClr>
              <a:buFont typeface="Arial" pitchFamily="34" charset="0"/>
              <a:buChar char="•"/>
            </a:pPr>
            <a:r>
              <a:rPr lang="es-ES_tradnl" altLang="es-ES" sz="2800" dirty="0"/>
              <a:t>Descarta el consumo esporádico de cigarrillos.</a:t>
            </a:r>
          </a:p>
          <a:p>
            <a:pPr>
              <a:lnSpc>
                <a:spcPct val="80000"/>
              </a:lnSpc>
              <a:buClr>
                <a:srgbClr val="006600"/>
              </a:buClr>
              <a:buFont typeface="Arial" pitchFamily="34" charset="0"/>
              <a:buChar char="•"/>
            </a:pPr>
            <a:endParaRPr lang="es-ES_tradnl" altLang="es-ES" sz="2800" dirty="0"/>
          </a:p>
          <a:p>
            <a:pPr>
              <a:lnSpc>
                <a:spcPct val="80000"/>
              </a:lnSpc>
              <a:buClr>
                <a:srgbClr val="006600"/>
              </a:buClr>
              <a:buFont typeface="Arial" pitchFamily="34" charset="0"/>
              <a:buChar char="•"/>
            </a:pPr>
            <a:r>
              <a:rPr lang="es-ES_tradnl" altLang="es-ES" sz="2800" dirty="0"/>
              <a:t>Apóyate en el ejercicio físico y la relajación. </a:t>
            </a:r>
          </a:p>
          <a:p>
            <a:pPr>
              <a:lnSpc>
                <a:spcPct val="80000"/>
              </a:lnSpc>
              <a:buClr>
                <a:srgbClr val="006600"/>
              </a:buClr>
              <a:buFont typeface="Arial" pitchFamily="34" charset="0"/>
              <a:buChar char="•"/>
            </a:pPr>
            <a:endParaRPr lang="es-ES_tradnl" altLang="es-ES" sz="2800" dirty="0"/>
          </a:p>
          <a:p>
            <a:pPr>
              <a:lnSpc>
                <a:spcPct val="80000"/>
              </a:lnSpc>
              <a:buClr>
                <a:srgbClr val="006600"/>
              </a:buClr>
              <a:buFont typeface="Arial" pitchFamily="34" charset="0"/>
              <a:buChar char="•"/>
            </a:pPr>
            <a:r>
              <a:rPr lang="es-ES_tradnl" altLang="es-ES" sz="2800" dirty="0"/>
              <a:t>Busca soporte: amigos, profesionales…</a:t>
            </a:r>
          </a:p>
          <a:p>
            <a:pPr>
              <a:buFont typeface="Arial" pitchFamily="34" charset="0"/>
              <a:buChar char="•"/>
            </a:pPr>
            <a:endParaRPr lang="es-ES_tradnl" sz="2800" dirty="0"/>
          </a:p>
        </p:txBody>
      </p:sp>
    </p:spTree>
    <p:extLst>
      <p:ext uri="{BB962C8B-B14F-4D97-AF65-F5344CB8AC3E}">
        <p14:creationId xmlns:p14="http://schemas.microsoft.com/office/powerpoint/2010/main" val="3024563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10" descr="untitled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287" y="2132856"/>
            <a:ext cx="2250996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9" descr="PICT9611">
            <a:extLst>
              <a:ext uri="{FF2B5EF4-FFF2-40B4-BE49-F238E27FC236}">
                <a16:creationId xmlns:a16="http://schemas.microsoft.com/office/drawing/2014/main" id="{3355E35C-BF6C-42A2-80FE-E3C65769F9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903" y="1439196"/>
            <a:ext cx="8754194" cy="489364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42900" indent="-342900" eaLnBrk="1" hangingPunct="1">
              <a:spcBef>
                <a:spcPct val="0"/>
              </a:spcBef>
              <a:buClr>
                <a:srgbClr val="006600"/>
              </a:buClr>
              <a:buFont typeface="Arial" panose="020B0604020202020204" pitchFamily="34" charset="0"/>
              <a:buChar char="•"/>
              <a:defRPr/>
            </a:pPr>
            <a:r>
              <a:rPr lang="es-ES_tradnl" altLang="es-ES" sz="2600" dirty="0">
                <a:latin typeface="+mn-lt"/>
                <a:cs typeface="Calibri" pitchFamily="34" charset="0"/>
              </a:rPr>
              <a:t>Cada día que pasa, felicítate por continuar sin fumar. No pienses en el futuro, solo en el día de hoy. </a:t>
            </a:r>
            <a:r>
              <a:rPr lang="es-ES_tradnl" altLang="es-ES" sz="2600" b="1" dirty="0">
                <a:solidFill>
                  <a:srgbClr val="006600"/>
                </a:solidFill>
                <a:latin typeface="+mn-lt"/>
                <a:cs typeface="Calibri" pitchFamily="34" charset="0"/>
              </a:rPr>
              <a:t>“HOY NO FUMO.”</a:t>
            </a:r>
            <a:endParaRPr lang="es-ES_tradnl" altLang="es-ES" sz="2600" dirty="0">
              <a:solidFill>
                <a:srgbClr val="006600"/>
              </a:solidFill>
              <a:latin typeface="+mn-lt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006600"/>
              </a:buClr>
              <a:buFont typeface="Arial" charset="0"/>
              <a:buNone/>
              <a:defRPr/>
            </a:pPr>
            <a:endParaRPr lang="es-ES_tradnl" altLang="es-ES" sz="2600" dirty="0">
              <a:latin typeface="+mn-lt"/>
              <a:cs typeface="Calibri" pitchFamily="34" charset="0"/>
            </a:endParaRPr>
          </a:p>
          <a:p>
            <a:pPr marL="342900" indent="-342900" eaLnBrk="1" hangingPunct="1">
              <a:spcBef>
                <a:spcPct val="0"/>
              </a:spcBef>
              <a:buClr>
                <a:srgbClr val="006600"/>
              </a:buClr>
              <a:buFont typeface="Arial" panose="020B0604020202020204" pitchFamily="34" charset="0"/>
              <a:buChar char="•"/>
              <a:defRPr/>
            </a:pPr>
            <a:r>
              <a:rPr lang="es-ES_tradnl" altLang="es-ES" sz="2600" dirty="0">
                <a:latin typeface="+mn-lt"/>
                <a:cs typeface="Calibri" pitchFamily="34" charset="0"/>
              </a:rPr>
              <a:t>Continúa aplicando las alternativas.</a:t>
            </a:r>
            <a:endParaRPr lang="es-ES_tradnl" altLang="es-ES" sz="2600" b="1" i="1" dirty="0">
              <a:latin typeface="+mn-lt"/>
              <a:cs typeface="Calibri" pitchFamily="34" charset="0"/>
            </a:endParaRPr>
          </a:p>
          <a:p>
            <a:pPr marL="342900" indent="-342900" eaLnBrk="1" hangingPunct="1">
              <a:spcBef>
                <a:spcPct val="0"/>
              </a:spcBef>
              <a:buClr>
                <a:srgbClr val="006600"/>
              </a:buClr>
              <a:buFont typeface="Arial" panose="020B0604020202020204" pitchFamily="34" charset="0"/>
              <a:buChar char="•"/>
              <a:defRPr/>
            </a:pPr>
            <a:endParaRPr lang="es-ES_tradnl" altLang="es-ES" sz="2600" i="1" dirty="0">
              <a:latin typeface="+mn-lt"/>
              <a:cs typeface="Calibri" pitchFamily="34" charset="0"/>
            </a:endParaRPr>
          </a:p>
          <a:p>
            <a:pPr marL="342900" indent="-342900" eaLnBrk="1" hangingPunct="1">
              <a:spcBef>
                <a:spcPct val="0"/>
              </a:spcBef>
              <a:buClr>
                <a:srgbClr val="006600"/>
              </a:buClr>
              <a:buFont typeface="Arial" panose="020B0604020202020204" pitchFamily="34" charset="0"/>
              <a:buChar char="•"/>
              <a:defRPr/>
            </a:pPr>
            <a:r>
              <a:rPr lang="es-ES_tradnl" altLang="es-ES" sz="2600" dirty="0">
                <a:latin typeface="+mn-lt"/>
                <a:cs typeface="Calibri" pitchFamily="34" charset="0"/>
              </a:rPr>
              <a:t>Recuerda la lista de motivos para dejar de fumar</a:t>
            </a:r>
            <a:r>
              <a:rPr lang="es-ES_tradnl" altLang="es-ES" sz="2600" i="1" dirty="0">
                <a:latin typeface="+mn-lt"/>
                <a:cs typeface="Calibri" pitchFamily="34" charset="0"/>
              </a:rPr>
              <a:t>.</a:t>
            </a:r>
          </a:p>
          <a:p>
            <a:pPr eaLnBrk="1" hangingPunct="1">
              <a:spcBef>
                <a:spcPct val="0"/>
              </a:spcBef>
              <a:buClr>
                <a:srgbClr val="006600"/>
              </a:buClr>
              <a:buNone/>
              <a:defRPr/>
            </a:pPr>
            <a:endParaRPr lang="es-ES_tradnl" altLang="es-ES" sz="2600" dirty="0">
              <a:latin typeface="+mn-lt"/>
              <a:cs typeface="Calibri" pitchFamily="34" charset="0"/>
            </a:endParaRPr>
          </a:p>
          <a:p>
            <a:pPr marL="342900" indent="-342900" eaLnBrk="1" hangingPunct="1">
              <a:spcBef>
                <a:spcPct val="0"/>
              </a:spcBef>
              <a:buClr>
                <a:srgbClr val="006600"/>
              </a:buClr>
              <a:buFont typeface="Arial" panose="020B0604020202020204" pitchFamily="34" charset="0"/>
              <a:buChar char="•"/>
              <a:defRPr/>
            </a:pPr>
            <a:r>
              <a:rPr lang="es-ES_tradnl" altLang="es-ES" sz="2600" dirty="0">
                <a:latin typeface="+mn-lt"/>
                <a:cs typeface="Calibri" pitchFamily="34" charset="0"/>
              </a:rPr>
              <a:t>Los momentos muy difíciles, cuando el deseo de fumar es muy fuerte, disminuirán en intensidad y frecuencia. </a:t>
            </a:r>
          </a:p>
          <a:p>
            <a:pPr marL="342900" indent="-342900" eaLnBrk="1" hangingPunct="1">
              <a:spcBef>
                <a:spcPct val="0"/>
              </a:spcBef>
              <a:buClr>
                <a:srgbClr val="006600"/>
              </a:buClr>
              <a:buFont typeface="Arial" panose="020B0604020202020204" pitchFamily="34" charset="0"/>
              <a:buChar char="•"/>
              <a:defRPr/>
            </a:pPr>
            <a:endParaRPr lang="es-ES_tradnl" altLang="es-ES" sz="2600" dirty="0">
              <a:latin typeface="+mn-lt"/>
              <a:cs typeface="Calibri" pitchFamily="34" charset="0"/>
            </a:endParaRPr>
          </a:p>
          <a:p>
            <a:pPr marL="342900" indent="-342900" eaLnBrk="1" hangingPunct="1">
              <a:spcBef>
                <a:spcPct val="0"/>
              </a:spcBef>
              <a:buClr>
                <a:srgbClr val="006600"/>
              </a:buClr>
              <a:buFont typeface="Arial" panose="020B0604020202020204" pitchFamily="34" charset="0"/>
              <a:buChar char="•"/>
              <a:defRPr/>
            </a:pPr>
            <a:r>
              <a:rPr lang="es-ES_tradnl" altLang="es-ES" sz="2600" dirty="0">
                <a:cs typeface="Calibri" pitchFamily="34" charset="0"/>
              </a:rPr>
              <a:t>Marca los días que hace que no fumas, reúne el dinero que has ahorrado y hazte un buen regalo.  </a:t>
            </a:r>
            <a:endParaRPr lang="es-ES_tradnl" altLang="es-ES" sz="2600" dirty="0">
              <a:latin typeface="+mn-lt"/>
              <a:cs typeface="Calibri" pitchFamily="34" charset="0"/>
            </a:endParaRPr>
          </a:p>
        </p:txBody>
      </p:sp>
      <p:pic>
        <p:nvPicPr>
          <p:cNvPr id="3074" name="Picture 2" descr="Resultat d'imatges de regalo amarill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063" y="1439196"/>
            <a:ext cx="4851085" cy="4982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6" name="Rectangle 7"/>
          <p:cNvSpPr>
            <a:spLocks noChangeArrowheads="1"/>
          </p:cNvSpPr>
          <p:nvPr/>
        </p:nvSpPr>
        <p:spPr bwMode="auto">
          <a:xfrm>
            <a:off x="971600" y="56818"/>
            <a:ext cx="72008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s-ES_tradnl" altLang="es-ES" sz="4400" b="1" dirty="0">
                <a:solidFill>
                  <a:srgbClr val="006600"/>
                </a:solidFill>
                <a:cs typeface="Calibri" panose="020F0502020204030204" pitchFamily="34" charset="0"/>
              </a:rPr>
              <a:t>MANTENERSE SIN FUMAR</a:t>
            </a:r>
          </a:p>
        </p:txBody>
      </p:sp>
    </p:spTree>
    <p:extLst>
      <p:ext uri="{BB962C8B-B14F-4D97-AF65-F5344CB8AC3E}">
        <p14:creationId xmlns:p14="http://schemas.microsoft.com/office/powerpoint/2010/main" val="2874003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4450"/>
            <a:ext cx="9144000" cy="13112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ca-ES" altLang="es-ES" b="1" dirty="0" err="1">
                <a:solidFill>
                  <a:srgbClr val="006600"/>
                </a:solidFill>
                <a:latin typeface="+mn-lt"/>
                <a:cs typeface="Arial" pitchFamily="34" charset="0"/>
              </a:rPr>
              <a:t>ACTUACIÓN</a:t>
            </a:r>
            <a:r>
              <a:rPr lang="ca-ES" altLang="es-ES" b="1" dirty="0">
                <a:solidFill>
                  <a:srgbClr val="006600"/>
                </a:solidFill>
                <a:latin typeface="+mn-lt"/>
                <a:cs typeface="Arial" pitchFamily="34" charset="0"/>
              </a:rPr>
              <a:t> </a:t>
            </a:r>
            <a:r>
              <a:rPr lang="ca-ES" altLang="es-ES" b="1" dirty="0" err="1">
                <a:solidFill>
                  <a:srgbClr val="006600"/>
                </a:solidFill>
                <a:latin typeface="+mn-lt"/>
                <a:cs typeface="Arial" pitchFamily="34" charset="0"/>
              </a:rPr>
              <a:t>ANTE</a:t>
            </a:r>
            <a:r>
              <a:rPr lang="ca-ES" altLang="es-ES" b="1" dirty="0">
                <a:solidFill>
                  <a:srgbClr val="006600"/>
                </a:solidFill>
                <a:latin typeface="+mn-lt"/>
                <a:cs typeface="Arial" pitchFamily="34" charset="0"/>
              </a:rPr>
              <a:t> </a:t>
            </a:r>
            <a:br>
              <a:rPr lang="ca-ES" altLang="es-ES" b="1" dirty="0">
                <a:solidFill>
                  <a:srgbClr val="006600"/>
                </a:solidFill>
                <a:latin typeface="+mn-lt"/>
                <a:cs typeface="Arial" pitchFamily="34" charset="0"/>
              </a:rPr>
            </a:br>
            <a:r>
              <a:rPr lang="ca-ES" altLang="es-ES" b="1" dirty="0">
                <a:solidFill>
                  <a:srgbClr val="006600"/>
                </a:solidFill>
                <a:latin typeface="+mn-lt"/>
                <a:cs typeface="Arial" pitchFamily="34" charset="0"/>
              </a:rPr>
              <a:t>UNA RECAÍDA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1335231"/>
            <a:ext cx="2112837" cy="1584628"/>
          </a:xfrm>
          <a:prstGeom prst="rect">
            <a:avLst/>
          </a:prstGeo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374C47AA-7103-4DE9-8854-1908364172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931" y="1947484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80000"/>
              </a:lnSpc>
              <a:buClr>
                <a:srgbClr val="006600"/>
              </a:buClr>
            </a:pPr>
            <a:r>
              <a:rPr lang="es-ES_tradnl" altLang="es-ES" sz="3400" dirty="0"/>
              <a:t>No te sientas culpable. </a:t>
            </a:r>
          </a:p>
          <a:p>
            <a:pPr eaLnBrk="1" hangingPunct="1">
              <a:lnSpc>
                <a:spcPct val="80000"/>
              </a:lnSpc>
              <a:buClr>
                <a:srgbClr val="006600"/>
              </a:buClr>
            </a:pPr>
            <a:endParaRPr lang="es-ES_tradnl" altLang="es-ES" sz="3400" dirty="0"/>
          </a:p>
          <a:p>
            <a:pPr eaLnBrk="1" hangingPunct="1">
              <a:lnSpc>
                <a:spcPct val="80000"/>
              </a:lnSpc>
              <a:buClr>
                <a:srgbClr val="006600"/>
              </a:buClr>
            </a:pPr>
            <a:r>
              <a:rPr lang="es-ES_tradnl" altLang="es-ES" sz="3400" dirty="0"/>
              <a:t>Analiza los motivos de la recaída.</a:t>
            </a:r>
          </a:p>
          <a:p>
            <a:pPr eaLnBrk="1" hangingPunct="1">
              <a:lnSpc>
                <a:spcPct val="80000"/>
              </a:lnSpc>
              <a:buClr>
                <a:srgbClr val="006600"/>
              </a:buClr>
            </a:pPr>
            <a:endParaRPr lang="es-ES_tradnl" altLang="es-ES" sz="3400" dirty="0"/>
          </a:p>
          <a:p>
            <a:pPr eaLnBrk="1" hangingPunct="1">
              <a:lnSpc>
                <a:spcPct val="80000"/>
              </a:lnSpc>
              <a:buClr>
                <a:srgbClr val="006600"/>
              </a:buClr>
            </a:pPr>
            <a:r>
              <a:rPr lang="es-ES_tradnl" altLang="es-ES" sz="3400" dirty="0"/>
              <a:t>Valora el tiempo sin fumar y los beneficios obtenidos hasta el momento.  </a:t>
            </a:r>
          </a:p>
          <a:p>
            <a:pPr marL="0" indent="0" eaLnBrk="1" hangingPunct="1">
              <a:lnSpc>
                <a:spcPct val="80000"/>
              </a:lnSpc>
              <a:buClr>
                <a:srgbClr val="006600"/>
              </a:buClr>
              <a:buFont typeface="Arial" pitchFamily="34" charset="0"/>
              <a:buNone/>
            </a:pPr>
            <a:endParaRPr lang="es-ES_tradnl" altLang="es-ES" sz="3400" dirty="0"/>
          </a:p>
          <a:p>
            <a:pPr eaLnBrk="1" hangingPunct="1">
              <a:lnSpc>
                <a:spcPct val="80000"/>
              </a:lnSpc>
              <a:buClr>
                <a:srgbClr val="006600"/>
              </a:buClr>
            </a:pPr>
            <a:r>
              <a:rPr lang="es-ES_tradnl" altLang="es-ES" sz="3400" dirty="0"/>
              <a:t>Reconocer el problema te puede ayudar a solucionarlo.</a:t>
            </a:r>
          </a:p>
        </p:txBody>
      </p:sp>
    </p:spTree>
    <p:extLst>
      <p:ext uri="{BB962C8B-B14F-4D97-AF65-F5344CB8AC3E}">
        <p14:creationId xmlns:p14="http://schemas.microsoft.com/office/powerpoint/2010/main" val="2425237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2181</TotalTime>
  <Words>609</Words>
  <Application>Microsoft Macintosh PowerPoint</Application>
  <PresentationFormat>Presentación en pantalla (4:3)</PresentationFormat>
  <Paragraphs>96</Paragraphs>
  <Slides>19</Slides>
  <Notes>13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Calibri Tulos)</vt:lpstr>
      <vt:lpstr>Wingdings</vt:lpstr>
      <vt:lpstr>Diseño personalizado</vt:lpstr>
      <vt:lpstr>Presentación de PowerPoint</vt:lpstr>
      <vt:lpstr>DEBERES</vt:lpstr>
      <vt:lpstr>Presentación de PowerPoint</vt:lpstr>
      <vt:lpstr>Presentación de PowerPoint</vt:lpstr>
      <vt:lpstr>¡SITUACIONES DE RIESGO!</vt:lpstr>
      <vt:lpstr>Presentación de PowerPoint</vt:lpstr>
      <vt:lpstr>Presentación de PowerPoint</vt:lpstr>
      <vt:lpstr>Presentación de PowerPoint</vt:lpstr>
      <vt:lpstr>ACTUACIÓN ANTE  UNA RECAÍDA</vt:lpstr>
      <vt:lpstr>ACTUACIÓN ANTE  UNA RECAÍDA</vt:lpstr>
      <vt:lpstr>Presentación de PowerPoint</vt:lpstr>
      <vt:lpstr>VERBALIZACIÓN DE LOS   BENEFICIOS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Ana</dc:creator>
  <cp:lastModifiedBy>Usuario de Microsoft Office</cp:lastModifiedBy>
  <cp:revision>191</cp:revision>
  <dcterms:created xsi:type="dcterms:W3CDTF">2017-06-10T08:48:46Z</dcterms:created>
  <dcterms:modified xsi:type="dcterms:W3CDTF">2020-06-25T15:55:33Z</dcterms:modified>
</cp:coreProperties>
</file>