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30"/>
  </p:notesMasterIdLst>
  <p:sldIdLst>
    <p:sldId id="257" r:id="rId2"/>
    <p:sldId id="292" r:id="rId3"/>
    <p:sldId id="293" r:id="rId4"/>
    <p:sldId id="294" r:id="rId5"/>
    <p:sldId id="295" r:id="rId6"/>
    <p:sldId id="301" r:id="rId7"/>
    <p:sldId id="302" r:id="rId8"/>
    <p:sldId id="296" r:id="rId9"/>
    <p:sldId id="298" r:id="rId10"/>
    <p:sldId id="303" r:id="rId11"/>
    <p:sldId id="304" r:id="rId12"/>
    <p:sldId id="305" r:id="rId13"/>
    <p:sldId id="268" r:id="rId14"/>
    <p:sldId id="306" r:id="rId15"/>
    <p:sldId id="307" r:id="rId16"/>
    <p:sldId id="308" r:id="rId17"/>
    <p:sldId id="276" r:id="rId18"/>
    <p:sldId id="299" r:id="rId19"/>
    <p:sldId id="277" r:id="rId20"/>
    <p:sldId id="279" r:id="rId21"/>
    <p:sldId id="280" r:id="rId22"/>
    <p:sldId id="281" r:id="rId23"/>
    <p:sldId id="300" r:id="rId24"/>
    <p:sldId id="283" r:id="rId25"/>
    <p:sldId id="284" r:id="rId26"/>
    <p:sldId id="285" r:id="rId27"/>
    <p:sldId id="286" r:id="rId28"/>
    <p:sldId id="287" r:id="rId29"/>
  </p:sldIdLst>
  <p:sldSz cx="9144000" cy="6858000" type="screen4x3"/>
  <p:notesSz cx="6858000" cy="9144000"/>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uria Peix" initials="NPS" lastIdx="2" clrIdx="0"/>
  <p:cmAuthor id="1" name="Propietario" initials="P" lastIdx="4" clrIdx="1">
    <p:extLst>
      <p:ext uri="{19B8F6BF-5375-455C-9EA6-DF929625EA0E}">
        <p15:presenceInfo xmlns:p15="http://schemas.microsoft.com/office/powerpoint/2012/main" userId="1e31a1fb164970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2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15" autoAdjust="0"/>
    <p:restoredTop sz="93294" autoAdjust="0"/>
  </p:normalViewPr>
  <p:slideViewPr>
    <p:cSldViewPr snapToGrid="0" showGuides="1">
      <p:cViewPr>
        <p:scale>
          <a:sx n="135" d="100"/>
          <a:sy n="135" d="100"/>
        </p:scale>
        <p:origin x="2392" y="560"/>
      </p:cViewPr>
      <p:guideLst>
        <p:guide orient="horz" pos="2160"/>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285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9BF35-F822-4129-8977-EA9EF57DBD0B}" type="datetimeFigureOut">
              <a:rPr lang="ca-ES" smtClean="0"/>
              <a:pPr/>
              <a:t>25/6/20</a:t>
            </a:fld>
            <a:endParaRPr lang="ca-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5FAEA-649E-4952-98C7-BCCDE78059E7}" type="slidenum">
              <a:rPr lang="ca-ES" smtClean="0"/>
              <a:pPr/>
              <a:t>‹Nº›</a:t>
            </a:fld>
            <a:endParaRPr lang="ca-ES"/>
          </a:p>
        </p:txBody>
      </p:sp>
    </p:spTree>
    <p:extLst>
      <p:ext uri="{BB962C8B-B14F-4D97-AF65-F5344CB8AC3E}">
        <p14:creationId xmlns:p14="http://schemas.microsoft.com/office/powerpoint/2010/main" val="3066314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rtve.es/noticias/20180806/cada-colilla-puede-contaminar-entre-8-10-litros-agua-del-mar-hasta-50-litros-si-se-trata-agua-dulce/1775421.s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576D1BAA-B2EC-4CFD-B5AA-D92C0ACDD619}" type="slidenum">
              <a:rPr lang="es-ES" altLang="ca-ES" smtClean="0"/>
              <a:pPr>
                <a:spcBef>
                  <a:spcPct val="0"/>
                </a:spcBef>
              </a:pPr>
              <a:t>1</a:t>
            </a:fld>
            <a:endParaRPr lang="es-ES" altLang="ca-ES"/>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p>
        </p:txBody>
      </p:sp>
    </p:spTree>
    <p:extLst>
      <p:ext uri="{BB962C8B-B14F-4D97-AF65-F5344CB8AC3E}">
        <p14:creationId xmlns:p14="http://schemas.microsoft.com/office/powerpoint/2010/main" val="1445231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dirty="0"/>
              <a:t>El tabaco es una amenaza: cerca de 860 millones de fumadores adultos viven en países de ingresos medios o bajos. Varios estudios indican que, en algunos hogares de los países de ingresos bajos, más del 10% de los ingresos se gasta en la compra de productos de tabaco, dinero que no se destina a alimentos, educación o atención sanitaria. El cultivo del tabaco impide que los niños reciban educación: entre el 10 y el 14% de los niños de familias que cultivan esta planta no van a la escuela porque trabajan en los campos. Entre el 60 y el 70% de los trabajadores agrícolas que trabajan en el cultivo de tabaco son mujeres.</a:t>
            </a:r>
            <a:endParaRPr lang="ca-ES" altLang="ca-ES" noProof="0" dirty="0"/>
          </a:p>
        </p:txBody>
      </p:sp>
      <p:sp>
        <p:nvSpPr>
          <p:cNvPr id="389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FA7C22C-1343-4AE7-839E-F01DC7D10A20}" type="slidenum">
              <a:rPr lang="es-ES" altLang="ca-ES" smtClean="0">
                <a:latin typeface="Calibri" pitchFamily="34" charset="0"/>
              </a:rPr>
              <a:pPr/>
              <a:t>14</a:t>
            </a:fld>
            <a:endParaRPr lang="es-ES" altLang="ca-ES">
              <a:latin typeface="Calibri" pitchFamily="34" charset="0"/>
            </a:endParaRPr>
          </a:p>
        </p:txBody>
      </p:sp>
    </p:spTree>
    <p:extLst>
      <p:ext uri="{BB962C8B-B14F-4D97-AF65-F5344CB8AC3E}">
        <p14:creationId xmlns:p14="http://schemas.microsoft.com/office/powerpoint/2010/main" val="2515378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ca-ES" noProof="0" dirty="0"/>
              <a:t>Una única colilla puede contaminar 10 litros de agua salada y hasta 25 litros de agua dulce. Las colillas de los cigarrillos se componen de acetato de celulosa, que es un derivado del petróleo.</a:t>
            </a:r>
          </a:p>
          <a:p>
            <a:r>
              <a:rPr lang="es-ES" altLang="ca-ES" noProof="0" dirty="0"/>
              <a:t>Los filtros acumulan sustancias, como la nicotina y el alquitrán, que son muy dañinas y contaminantes. En las playas del mundo, a lo largo de 10 años se han recogido hasta 60 millones de colillas de cigarrillos. Sólo en España, cada año se recogen unos 32.455 millones de filtros.</a:t>
            </a:r>
          </a:p>
          <a:p>
            <a:r>
              <a:rPr lang="es-ES" altLang="ca-ES" noProof="0" dirty="0"/>
              <a:t>La ingesta de colillas es causa de mortalidad directa de aves y cetáceos </a:t>
            </a:r>
            <a:r>
              <a:rPr lang="es-ES" sz="1200" b="0" i="0" kern="1200" dirty="0">
                <a:solidFill>
                  <a:schemeClr val="tx1"/>
                </a:solidFill>
                <a:effectLst/>
                <a:latin typeface="+mn-lt"/>
                <a:ea typeface="+mn-ea"/>
                <a:cs typeface="+mn-cs"/>
              </a:rPr>
              <a:t>(</a:t>
            </a:r>
            <a:r>
              <a:rPr lang="es-ES" dirty="0">
                <a:hlinkClick r:id="rId3"/>
              </a:rPr>
              <a:t>http://www.rtve.es/noticias/20180806/cada-colilla-puede-contaminar-entre-8-10-litros-agua-del-mar-hasta-50-litros-si-se-trata-agua-dulce/1775421.shtml</a:t>
            </a:r>
            <a:r>
              <a:rPr lang="es-ES" dirty="0"/>
              <a:t>).</a:t>
            </a:r>
            <a:endParaRPr lang="es-ES" altLang="ca-ES" noProof="0" dirty="0"/>
          </a:p>
          <a:p>
            <a:r>
              <a:rPr lang="es-ES" altLang="ca-ES" noProof="0" dirty="0"/>
              <a:t>De los 15.000 millones de cigarrillos vendidos diariamente en el mundo, cerca de 10.000 millones se rechazan directamente al medio ambiente.</a:t>
            </a:r>
            <a:endParaRPr lang="ca-ES" altLang="ca-ES" noProof="0" dirty="0"/>
          </a:p>
        </p:txBody>
      </p:sp>
      <p:sp>
        <p:nvSpPr>
          <p:cNvPr id="4096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92BD6636-99D9-4EDE-B4E0-A28F96617D59}" type="slidenum">
              <a:rPr lang="es-ES" altLang="ca-ES" smtClean="0">
                <a:latin typeface="Calibri" pitchFamily="34" charset="0"/>
              </a:rPr>
              <a:pPr/>
              <a:t>15</a:t>
            </a:fld>
            <a:endParaRPr lang="es-ES" altLang="ca-ES">
              <a:latin typeface="Calibri" pitchFamily="34" charset="0"/>
            </a:endParaRPr>
          </a:p>
        </p:txBody>
      </p:sp>
    </p:spTree>
    <p:extLst>
      <p:ext uri="{BB962C8B-B14F-4D97-AF65-F5344CB8AC3E}">
        <p14:creationId xmlns:p14="http://schemas.microsoft.com/office/powerpoint/2010/main" val="1107222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ca-ES" dirty="0"/>
              <a:t>La industria trabaja para disponer de filtros 100% biodegradables, hechos de cáñamo y de algodón, que puedan servir de abono natural para las plantas. Pero no podemos dejar toda la responsabilidad a los avances tecnológicos: está en nuestras manos reducir las emisiones de humo, lanzar las colillas en los contenedores adecuados y, en definitiva, ser cuidadosos con nuestro entorno y, sobre todo, ser los garantes de nuestra salud y de la de quienes nos rodean.</a:t>
            </a:r>
          </a:p>
        </p:txBody>
      </p:sp>
      <p:sp>
        <p:nvSpPr>
          <p:cNvPr id="430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E94B19B3-7FD9-4337-AFC9-FC90FC0DC4AC}" type="slidenum">
              <a:rPr lang="es-ES" altLang="ca-ES" smtClean="0">
                <a:latin typeface="Calibri" pitchFamily="34" charset="0"/>
              </a:rPr>
              <a:pPr/>
              <a:t>18</a:t>
            </a:fld>
            <a:endParaRPr lang="es-ES" altLang="ca-ES">
              <a:latin typeface="Calibri" pitchFamily="34" charset="0"/>
            </a:endParaRPr>
          </a:p>
        </p:txBody>
      </p:sp>
    </p:spTree>
    <p:extLst>
      <p:ext uri="{BB962C8B-B14F-4D97-AF65-F5344CB8AC3E}">
        <p14:creationId xmlns:p14="http://schemas.microsoft.com/office/powerpoint/2010/main" val="3273765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4F17946-0B6F-4C04-9091-3FCF59203A63}" type="slidenum">
              <a:rPr lang="es-ES" altLang="ca-ES" smtClean="0"/>
              <a:pPr>
                <a:spcBef>
                  <a:spcPct val="0"/>
                </a:spcBef>
              </a:pPr>
              <a:t>21</a:t>
            </a:fld>
            <a:endParaRPr lang="es-ES" altLang="ca-ES"/>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p>
        </p:txBody>
      </p:sp>
    </p:spTree>
    <p:extLst>
      <p:ext uri="{BB962C8B-B14F-4D97-AF65-F5344CB8AC3E}">
        <p14:creationId xmlns:p14="http://schemas.microsoft.com/office/powerpoint/2010/main" val="2002211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F64A2496-308D-4714-95DE-20DD77C7AC0B}" type="slidenum">
              <a:rPr lang="es-ES" altLang="ca-ES" smtClean="0"/>
              <a:pPr>
                <a:spcBef>
                  <a:spcPct val="0"/>
                </a:spcBef>
              </a:pPr>
              <a:t>22</a:t>
            </a:fld>
            <a:endParaRPr lang="es-ES" altLang="ca-ES"/>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p>
        </p:txBody>
      </p:sp>
    </p:spTree>
    <p:extLst>
      <p:ext uri="{BB962C8B-B14F-4D97-AF65-F5344CB8AC3E}">
        <p14:creationId xmlns:p14="http://schemas.microsoft.com/office/powerpoint/2010/main" val="2262225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D823EBB-A533-49D7-B45C-7C8C79D704CC}" type="slidenum">
              <a:rPr lang="es-ES" altLang="ca-ES" smtClean="0"/>
              <a:pPr>
                <a:spcBef>
                  <a:spcPct val="0"/>
                </a:spcBef>
              </a:pPr>
              <a:t>23</a:t>
            </a:fld>
            <a:endParaRPr lang="es-ES" altLang="ca-ES"/>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p>
        </p:txBody>
      </p:sp>
    </p:spTree>
    <p:extLst>
      <p:ext uri="{BB962C8B-B14F-4D97-AF65-F5344CB8AC3E}">
        <p14:creationId xmlns:p14="http://schemas.microsoft.com/office/powerpoint/2010/main" val="3733394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D96F7D8-1135-42E5-BA7E-1D777CB27837}" type="slidenum">
              <a:rPr lang="es-ES" altLang="ca-ES" smtClean="0"/>
              <a:pPr>
                <a:spcBef>
                  <a:spcPct val="0"/>
                </a:spcBef>
              </a:pPr>
              <a:t>24</a:t>
            </a:fld>
            <a:endParaRPr lang="es-ES" altLang="ca-E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p>
        </p:txBody>
      </p:sp>
    </p:spTree>
    <p:extLst>
      <p:ext uri="{BB962C8B-B14F-4D97-AF65-F5344CB8AC3E}">
        <p14:creationId xmlns:p14="http://schemas.microsoft.com/office/powerpoint/2010/main" val="3932598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56B8DC84-D22D-4943-8B9C-C24552401034}" type="slidenum">
              <a:rPr lang="es-ES" altLang="ca-ES" smtClean="0"/>
              <a:pPr>
                <a:spcBef>
                  <a:spcPct val="0"/>
                </a:spcBef>
              </a:pPr>
              <a:t>25</a:t>
            </a:fld>
            <a:endParaRPr lang="es-ES" altLang="ca-ES"/>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p>
        </p:txBody>
      </p:sp>
    </p:spTree>
    <p:extLst>
      <p:ext uri="{BB962C8B-B14F-4D97-AF65-F5344CB8AC3E}">
        <p14:creationId xmlns:p14="http://schemas.microsoft.com/office/powerpoint/2010/main" val="2811273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F9DD310F-D942-40EF-840F-8D17E79E986A}" type="slidenum">
              <a:rPr lang="es-ES" altLang="ca-ES" smtClean="0"/>
              <a:pPr>
                <a:spcBef>
                  <a:spcPct val="0"/>
                </a:spcBef>
              </a:pPr>
              <a:t>26</a:t>
            </a:fld>
            <a:endParaRPr lang="es-ES" altLang="ca-ES"/>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p>
        </p:txBody>
      </p:sp>
    </p:spTree>
    <p:extLst>
      <p:ext uri="{BB962C8B-B14F-4D97-AF65-F5344CB8AC3E}">
        <p14:creationId xmlns:p14="http://schemas.microsoft.com/office/powerpoint/2010/main" val="2498480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60BDD828-D2ED-4E86-8CF3-10FD50D6695C}" type="slidenum">
              <a:rPr lang="es-ES" altLang="ca-ES" smtClean="0"/>
              <a:pPr>
                <a:spcBef>
                  <a:spcPct val="0"/>
                </a:spcBef>
              </a:pPr>
              <a:t>28</a:t>
            </a:fld>
            <a:endParaRPr lang="es-ES" altLang="ca-ES"/>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dirty="0"/>
          </a:p>
        </p:txBody>
      </p:sp>
    </p:spTree>
    <p:extLst>
      <p:ext uri="{BB962C8B-B14F-4D97-AF65-F5344CB8AC3E}">
        <p14:creationId xmlns:p14="http://schemas.microsoft.com/office/powerpoint/2010/main" val="4069634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a:lstStyle/>
          <a:p>
            <a:fld id="{6C5B4794-7CA1-4D47-9E64-1177E7FAAB1C}" type="slidenum">
              <a:rPr lang="es-ES" altLang="es-ES">
                <a:solidFill>
                  <a:prstClr val="black"/>
                </a:solidFill>
              </a:rPr>
              <a:pPr/>
              <a:t>2</a:t>
            </a:fld>
            <a:endParaRPr lang="es-ES" altLang="es-ES">
              <a:solidFill>
                <a:prstClr val="black"/>
              </a:solidFill>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a-ES" altLang="es-ES"/>
          </a:p>
        </p:txBody>
      </p:sp>
    </p:spTree>
    <p:extLst>
      <p:ext uri="{BB962C8B-B14F-4D97-AF65-F5344CB8AC3E}">
        <p14:creationId xmlns:p14="http://schemas.microsoft.com/office/powerpoint/2010/main" val="635762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B71C606-0FCB-4092-A221-D98216BC59C2}" type="slidenum">
              <a:rPr lang="ca-ES" smtClean="0"/>
              <a:pPr/>
              <a:t>6</a:t>
            </a:fld>
            <a:endParaRPr lang="ca-ES"/>
          </a:p>
        </p:txBody>
      </p:sp>
    </p:spTree>
    <p:extLst>
      <p:ext uri="{BB962C8B-B14F-4D97-AF65-F5344CB8AC3E}">
        <p14:creationId xmlns:p14="http://schemas.microsoft.com/office/powerpoint/2010/main" val="914350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54D46D-4B5B-4890-99A0-9131A585363B}" type="slidenum">
              <a:rPr lang="es-ES" smtClean="0"/>
              <a:pPr>
                <a:spcBef>
                  <a:spcPct val="0"/>
                </a:spcBef>
              </a:pPr>
              <a:t>8</a:t>
            </a:fld>
            <a:endParaRPr lang="es-ES"/>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buFontTx/>
              <a:buNone/>
            </a:pPr>
            <a:endParaRPr lang="ca-ES" altLang="es-ES" dirty="0"/>
          </a:p>
        </p:txBody>
      </p:sp>
    </p:spTree>
    <p:extLst>
      <p:ext uri="{BB962C8B-B14F-4D97-AF65-F5344CB8AC3E}">
        <p14:creationId xmlns:p14="http://schemas.microsoft.com/office/powerpoint/2010/main" val="3852721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0F98F3-E238-43D6-AF4D-34FC1093F67F}" type="slidenum">
              <a:rPr lang="es-ES" smtClean="0"/>
              <a:pPr>
                <a:spcBef>
                  <a:spcPct val="0"/>
                </a:spcBef>
              </a:pPr>
              <a:t>9</a:t>
            </a:fld>
            <a:endParaRPr lang="es-ES"/>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Tx/>
              <a:buNone/>
            </a:pPr>
            <a:r>
              <a:rPr lang="es-ES" dirty="0"/>
              <a:t>Hay que aconsejar una limpieza de boca y una revisión odontológica.</a:t>
            </a:r>
            <a:endParaRPr lang="ca-ES" altLang="es-ES" dirty="0"/>
          </a:p>
        </p:txBody>
      </p:sp>
    </p:spTree>
    <p:extLst>
      <p:ext uri="{BB962C8B-B14F-4D97-AF65-F5344CB8AC3E}">
        <p14:creationId xmlns:p14="http://schemas.microsoft.com/office/powerpoint/2010/main" val="1191276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BE5FAEA-649E-4952-98C7-BCCDE78059E7}" type="slidenum">
              <a:rPr lang="ca-ES" smtClean="0"/>
              <a:pPr/>
              <a:t>10</a:t>
            </a:fld>
            <a:endParaRPr lang="ca-ES"/>
          </a:p>
        </p:txBody>
      </p:sp>
    </p:spTree>
    <p:extLst>
      <p:ext uri="{BB962C8B-B14F-4D97-AF65-F5344CB8AC3E}">
        <p14:creationId xmlns:p14="http://schemas.microsoft.com/office/powerpoint/2010/main" val="1562071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idor d'imatge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Contenidor de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a-ES" altLang="ca-ES" dirty="0">
              <a:latin typeface="Arial" pitchFamily="34" charset="0"/>
              <a:cs typeface="Arial" pitchFamily="34" charset="0"/>
            </a:endParaRPr>
          </a:p>
        </p:txBody>
      </p:sp>
      <p:sp>
        <p:nvSpPr>
          <p:cNvPr id="35844" name="Conteni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DB0379E-1DBE-46A4-B435-7D953E49CEE1}" type="slidenum">
              <a:rPr lang="ca-ES" altLang="ca-ES" smtClean="0">
                <a:latin typeface="Calibri" pitchFamily="34" charset="0"/>
              </a:rPr>
              <a:pPr/>
              <a:t>11</a:t>
            </a:fld>
            <a:endParaRPr lang="ca-ES" altLang="ca-ES">
              <a:latin typeface="Calibri" pitchFamily="34" charset="0"/>
            </a:endParaRPr>
          </a:p>
        </p:txBody>
      </p:sp>
    </p:spTree>
    <p:extLst>
      <p:ext uri="{BB962C8B-B14F-4D97-AF65-F5344CB8AC3E}">
        <p14:creationId xmlns:p14="http://schemas.microsoft.com/office/powerpoint/2010/main" val="3273342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a-ES" altLang="ca-ES" dirty="0"/>
          </a:p>
        </p:txBody>
      </p:sp>
      <p:sp>
        <p:nvSpPr>
          <p:cNvPr id="368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81F4F34A-453F-41FF-B375-6C55F613B6BB}" type="slidenum">
              <a:rPr lang="ca-ES" altLang="ca-ES" smtClean="0">
                <a:latin typeface="Calibri" pitchFamily="34" charset="0"/>
              </a:rPr>
              <a:pPr/>
              <a:t>12</a:t>
            </a:fld>
            <a:endParaRPr lang="ca-ES" altLang="ca-ES">
              <a:latin typeface="Calibri" pitchFamily="34" charset="0"/>
            </a:endParaRPr>
          </a:p>
        </p:txBody>
      </p:sp>
    </p:spTree>
    <p:extLst>
      <p:ext uri="{BB962C8B-B14F-4D97-AF65-F5344CB8AC3E}">
        <p14:creationId xmlns:p14="http://schemas.microsoft.com/office/powerpoint/2010/main" val="2744251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a-ES" altLang="ca-ES"/>
          </a:p>
        </p:txBody>
      </p:sp>
      <p:sp>
        <p:nvSpPr>
          <p:cNvPr id="3789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90EB4C86-D5E2-4F2B-9F17-BD928092FED5}" type="slidenum">
              <a:rPr lang="ca-ES" altLang="ca-ES" smtClean="0">
                <a:latin typeface="Calibri" pitchFamily="34" charset="0"/>
              </a:rPr>
              <a:pPr/>
              <a:t>13</a:t>
            </a:fld>
            <a:endParaRPr lang="ca-ES" altLang="ca-ES">
              <a:latin typeface="Calibri" pitchFamily="34" charset="0"/>
            </a:endParaRPr>
          </a:p>
        </p:txBody>
      </p:sp>
    </p:spTree>
    <p:extLst>
      <p:ext uri="{BB962C8B-B14F-4D97-AF65-F5344CB8AC3E}">
        <p14:creationId xmlns:p14="http://schemas.microsoft.com/office/powerpoint/2010/main" val="4118458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550EBD-CE5E-4D04-9BFF-102BD1A62810}"/>
              </a:ext>
            </a:extLst>
          </p:cNvPr>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DED30FA-390D-4E05-A55E-A3447C6DCBC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B895AD8-3B7E-4A3F-B2A2-B7D54F8018A4}"/>
              </a:ext>
            </a:extLst>
          </p:cNvPr>
          <p:cNvSpPr>
            <a:spLocks noGrp="1"/>
          </p:cNvSpPr>
          <p:nvPr>
            <p:ph type="dt" sz="half" idx="10"/>
          </p:nvPr>
        </p:nvSpPr>
        <p:spPr/>
        <p:txBody>
          <a:bodyPr/>
          <a:lstStyle/>
          <a:p>
            <a:fld id="{2B8E8CC4-5C92-4933-8247-4C5653A7AEF0}" type="datetimeFigureOut">
              <a:rPr lang="es-ES" smtClean="0"/>
              <a:pPr/>
              <a:t>25/6/20</a:t>
            </a:fld>
            <a:endParaRPr lang="es-ES"/>
          </a:p>
        </p:txBody>
      </p:sp>
      <p:sp>
        <p:nvSpPr>
          <p:cNvPr id="5" name="Marcador de pie de página 4">
            <a:extLst>
              <a:ext uri="{FF2B5EF4-FFF2-40B4-BE49-F238E27FC236}">
                <a16:creationId xmlns:a16="http://schemas.microsoft.com/office/drawing/2014/main" id="{72503949-DC67-4D59-9B2E-2B88A9D1653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CBC506-C1E6-40DA-B62A-A862B822F593}"/>
              </a:ext>
            </a:extLst>
          </p:cNvPr>
          <p:cNvSpPr>
            <a:spLocks noGrp="1"/>
          </p:cNvSpPr>
          <p:nvPr>
            <p:ph type="sldNum" sz="quarter" idx="12"/>
          </p:nvPr>
        </p:nvSpPr>
        <p:spPr/>
        <p:txBody>
          <a:bodyPr/>
          <a:lstStyle/>
          <a:p>
            <a:fld id="{FF9D0ED5-9B57-47CA-8FB7-9745A78E011A}" type="slidenum">
              <a:rPr lang="es-ES" smtClean="0"/>
              <a:pPr/>
              <a:t>‹Nº›</a:t>
            </a:fld>
            <a:endParaRPr lang="es-ES"/>
          </a:p>
        </p:txBody>
      </p:sp>
    </p:spTree>
    <p:extLst>
      <p:ext uri="{BB962C8B-B14F-4D97-AF65-F5344CB8AC3E}">
        <p14:creationId xmlns:p14="http://schemas.microsoft.com/office/powerpoint/2010/main" val="384606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F520A2-BD97-4E15-849A-C39DA343DE3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75521D8-47C6-4B75-9BC9-776A3C35C4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5173B8-3127-4867-B789-FDBD234BF6A6}"/>
              </a:ext>
            </a:extLst>
          </p:cNvPr>
          <p:cNvSpPr>
            <a:spLocks noGrp="1"/>
          </p:cNvSpPr>
          <p:nvPr>
            <p:ph type="dt" sz="half" idx="10"/>
          </p:nvPr>
        </p:nvSpPr>
        <p:spPr/>
        <p:txBody>
          <a:bodyPr/>
          <a:lstStyle/>
          <a:p>
            <a:fld id="{2B8E8CC4-5C92-4933-8247-4C5653A7AEF0}" type="datetimeFigureOut">
              <a:rPr lang="es-ES" smtClean="0"/>
              <a:pPr/>
              <a:t>25/6/20</a:t>
            </a:fld>
            <a:endParaRPr lang="es-ES"/>
          </a:p>
        </p:txBody>
      </p:sp>
      <p:sp>
        <p:nvSpPr>
          <p:cNvPr id="5" name="Marcador de pie de página 4">
            <a:extLst>
              <a:ext uri="{FF2B5EF4-FFF2-40B4-BE49-F238E27FC236}">
                <a16:creationId xmlns:a16="http://schemas.microsoft.com/office/drawing/2014/main" id="{CF6C03D6-EDCC-4D0D-A943-E3A815DFF26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4DBD13-6C1D-46DE-AEAB-ACDCE4086F42}"/>
              </a:ext>
            </a:extLst>
          </p:cNvPr>
          <p:cNvSpPr>
            <a:spLocks noGrp="1"/>
          </p:cNvSpPr>
          <p:nvPr>
            <p:ph type="sldNum" sz="quarter" idx="12"/>
          </p:nvPr>
        </p:nvSpPr>
        <p:spPr/>
        <p:txBody>
          <a:bodyPr/>
          <a:lstStyle/>
          <a:p>
            <a:fld id="{FF9D0ED5-9B57-47CA-8FB7-9745A78E011A}" type="slidenum">
              <a:rPr lang="es-ES" smtClean="0"/>
              <a:pPr/>
              <a:t>‹Nº›</a:t>
            </a:fld>
            <a:endParaRPr lang="es-ES"/>
          </a:p>
        </p:txBody>
      </p:sp>
    </p:spTree>
    <p:extLst>
      <p:ext uri="{BB962C8B-B14F-4D97-AF65-F5344CB8AC3E}">
        <p14:creationId xmlns:p14="http://schemas.microsoft.com/office/powerpoint/2010/main" val="1209730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A7FA11-CA8D-4A02-A520-D9036937BF4B}"/>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6D689ED-C157-4965-9322-DBB145BBB3AE}"/>
              </a:ext>
            </a:extLst>
          </p:cNvPr>
          <p:cNvSpPr>
            <a:spLocks noGrp="1"/>
          </p:cNvSpPr>
          <p:nvPr>
            <p:ph type="body" orient="vert" idx="1"/>
          </p:nvPr>
        </p:nvSpPr>
        <p:spPr>
          <a:xfrm>
            <a:off x="628650" y="365125"/>
            <a:ext cx="57626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A89FB48-4DDE-469E-A0AF-0ED879C18709}"/>
              </a:ext>
            </a:extLst>
          </p:cNvPr>
          <p:cNvSpPr>
            <a:spLocks noGrp="1"/>
          </p:cNvSpPr>
          <p:nvPr>
            <p:ph type="dt" sz="half" idx="10"/>
          </p:nvPr>
        </p:nvSpPr>
        <p:spPr/>
        <p:txBody>
          <a:bodyPr/>
          <a:lstStyle/>
          <a:p>
            <a:fld id="{2B8E8CC4-5C92-4933-8247-4C5653A7AEF0}" type="datetimeFigureOut">
              <a:rPr lang="es-ES" smtClean="0"/>
              <a:pPr/>
              <a:t>25/6/20</a:t>
            </a:fld>
            <a:endParaRPr lang="es-ES"/>
          </a:p>
        </p:txBody>
      </p:sp>
      <p:sp>
        <p:nvSpPr>
          <p:cNvPr id="5" name="Marcador de pie de página 4">
            <a:extLst>
              <a:ext uri="{FF2B5EF4-FFF2-40B4-BE49-F238E27FC236}">
                <a16:creationId xmlns:a16="http://schemas.microsoft.com/office/drawing/2014/main" id="{87A38142-2064-4B53-9DC8-C291182260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E3B607B-D8FF-4FBD-8068-F9191BCEDD9D}"/>
              </a:ext>
            </a:extLst>
          </p:cNvPr>
          <p:cNvSpPr>
            <a:spLocks noGrp="1"/>
          </p:cNvSpPr>
          <p:nvPr>
            <p:ph type="sldNum" sz="quarter" idx="12"/>
          </p:nvPr>
        </p:nvSpPr>
        <p:spPr/>
        <p:txBody>
          <a:bodyPr/>
          <a:lstStyle/>
          <a:p>
            <a:fld id="{FF9D0ED5-9B57-47CA-8FB7-9745A78E011A}" type="slidenum">
              <a:rPr lang="es-ES" smtClean="0"/>
              <a:pPr/>
              <a:t>‹Nº›</a:t>
            </a:fld>
            <a:endParaRPr lang="es-ES"/>
          </a:p>
        </p:txBody>
      </p:sp>
    </p:spTree>
    <p:extLst>
      <p:ext uri="{BB962C8B-B14F-4D97-AF65-F5344CB8AC3E}">
        <p14:creationId xmlns:p14="http://schemas.microsoft.com/office/powerpoint/2010/main" val="1784672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Objectes">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F8A67BF-6F84-4700-80B2-F95CC1332B3D}"/>
              </a:ext>
            </a:extLst>
          </p:cNvPr>
          <p:cNvSpPr txBox="1"/>
          <p:nvPr userDrawn="1"/>
        </p:nvSpPr>
        <p:spPr>
          <a:xfrm>
            <a:off x="5741942" y="6495645"/>
            <a:ext cx="35563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a-ES" b="1" dirty="0">
                <a:solidFill>
                  <a:srgbClr val="006600"/>
                </a:solidFill>
              </a:rPr>
              <a:t>SESIÓN V. </a:t>
            </a:r>
            <a:r>
              <a:rPr lang="ca-ES" b="1" dirty="0" err="1">
                <a:solidFill>
                  <a:schemeClr val="tx1"/>
                </a:solidFill>
              </a:rPr>
              <a:t>Prevención</a:t>
            </a:r>
            <a:r>
              <a:rPr lang="ca-ES" b="1" dirty="0">
                <a:solidFill>
                  <a:schemeClr val="tx1"/>
                </a:solidFill>
              </a:rPr>
              <a:t> de </a:t>
            </a:r>
            <a:r>
              <a:rPr lang="ca-ES" b="1" dirty="0" err="1">
                <a:solidFill>
                  <a:schemeClr val="tx1"/>
                </a:solidFill>
              </a:rPr>
              <a:t>recaídas</a:t>
            </a:r>
            <a:endParaRPr lang="ca-ES" b="1" dirty="0">
              <a:solidFill>
                <a:schemeClr val="tx1"/>
              </a:solidFill>
            </a:endParaRPr>
          </a:p>
          <a:p>
            <a:endParaRPr lang="es-ES" dirty="0"/>
          </a:p>
        </p:txBody>
      </p:sp>
    </p:spTree>
    <p:extLst>
      <p:ext uri="{BB962C8B-B14F-4D97-AF65-F5344CB8AC3E}">
        <p14:creationId xmlns:p14="http://schemas.microsoft.com/office/powerpoint/2010/main" val="253302263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C7FF42-6600-4BC2-A706-68DD78761BA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D499B0F-FF47-4B10-8ED7-879878FE8F1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C5683C-7459-4CB6-A1F7-86CD5252D97A}"/>
              </a:ext>
            </a:extLst>
          </p:cNvPr>
          <p:cNvSpPr>
            <a:spLocks noGrp="1"/>
          </p:cNvSpPr>
          <p:nvPr>
            <p:ph type="dt" sz="half" idx="10"/>
          </p:nvPr>
        </p:nvSpPr>
        <p:spPr/>
        <p:txBody>
          <a:bodyPr/>
          <a:lstStyle/>
          <a:p>
            <a:fld id="{2B8E8CC4-5C92-4933-8247-4C5653A7AEF0}" type="datetimeFigureOut">
              <a:rPr lang="es-ES" smtClean="0"/>
              <a:pPr/>
              <a:t>25/6/20</a:t>
            </a:fld>
            <a:endParaRPr lang="es-ES"/>
          </a:p>
        </p:txBody>
      </p:sp>
      <p:sp>
        <p:nvSpPr>
          <p:cNvPr id="5" name="Marcador de pie de página 4">
            <a:extLst>
              <a:ext uri="{FF2B5EF4-FFF2-40B4-BE49-F238E27FC236}">
                <a16:creationId xmlns:a16="http://schemas.microsoft.com/office/drawing/2014/main" id="{C97E222F-C134-4FEE-BB38-DFEC1A8865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8489525-619B-4B40-B5BA-D4473E30E6F0}"/>
              </a:ext>
            </a:extLst>
          </p:cNvPr>
          <p:cNvSpPr>
            <a:spLocks noGrp="1"/>
          </p:cNvSpPr>
          <p:nvPr>
            <p:ph type="sldNum" sz="quarter" idx="12"/>
          </p:nvPr>
        </p:nvSpPr>
        <p:spPr/>
        <p:txBody>
          <a:bodyPr/>
          <a:lstStyle/>
          <a:p>
            <a:fld id="{FF9D0ED5-9B57-47CA-8FB7-9745A78E011A}" type="slidenum">
              <a:rPr lang="es-ES" smtClean="0"/>
              <a:pPr/>
              <a:t>‹Nº›</a:t>
            </a:fld>
            <a:endParaRPr lang="es-ES"/>
          </a:p>
        </p:txBody>
      </p:sp>
    </p:spTree>
    <p:extLst>
      <p:ext uri="{BB962C8B-B14F-4D97-AF65-F5344CB8AC3E}">
        <p14:creationId xmlns:p14="http://schemas.microsoft.com/office/powerpoint/2010/main" val="29302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28C9FD-FDB6-4518-8636-E6FECA7CCA6C}"/>
              </a:ext>
            </a:extLst>
          </p:cNvPr>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B4FF61F-31DD-4ACD-B10E-35E0BD812DB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456D187-8260-4363-A325-FD18DA2205FF}"/>
              </a:ext>
            </a:extLst>
          </p:cNvPr>
          <p:cNvSpPr>
            <a:spLocks noGrp="1"/>
          </p:cNvSpPr>
          <p:nvPr>
            <p:ph type="dt" sz="half" idx="10"/>
          </p:nvPr>
        </p:nvSpPr>
        <p:spPr/>
        <p:txBody>
          <a:bodyPr/>
          <a:lstStyle/>
          <a:p>
            <a:fld id="{2B8E8CC4-5C92-4933-8247-4C5653A7AEF0}" type="datetimeFigureOut">
              <a:rPr lang="es-ES" smtClean="0"/>
              <a:pPr/>
              <a:t>25/6/20</a:t>
            </a:fld>
            <a:endParaRPr lang="es-ES"/>
          </a:p>
        </p:txBody>
      </p:sp>
      <p:sp>
        <p:nvSpPr>
          <p:cNvPr id="5" name="Marcador de pie de página 4">
            <a:extLst>
              <a:ext uri="{FF2B5EF4-FFF2-40B4-BE49-F238E27FC236}">
                <a16:creationId xmlns:a16="http://schemas.microsoft.com/office/drawing/2014/main" id="{4AD53156-EACF-4B36-87AB-E70BADD189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15EC0B-FB61-444D-A8C6-04401BA25EAD}"/>
              </a:ext>
            </a:extLst>
          </p:cNvPr>
          <p:cNvSpPr>
            <a:spLocks noGrp="1"/>
          </p:cNvSpPr>
          <p:nvPr>
            <p:ph type="sldNum" sz="quarter" idx="12"/>
          </p:nvPr>
        </p:nvSpPr>
        <p:spPr/>
        <p:txBody>
          <a:bodyPr/>
          <a:lstStyle/>
          <a:p>
            <a:fld id="{FF9D0ED5-9B57-47CA-8FB7-9745A78E011A}" type="slidenum">
              <a:rPr lang="es-ES" smtClean="0"/>
              <a:pPr/>
              <a:t>‹Nº›</a:t>
            </a:fld>
            <a:endParaRPr lang="es-ES"/>
          </a:p>
        </p:txBody>
      </p:sp>
    </p:spTree>
    <p:extLst>
      <p:ext uri="{BB962C8B-B14F-4D97-AF65-F5344CB8AC3E}">
        <p14:creationId xmlns:p14="http://schemas.microsoft.com/office/powerpoint/2010/main" val="3235902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E4158B-E090-4FA3-9C92-99DDC9AE6C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E051909-BA23-4EFD-82A0-D17FAFDD2151}"/>
              </a:ext>
            </a:extLst>
          </p:cNvPr>
          <p:cNvSpPr>
            <a:spLocks noGrp="1"/>
          </p:cNvSpPr>
          <p:nvPr>
            <p:ph sz="half" idx="1"/>
          </p:nvPr>
        </p:nvSpPr>
        <p:spPr>
          <a:xfrm>
            <a:off x="628650" y="1825625"/>
            <a:ext cx="386715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D9AE4D9-CB2D-4C44-95F6-23C79BEBFC1A}"/>
              </a:ext>
            </a:extLst>
          </p:cNvPr>
          <p:cNvSpPr>
            <a:spLocks noGrp="1"/>
          </p:cNvSpPr>
          <p:nvPr>
            <p:ph sz="half" idx="2"/>
          </p:nvPr>
        </p:nvSpPr>
        <p:spPr>
          <a:xfrm>
            <a:off x="4648200" y="1825625"/>
            <a:ext cx="386715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204B693-BFDB-4E94-B0A2-73F0E32A8AE2}"/>
              </a:ext>
            </a:extLst>
          </p:cNvPr>
          <p:cNvSpPr>
            <a:spLocks noGrp="1"/>
          </p:cNvSpPr>
          <p:nvPr>
            <p:ph type="dt" sz="half" idx="10"/>
          </p:nvPr>
        </p:nvSpPr>
        <p:spPr/>
        <p:txBody>
          <a:bodyPr/>
          <a:lstStyle/>
          <a:p>
            <a:fld id="{2B8E8CC4-5C92-4933-8247-4C5653A7AEF0}" type="datetimeFigureOut">
              <a:rPr lang="es-ES" smtClean="0"/>
              <a:pPr/>
              <a:t>25/6/20</a:t>
            </a:fld>
            <a:endParaRPr lang="es-ES"/>
          </a:p>
        </p:txBody>
      </p:sp>
      <p:sp>
        <p:nvSpPr>
          <p:cNvPr id="6" name="Marcador de pie de página 5">
            <a:extLst>
              <a:ext uri="{FF2B5EF4-FFF2-40B4-BE49-F238E27FC236}">
                <a16:creationId xmlns:a16="http://schemas.microsoft.com/office/drawing/2014/main" id="{DC7A5F67-2E8E-429A-B78B-93C2D3721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10A57A9-0833-4FA7-AE3D-38855557B267}"/>
              </a:ext>
            </a:extLst>
          </p:cNvPr>
          <p:cNvSpPr>
            <a:spLocks noGrp="1"/>
          </p:cNvSpPr>
          <p:nvPr>
            <p:ph type="sldNum" sz="quarter" idx="12"/>
          </p:nvPr>
        </p:nvSpPr>
        <p:spPr/>
        <p:txBody>
          <a:bodyPr/>
          <a:lstStyle/>
          <a:p>
            <a:fld id="{FF9D0ED5-9B57-47CA-8FB7-9745A78E011A}" type="slidenum">
              <a:rPr lang="es-ES" smtClean="0"/>
              <a:pPr/>
              <a:t>‹Nº›</a:t>
            </a:fld>
            <a:endParaRPr lang="es-ES"/>
          </a:p>
        </p:txBody>
      </p:sp>
    </p:spTree>
    <p:extLst>
      <p:ext uri="{BB962C8B-B14F-4D97-AF65-F5344CB8AC3E}">
        <p14:creationId xmlns:p14="http://schemas.microsoft.com/office/powerpoint/2010/main" val="1408527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18151E-85C9-4A58-BDF3-0638A2F41EAD}"/>
              </a:ext>
            </a:extLst>
          </p:cNvPr>
          <p:cNvSpPr>
            <a:spLocks noGrp="1"/>
          </p:cNvSpPr>
          <p:nvPr>
            <p:ph type="title"/>
          </p:nvPr>
        </p:nvSpPr>
        <p:spPr>
          <a:xfrm>
            <a:off x="630238" y="365125"/>
            <a:ext cx="78867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C258B7-ECB8-455E-BC6B-C7B6CCC9D22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010903F-6D79-4277-9E72-5C144E223894}"/>
              </a:ext>
            </a:extLst>
          </p:cNvPr>
          <p:cNvSpPr>
            <a:spLocks noGrp="1"/>
          </p:cNvSpPr>
          <p:nvPr>
            <p:ph sz="half" idx="2"/>
          </p:nvPr>
        </p:nvSpPr>
        <p:spPr>
          <a:xfrm>
            <a:off x="630238" y="2505075"/>
            <a:ext cx="386873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BB654C7-F17C-43DC-98AB-5D310EFEB0B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616B88B-0961-4283-8469-4BEF304D0B5E}"/>
              </a:ext>
            </a:extLst>
          </p:cNvPr>
          <p:cNvSpPr>
            <a:spLocks noGrp="1"/>
          </p:cNvSpPr>
          <p:nvPr>
            <p:ph sz="quarter" idx="4"/>
          </p:nvPr>
        </p:nvSpPr>
        <p:spPr>
          <a:xfrm>
            <a:off x="4629150" y="2505075"/>
            <a:ext cx="38877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9FDBF27-28C6-4463-8A59-113507B31829}"/>
              </a:ext>
            </a:extLst>
          </p:cNvPr>
          <p:cNvSpPr>
            <a:spLocks noGrp="1"/>
          </p:cNvSpPr>
          <p:nvPr>
            <p:ph type="dt" sz="half" idx="10"/>
          </p:nvPr>
        </p:nvSpPr>
        <p:spPr/>
        <p:txBody>
          <a:bodyPr/>
          <a:lstStyle/>
          <a:p>
            <a:fld id="{2B8E8CC4-5C92-4933-8247-4C5653A7AEF0}" type="datetimeFigureOut">
              <a:rPr lang="es-ES" smtClean="0"/>
              <a:pPr/>
              <a:t>25/6/20</a:t>
            </a:fld>
            <a:endParaRPr lang="es-ES"/>
          </a:p>
        </p:txBody>
      </p:sp>
      <p:sp>
        <p:nvSpPr>
          <p:cNvPr id="8" name="Marcador de pie de página 7">
            <a:extLst>
              <a:ext uri="{FF2B5EF4-FFF2-40B4-BE49-F238E27FC236}">
                <a16:creationId xmlns:a16="http://schemas.microsoft.com/office/drawing/2014/main" id="{D6948C4A-B78F-48C1-98A7-B2997D29460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2C2EAF4-2A1C-4724-A760-F5CF536B87D6}"/>
              </a:ext>
            </a:extLst>
          </p:cNvPr>
          <p:cNvSpPr>
            <a:spLocks noGrp="1"/>
          </p:cNvSpPr>
          <p:nvPr>
            <p:ph type="sldNum" sz="quarter" idx="12"/>
          </p:nvPr>
        </p:nvSpPr>
        <p:spPr/>
        <p:txBody>
          <a:bodyPr/>
          <a:lstStyle/>
          <a:p>
            <a:fld id="{FF9D0ED5-9B57-47CA-8FB7-9745A78E011A}" type="slidenum">
              <a:rPr lang="es-ES" smtClean="0"/>
              <a:pPr/>
              <a:t>‹Nº›</a:t>
            </a:fld>
            <a:endParaRPr lang="es-ES"/>
          </a:p>
        </p:txBody>
      </p:sp>
    </p:spTree>
    <p:extLst>
      <p:ext uri="{BB962C8B-B14F-4D97-AF65-F5344CB8AC3E}">
        <p14:creationId xmlns:p14="http://schemas.microsoft.com/office/powerpoint/2010/main" val="1748635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E7E9C5-88EA-4A7F-A45D-3EF5D1CC291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403698C-ACD6-4789-9FCD-FE5E5EE31DA9}"/>
              </a:ext>
            </a:extLst>
          </p:cNvPr>
          <p:cNvSpPr>
            <a:spLocks noGrp="1"/>
          </p:cNvSpPr>
          <p:nvPr>
            <p:ph type="dt" sz="half" idx="10"/>
          </p:nvPr>
        </p:nvSpPr>
        <p:spPr/>
        <p:txBody>
          <a:bodyPr/>
          <a:lstStyle/>
          <a:p>
            <a:fld id="{2B8E8CC4-5C92-4933-8247-4C5653A7AEF0}" type="datetimeFigureOut">
              <a:rPr lang="es-ES" smtClean="0"/>
              <a:pPr/>
              <a:t>25/6/20</a:t>
            </a:fld>
            <a:endParaRPr lang="es-ES"/>
          </a:p>
        </p:txBody>
      </p:sp>
      <p:sp>
        <p:nvSpPr>
          <p:cNvPr id="4" name="Marcador de pie de página 3">
            <a:extLst>
              <a:ext uri="{FF2B5EF4-FFF2-40B4-BE49-F238E27FC236}">
                <a16:creationId xmlns:a16="http://schemas.microsoft.com/office/drawing/2014/main" id="{7492DC22-60C9-4149-93AD-FD8B8CF78F6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8021259-0FC0-4712-8768-4F174CD53602}"/>
              </a:ext>
            </a:extLst>
          </p:cNvPr>
          <p:cNvSpPr>
            <a:spLocks noGrp="1"/>
          </p:cNvSpPr>
          <p:nvPr>
            <p:ph type="sldNum" sz="quarter" idx="12"/>
          </p:nvPr>
        </p:nvSpPr>
        <p:spPr/>
        <p:txBody>
          <a:bodyPr/>
          <a:lstStyle/>
          <a:p>
            <a:fld id="{FF9D0ED5-9B57-47CA-8FB7-9745A78E011A}" type="slidenum">
              <a:rPr lang="es-ES" smtClean="0"/>
              <a:pPr/>
              <a:t>‹Nº›</a:t>
            </a:fld>
            <a:endParaRPr lang="es-ES"/>
          </a:p>
        </p:txBody>
      </p:sp>
    </p:spTree>
    <p:extLst>
      <p:ext uri="{BB962C8B-B14F-4D97-AF65-F5344CB8AC3E}">
        <p14:creationId xmlns:p14="http://schemas.microsoft.com/office/powerpoint/2010/main" val="3223794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E01B330-096D-460D-8666-BB0850353FFF}"/>
              </a:ext>
            </a:extLst>
          </p:cNvPr>
          <p:cNvSpPr>
            <a:spLocks noGrp="1"/>
          </p:cNvSpPr>
          <p:nvPr>
            <p:ph type="dt" sz="half" idx="10"/>
          </p:nvPr>
        </p:nvSpPr>
        <p:spPr/>
        <p:txBody>
          <a:bodyPr/>
          <a:lstStyle/>
          <a:p>
            <a:fld id="{2B8E8CC4-5C92-4933-8247-4C5653A7AEF0}" type="datetimeFigureOut">
              <a:rPr lang="es-ES" smtClean="0"/>
              <a:pPr/>
              <a:t>25/6/20</a:t>
            </a:fld>
            <a:endParaRPr lang="es-ES"/>
          </a:p>
        </p:txBody>
      </p:sp>
      <p:sp>
        <p:nvSpPr>
          <p:cNvPr id="3" name="Marcador de pie de página 2">
            <a:extLst>
              <a:ext uri="{FF2B5EF4-FFF2-40B4-BE49-F238E27FC236}">
                <a16:creationId xmlns:a16="http://schemas.microsoft.com/office/drawing/2014/main" id="{B30EDC31-B09A-458A-9137-D41DDB3D06C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BB419AF-787B-4FB8-A114-5626525573CB}"/>
              </a:ext>
            </a:extLst>
          </p:cNvPr>
          <p:cNvSpPr>
            <a:spLocks noGrp="1"/>
          </p:cNvSpPr>
          <p:nvPr>
            <p:ph type="sldNum" sz="quarter" idx="12"/>
          </p:nvPr>
        </p:nvSpPr>
        <p:spPr>
          <a:xfrm>
            <a:off x="5643154" y="5272132"/>
            <a:ext cx="3086100" cy="365125"/>
          </a:xfrm>
        </p:spPr>
        <p:txBody>
          <a:bodyPr/>
          <a:lstStyle>
            <a:lvl1pPr>
              <a:defRPr/>
            </a:lvl1pPr>
          </a:lstStyle>
          <a:p>
            <a:endParaRPr lang="ca-ES" b="1" dirty="0">
              <a:solidFill>
                <a:schemeClr val="tx1"/>
              </a:solidFill>
            </a:endParaRPr>
          </a:p>
        </p:txBody>
      </p:sp>
      <p:sp>
        <p:nvSpPr>
          <p:cNvPr id="6" name="CuadroTexto 5">
            <a:extLst>
              <a:ext uri="{FF2B5EF4-FFF2-40B4-BE49-F238E27FC236}">
                <a16:creationId xmlns:a16="http://schemas.microsoft.com/office/drawing/2014/main" id="{278E046E-8BB5-483C-9E41-29875C03C5DB}"/>
              </a:ext>
            </a:extLst>
          </p:cNvPr>
          <p:cNvSpPr txBox="1"/>
          <p:nvPr userDrawn="1"/>
        </p:nvSpPr>
        <p:spPr>
          <a:xfrm>
            <a:off x="3330756" y="6534834"/>
            <a:ext cx="5813244" cy="6155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_tradnl" sz="1600" b="1" noProof="0" dirty="0">
                <a:solidFill>
                  <a:srgbClr val="006600"/>
                </a:solidFill>
              </a:rPr>
              <a:t>SESIÓN V. </a:t>
            </a:r>
            <a:r>
              <a:rPr lang="es-ES_tradnl" sz="1600" b="1" noProof="0" dirty="0">
                <a:solidFill>
                  <a:schemeClr val="tx1"/>
                </a:solidFill>
              </a:rPr>
              <a:t>Prevención de recaídas.</a:t>
            </a:r>
          </a:p>
          <a:p>
            <a:endParaRPr lang="es-ES_tradnl" noProof="0" dirty="0"/>
          </a:p>
        </p:txBody>
      </p:sp>
    </p:spTree>
    <p:extLst>
      <p:ext uri="{BB962C8B-B14F-4D97-AF65-F5344CB8AC3E}">
        <p14:creationId xmlns:p14="http://schemas.microsoft.com/office/powerpoint/2010/main" val="116473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550F04-1712-46FB-9409-745C0D8C5B3B}"/>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F8EB54-33A0-4306-B9E4-2DCFA8813FB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BE44AA1-9A75-4008-8778-D74C44C5A6B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A389386-EAA6-4518-BD90-2F2A22E307C2}"/>
              </a:ext>
            </a:extLst>
          </p:cNvPr>
          <p:cNvSpPr>
            <a:spLocks noGrp="1"/>
          </p:cNvSpPr>
          <p:nvPr>
            <p:ph type="dt" sz="half" idx="10"/>
          </p:nvPr>
        </p:nvSpPr>
        <p:spPr/>
        <p:txBody>
          <a:bodyPr/>
          <a:lstStyle/>
          <a:p>
            <a:fld id="{2B8E8CC4-5C92-4933-8247-4C5653A7AEF0}" type="datetimeFigureOut">
              <a:rPr lang="es-ES" smtClean="0"/>
              <a:pPr/>
              <a:t>25/6/20</a:t>
            </a:fld>
            <a:endParaRPr lang="es-ES"/>
          </a:p>
        </p:txBody>
      </p:sp>
      <p:sp>
        <p:nvSpPr>
          <p:cNvPr id="6" name="Marcador de pie de página 5">
            <a:extLst>
              <a:ext uri="{FF2B5EF4-FFF2-40B4-BE49-F238E27FC236}">
                <a16:creationId xmlns:a16="http://schemas.microsoft.com/office/drawing/2014/main" id="{F7F77986-58C0-4DDF-A348-624209D4DD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CC1532-E813-483E-BE8F-CF5048283289}"/>
              </a:ext>
            </a:extLst>
          </p:cNvPr>
          <p:cNvSpPr>
            <a:spLocks noGrp="1"/>
          </p:cNvSpPr>
          <p:nvPr>
            <p:ph type="sldNum" sz="quarter" idx="12"/>
          </p:nvPr>
        </p:nvSpPr>
        <p:spPr/>
        <p:txBody>
          <a:bodyPr/>
          <a:lstStyle/>
          <a:p>
            <a:fld id="{FF9D0ED5-9B57-47CA-8FB7-9745A78E011A}" type="slidenum">
              <a:rPr lang="es-ES" smtClean="0"/>
              <a:pPr/>
              <a:t>‹Nº›</a:t>
            </a:fld>
            <a:endParaRPr lang="es-ES"/>
          </a:p>
        </p:txBody>
      </p:sp>
    </p:spTree>
    <p:extLst>
      <p:ext uri="{BB962C8B-B14F-4D97-AF65-F5344CB8AC3E}">
        <p14:creationId xmlns:p14="http://schemas.microsoft.com/office/powerpoint/2010/main" val="1830921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59447-35B6-4639-A1FB-2C380028BE17}"/>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4BB69C3-3BFB-444C-946F-0BE88E89368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C45DAD1-C123-4B9F-89F7-F4D257A6273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8170AF1-D3E7-4994-88DB-6BDB05A6C934}"/>
              </a:ext>
            </a:extLst>
          </p:cNvPr>
          <p:cNvSpPr>
            <a:spLocks noGrp="1"/>
          </p:cNvSpPr>
          <p:nvPr>
            <p:ph type="dt" sz="half" idx="10"/>
          </p:nvPr>
        </p:nvSpPr>
        <p:spPr/>
        <p:txBody>
          <a:bodyPr/>
          <a:lstStyle/>
          <a:p>
            <a:fld id="{2B8E8CC4-5C92-4933-8247-4C5653A7AEF0}" type="datetimeFigureOut">
              <a:rPr lang="es-ES" smtClean="0"/>
              <a:pPr/>
              <a:t>25/6/20</a:t>
            </a:fld>
            <a:endParaRPr lang="es-ES"/>
          </a:p>
        </p:txBody>
      </p:sp>
      <p:sp>
        <p:nvSpPr>
          <p:cNvPr id="6" name="Marcador de pie de página 5">
            <a:extLst>
              <a:ext uri="{FF2B5EF4-FFF2-40B4-BE49-F238E27FC236}">
                <a16:creationId xmlns:a16="http://schemas.microsoft.com/office/drawing/2014/main" id="{0B44E87C-AC46-42B3-8832-4374BD3A7C9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DADCB1A-07A6-4199-89BC-85192B2ADCE8}"/>
              </a:ext>
            </a:extLst>
          </p:cNvPr>
          <p:cNvSpPr>
            <a:spLocks noGrp="1"/>
          </p:cNvSpPr>
          <p:nvPr>
            <p:ph type="sldNum" sz="quarter" idx="12"/>
          </p:nvPr>
        </p:nvSpPr>
        <p:spPr/>
        <p:txBody>
          <a:bodyPr/>
          <a:lstStyle/>
          <a:p>
            <a:fld id="{FF9D0ED5-9B57-47CA-8FB7-9745A78E011A}" type="slidenum">
              <a:rPr lang="es-ES" smtClean="0"/>
              <a:pPr/>
              <a:t>‹Nº›</a:t>
            </a:fld>
            <a:endParaRPr lang="es-ES"/>
          </a:p>
        </p:txBody>
      </p:sp>
    </p:spTree>
    <p:extLst>
      <p:ext uri="{BB962C8B-B14F-4D97-AF65-F5344CB8AC3E}">
        <p14:creationId xmlns:p14="http://schemas.microsoft.com/office/powerpoint/2010/main" val="1837347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29CCCFB-F31A-4937-B9B8-AD53DDC8FFB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EFFE442-C9A0-4773-A85F-CF1E589B48E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6178D29F-508E-4B35-B8B0-DCA009692E5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8CC4-5C92-4933-8247-4C5653A7AEF0}" type="datetimeFigureOut">
              <a:rPr lang="es-ES" smtClean="0"/>
              <a:pPr/>
              <a:t>25/6/20</a:t>
            </a:fld>
            <a:endParaRPr lang="es-ES"/>
          </a:p>
        </p:txBody>
      </p:sp>
      <p:sp>
        <p:nvSpPr>
          <p:cNvPr id="5" name="Marcador de pie de página 4">
            <a:extLst>
              <a:ext uri="{FF2B5EF4-FFF2-40B4-BE49-F238E27FC236}">
                <a16:creationId xmlns:a16="http://schemas.microsoft.com/office/drawing/2014/main" id="{7B6D88E3-BB89-4BDA-B4C5-5D749D0E31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AAE745E-456F-4075-91B2-A545BE75CE9E}"/>
              </a:ext>
            </a:extLst>
          </p:cNvPr>
          <p:cNvSpPr>
            <a:spLocks noGrp="1"/>
          </p:cNvSpPr>
          <p:nvPr>
            <p:ph type="sldNum" sz="quarter" idx="4"/>
          </p:nvPr>
        </p:nvSpPr>
        <p:spPr>
          <a:xfrm>
            <a:off x="5943600" y="6356350"/>
            <a:ext cx="30861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r>
              <a:rPr lang="ca-ES" b="1" dirty="0">
                <a:solidFill>
                  <a:srgbClr val="006600"/>
                </a:solidFill>
              </a:rPr>
              <a:t>SESSIÓ V. </a:t>
            </a:r>
            <a:r>
              <a:rPr lang="ca-ES" b="1" dirty="0" err="1">
                <a:solidFill>
                  <a:schemeClr val="tx1"/>
                </a:solidFill>
              </a:rPr>
              <a:t>Prevención</a:t>
            </a:r>
            <a:r>
              <a:rPr lang="ca-ES" b="1" dirty="0">
                <a:solidFill>
                  <a:schemeClr val="tx1"/>
                </a:solidFill>
              </a:rPr>
              <a:t> de </a:t>
            </a:r>
            <a:r>
              <a:rPr lang="ca-ES" b="1" dirty="0" err="1">
                <a:solidFill>
                  <a:schemeClr val="tx1"/>
                </a:solidFill>
              </a:rPr>
              <a:t>recaídas</a:t>
            </a:r>
            <a:endParaRPr lang="ca-ES" b="1" dirty="0">
              <a:solidFill>
                <a:schemeClr val="tx1"/>
              </a:solidFill>
            </a:endParaRPr>
          </a:p>
        </p:txBody>
      </p:sp>
    </p:spTree>
    <p:extLst>
      <p:ext uri="{BB962C8B-B14F-4D97-AF65-F5344CB8AC3E}">
        <p14:creationId xmlns:p14="http://schemas.microsoft.com/office/powerpoint/2010/main" val="536959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www.facebook.com/foroeconomicomundial/videos/310594972832806/" TargetMode="Externa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hyperlink" Target="https://www.lasexta.com/noticias/ciencia-tecnologia/reciclar-colillas-como-aislantes-de-sonido-el-invento-que-podria-acabar-con-el-30-de-la-basura-mundial_201905175cdeb7250cf235bc412c74bd.html" TargetMode="External"/><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0" y="237070"/>
            <a:ext cx="9144000" cy="2472268"/>
          </a:xfrm>
          <a:prstGeom prst="rect">
            <a:avLst/>
          </a:prstGeom>
          <a:noFill/>
          <a:ln w="12700" cap="sq">
            <a:noFill/>
            <a:miter lim="800000"/>
            <a:headEnd type="none" w="sm" len="sm"/>
            <a:tailEnd type="none" w="sm" len="sm"/>
          </a:ln>
        </p:spPr>
        <p:txBody>
          <a:bodyPr anchor="ctr"/>
          <a:lstStyle/>
          <a:p>
            <a:pPr eaLnBrk="1" hangingPunct="1">
              <a:defRPr/>
            </a:pPr>
            <a:r>
              <a:rPr lang="es-ES" sz="5400" b="1" dirty="0">
                <a:solidFill>
                  <a:srgbClr val="006600"/>
                </a:solidFill>
                <a:latin typeface="+mj-lt"/>
                <a:ea typeface="+mj-ea"/>
                <a:cs typeface="+mj-cs"/>
              </a:rPr>
              <a:t>            </a:t>
            </a:r>
            <a:r>
              <a:rPr lang="ca-ES" sz="4000" b="1" dirty="0">
                <a:solidFill>
                  <a:srgbClr val="006600"/>
                </a:solidFill>
                <a:latin typeface="Calibri titulo"/>
                <a:ea typeface="+mj-ea"/>
                <a:cs typeface="+mj-cs"/>
              </a:rPr>
              <a:t>SESIÓN V </a:t>
            </a:r>
            <a:endParaRPr lang="ca-ES" sz="4800" b="1" dirty="0">
              <a:solidFill>
                <a:srgbClr val="006600"/>
              </a:solidFill>
              <a:latin typeface="Calibri titulo"/>
              <a:ea typeface="+mj-ea"/>
              <a:cs typeface="+mj-cs"/>
            </a:endParaRPr>
          </a:p>
          <a:p>
            <a:pPr algn="ctr" eaLnBrk="1" hangingPunct="1">
              <a:defRPr/>
            </a:pPr>
            <a:r>
              <a:rPr lang="ca-ES" sz="4000" b="1" dirty="0">
                <a:solidFill>
                  <a:srgbClr val="006600"/>
                </a:solidFill>
                <a:latin typeface="Calibri titulo"/>
                <a:ea typeface="+mj-ea"/>
                <a:cs typeface="+mj-cs"/>
              </a:rPr>
              <a:t>PREVENCIÓN</a:t>
            </a:r>
            <a:r>
              <a:rPr lang="ca-ES" sz="5400" b="1" dirty="0">
                <a:solidFill>
                  <a:srgbClr val="006600"/>
                </a:solidFill>
                <a:latin typeface="Calibri titulo"/>
                <a:ea typeface="+mj-ea"/>
                <a:cs typeface="+mj-cs"/>
              </a:rPr>
              <a:t> </a:t>
            </a:r>
            <a:r>
              <a:rPr lang="ca-ES" sz="4000" b="1" dirty="0">
                <a:solidFill>
                  <a:srgbClr val="006600"/>
                </a:solidFill>
                <a:latin typeface="Calibri titulo"/>
                <a:ea typeface="+mj-ea"/>
                <a:cs typeface="+mj-cs"/>
              </a:rPr>
              <a:t>DE RECAÍDAS</a:t>
            </a:r>
          </a:p>
          <a:p>
            <a:pPr algn="ctr" eaLnBrk="1" hangingPunct="1">
              <a:defRPr/>
            </a:pPr>
            <a:r>
              <a:rPr lang="ca-ES" sz="4000" b="1" dirty="0">
                <a:solidFill>
                  <a:srgbClr val="006600"/>
                </a:solidFill>
                <a:latin typeface="Calibri titulo"/>
                <a:ea typeface="+mj-ea"/>
                <a:cs typeface="+mj-cs"/>
              </a:rPr>
              <a:t>Y </a:t>
            </a:r>
            <a:r>
              <a:rPr lang="ca-ES" sz="4000" b="1" dirty="0" err="1">
                <a:solidFill>
                  <a:srgbClr val="006600"/>
                </a:solidFill>
                <a:latin typeface="Calibri titulo"/>
                <a:ea typeface="+mj-ea"/>
                <a:cs typeface="+mj-cs"/>
              </a:rPr>
              <a:t>SEGUIMIENTO</a:t>
            </a:r>
            <a:r>
              <a:rPr lang="ca-ES" sz="4000" b="1" dirty="0">
                <a:solidFill>
                  <a:srgbClr val="006600"/>
                </a:solidFill>
                <a:latin typeface="Calibri titulo"/>
                <a:ea typeface="+mj-ea"/>
                <a:cs typeface="+mj-cs"/>
              </a:rPr>
              <a:t> </a:t>
            </a:r>
            <a:r>
              <a:rPr lang="es-ES" sz="4000" b="1" dirty="0">
                <a:solidFill>
                  <a:srgbClr val="006600"/>
                </a:solidFill>
                <a:latin typeface="Calibri titulo"/>
                <a:ea typeface="+mj-ea"/>
                <a:cs typeface="+mj-cs"/>
              </a:rPr>
              <a:t>     </a:t>
            </a:r>
          </a:p>
        </p:txBody>
      </p:sp>
      <p:pic>
        <p:nvPicPr>
          <p:cNvPr id="5125" name="Imagen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6117" y="2770899"/>
            <a:ext cx="63785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231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07" t="17370" r="70131" b="48438"/>
          <a:stretch/>
        </p:blipFill>
        <p:spPr bwMode="auto">
          <a:xfrm rot="20937515">
            <a:off x="4619992" y="3378830"/>
            <a:ext cx="3465500" cy="25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1 Título"/>
          <p:cNvSpPr txBox="1">
            <a:spLocks/>
          </p:cNvSpPr>
          <p:nvPr/>
        </p:nvSpPr>
        <p:spPr>
          <a:xfrm>
            <a:off x="965994" y="188640"/>
            <a:ext cx="7206406" cy="4841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a-ES" altLang="es-ES" sz="4000" b="1" cap="all" dirty="0">
                <a:solidFill>
                  <a:srgbClr val="006600"/>
                </a:solidFill>
                <a:latin typeface="Calibri titulo"/>
              </a:rPr>
              <a:t>¿</a:t>
            </a:r>
            <a:r>
              <a:rPr lang="es-ES" altLang="es-ES" sz="4000" b="1" cap="all" dirty="0">
                <a:solidFill>
                  <a:srgbClr val="006600"/>
                </a:solidFill>
                <a:latin typeface="Calibri titulo"/>
              </a:rPr>
              <a:t>Beneficios colectivos? </a:t>
            </a:r>
            <a:endParaRPr lang="es-ES" altLang="es-ES" sz="3600" b="1" cap="all" dirty="0">
              <a:solidFill>
                <a:srgbClr val="006600"/>
              </a:solidFill>
              <a:latin typeface="Calibri titulo"/>
            </a:endParaRPr>
          </a:p>
        </p:txBody>
      </p:sp>
      <p:pic>
        <p:nvPicPr>
          <p:cNvPr id="10" name="Picture 5" descr="gent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159" y="1546830"/>
            <a:ext cx="5322243"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050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4545" t="3903"/>
          <a:stretch>
            <a:fillRect/>
          </a:stretch>
        </p:blipFill>
        <p:spPr bwMode="auto">
          <a:xfrm>
            <a:off x="2721604" y="1882705"/>
            <a:ext cx="5746750" cy="4503738"/>
          </a:xfrm>
          <a:prstGeom prst="rect">
            <a:avLst/>
          </a:prstGeom>
          <a:ln>
            <a:noFill/>
          </a:ln>
          <a:effectLst>
            <a:outerShdw blurRad="292100" dist="139700" dir="2700000" algn="tl" rotWithShape="0">
              <a:srgbClr val="333333">
                <a:alpha val="65000"/>
              </a:srgbClr>
            </a:outerShdw>
          </a:effectLst>
        </p:spPr>
      </p:pic>
      <p:cxnSp>
        <p:nvCxnSpPr>
          <p:cNvPr id="10243" name="3 Conector recto de flecha"/>
          <p:cNvCxnSpPr>
            <a:cxnSpLocks noChangeShapeType="1"/>
          </p:cNvCxnSpPr>
          <p:nvPr/>
        </p:nvCxnSpPr>
        <p:spPr bwMode="auto">
          <a:xfrm flipH="1">
            <a:off x="4140200" y="2060575"/>
            <a:ext cx="1944688" cy="174783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10244" name="7 Conector recto de flecha"/>
          <p:cNvCxnSpPr>
            <a:cxnSpLocks noChangeShapeType="1"/>
          </p:cNvCxnSpPr>
          <p:nvPr/>
        </p:nvCxnSpPr>
        <p:spPr bwMode="auto">
          <a:xfrm>
            <a:off x="0" y="2060575"/>
            <a:ext cx="914400"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sp>
        <p:nvSpPr>
          <p:cNvPr id="10245" name="10 Rectángulo redondeado"/>
          <p:cNvSpPr>
            <a:spLocks noChangeArrowheads="1"/>
          </p:cNvSpPr>
          <p:nvPr/>
        </p:nvSpPr>
        <p:spPr bwMode="auto">
          <a:xfrm>
            <a:off x="-46328" y="5122496"/>
            <a:ext cx="3673476" cy="43338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endParaRPr lang="ca-ES" altLang="ca-ES" sz="1600" b="1">
              <a:solidFill>
                <a:srgbClr val="FF0000"/>
              </a:solidFill>
              <a:latin typeface="Arial" pitchFamily="34" charset="0"/>
            </a:endParaRPr>
          </a:p>
        </p:txBody>
      </p:sp>
      <p:sp>
        <p:nvSpPr>
          <p:cNvPr id="18" name="Título 1"/>
          <p:cNvSpPr txBox="1">
            <a:spLocks/>
          </p:cNvSpPr>
          <p:nvPr/>
        </p:nvSpPr>
        <p:spPr>
          <a:xfrm>
            <a:off x="983226" y="223044"/>
            <a:ext cx="7216878" cy="732776"/>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defRPr/>
            </a:pPr>
            <a:r>
              <a:rPr lang="es-ES" sz="4000" b="1" dirty="0">
                <a:solidFill>
                  <a:srgbClr val="006600"/>
                </a:solidFill>
                <a:latin typeface="Calibri titulo"/>
              </a:rPr>
              <a:t>HUMO DE SEGUNDA MANO</a:t>
            </a:r>
          </a:p>
        </p:txBody>
      </p:sp>
      <p:sp>
        <p:nvSpPr>
          <p:cNvPr id="9" name="8 Llamada de nube"/>
          <p:cNvSpPr/>
          <p:nvPr/>
        </p:nvSpPr>
        <p:spPr>
          <a:xfrm>
            <a:off x="7164388" y="2037147"/>
            <a:ext cx="1751500" cy="958850"/>
          </a:xfrm>
          <a:prstGeom prst="cloudCallout">
            <a:avLst>
              <a:gd name="adj1" fmla="val -96879"/>
              <a:gd name="adj2" fmla="val 132207"/>
            </a:avLst>
          </a:prstGeom>
          <a:solidFill>
            <a:schemeClr val="bg1">
              <a:lumMod val="75000"/>
            </a:scheme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ca-ES" dirty="0" err="1">
                <a:solidFill>
                  <a:srgbClr val="006600"/>
                </a:solidFill>
              </a:rPr>
              <a:t>Inhalación</a:t>
            </a:r>
            <a:r>
              <a:rPr lang="ca-ES" dirty="0">
                <a:solidFill>
                  <a:srgbClr val="006600"/>
                </a:solidFill>
              </a:rPr>
              <a:t> </a:t>
            </a:r>
          </a:p>
        </p:txBody>
      </p:sp>
      <p:sp>
        <p:nvSpPr>
          <p:cNvPr id="16" name="15 Llamada de nube"/>
          <p:cNvSpPr/>
          <p:nvPr/>
        </p:nvSpPr>
        <p:spPr>
          <a:xfrm>
            <a:off x="7216776" y="3899622"/>
            <a:ext cx="1789868" cy="957262"/>
          </a:xfrm>
          <a:prstGeom prst="cloudCallout">
            <a:avLst>
              <a:gd name="adj1" fmla="val -107646"/>
              <a:gd name="adj2" fmla="val 41285"/>
            </a:avLst>
          </a:prstGeom>
          <a:solidFill>
            <a:schemeClr val="bg1">
              <a:lumMod val="65000"/>
            </a:scheme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ca-ES" dirty="0" err="1">
                <a:solidFill>
                  <a:srgbClr val="006600"/>
                </a:solidFill>
              </a:rPr>
              <a:t>Inhalación</a:t>
            </a:r>
            <a:r>
              <a:rPr lang="ca-ES" dirty="0">
                <a:solidFill>
                  <a:srgbClr val="006600"/>
                </a:solidFill>
              </a:rPr>
              <a:t> </a:t>
            </a:r>
          </a:p>
        </p:txBody>
      </p:sp>
      <p:sp>
        <p:nvSpPr>
          <p:cNvPr id="17" name="16 Llamada de nube"/>
          <p:cNvSpPr/>
          <p:nvPr/>
        </p:nvSpPr>
        <p:spPr>
          <a:xfrm>
            <a:off x="137356" y="2345221"/>
            <a:ext cx="2484438" cy="3816350"/>
          </a:xfrm>
          <a:prstGeom prst="cloudCallout">
            <a:avLst>
              <a:gd name="adj1" fmla="val 23336"/>
              <a:gd name="adj2" fmla="val -2724"/>
            </a:avLst>
          </a:prstGeom>
          <a:solidFill>
            <a:schemeClr val="bg1">
              <a:lumMod val="75000"/>
            </a:schemeClr>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ca-ES" dirty="0"/>
          </a:p>
          <a:p>
            <a:pPr algn="ctr" eaLnBrk="1" hangingPunct="1">
              <a:defRPr/>
            </a:pPr>
            <a:endParaRPr lang="ca-ES" dirty="0"/>
          </a:p>
          <a:p>
            <a:pPr algn="ctr" eaLnBrk="1" hangingPunct="1">
              <a:defRPr/>
            </a:pPr>
            <a:endParaRPr lang="ca-ES" dirty="0"/>
          </a:p>
          <a:p>
            <a:pPr algn="ctr" eaLnBrk="1" hangingPunct="1">
              <a:defRPr/>
            </a:pPr>
            <a:r>
              <a:rPr lang="ca-ES" dirty="0" err="1">
                <a:solidFill>
                  <a:srgbClr val="006600"/>
                </a:solidFill>
              </a:rPr>
              <a:t>Humo</a:t>
            </a:r>
            <a:r>
              <a:rPr lang="ca-ES" dirty="0">
                <a:solidFill>
                  <a:srgbClr val="006600"/>
                </a:solidFill>
              </a:rPr>
              <a:t> </a:t>
            </a:r>
            <a:r>
              <a:rPr lang="ca-ES" dirty="0" err="1">
                <a:solidFill>
                  <a:srgbClr val="006600"/>
                </a:solidFill>
              </a:rPr>
              <a:t>exhalado</a:t>
            </a:r>
            <a:r>
              <a:rPr lang="ca-ES" dirty="0">
                <a:solidFill>
                  <a:srgbClr val="006600"/>
                </a:solidFill>
              </a:rPr>
              <a:t> </a:t>
            </a:r>
          </a:p>
          <a:p>
            <a:pPr algn="ctr" eaLnBrk="1" hangingPunct="1">
              <a:defRPr/>
            </a:pPr>
            <a:endParaRPr lang="ca-ES" sz="1100" dirty="0"/>
          </a:p>
          <a:p>
            <a:pPr algn="ctr" eaLnBrk="1" hangingPunct="1">
              <a:defRPr/>
            </a:pPr>
            <a:r>
              <a:rPr lang="ca-ES" sz="2800" dirty="0">
                <a:solidFill>
                  <a:srgbClr val="006600"/>
                </a:solidFill>
              </a:rPr>
              <a:t>+</a:t>
            </a:r>
          </a:p>
          <a:p>
            <a:pPr algn="ctr" eaLnBrk="1" hangingPunct="1">
              <a:defRPr/>
            </a:pPr>
            <a:endParaRPr lang="ca-ES" sz="1100" dirty="0"/>
          </a:p>
          <a:p>
            <a:pPr algn="ctr" eaLnBrk="1" hangingPunct="1">
              <a:defRPr/>
            </a:pPr>
            <a:r>
              <a:rPr lang="ca-ES" dirty="0" err="1">
                <a:solidFill>
                  <a:srgbClr val="006600"/>
                </a:solidFill>
              </a:rPr>
              <a:t>Combustión</a:t>
            </a:r>
            <a:r>
              <a:rPr lang="ca-ES" dirty="0">
                <a:solidFill>
                  <a:srgbClr val="006600"/>
                </a:solidFill>
              </a:rPr>
              <a:t> del </a:t>
            </a:r>
            <a:r>
              <a:rPr lang="ca-ES" dirty="0" err="1">
                <a:solidFill>
                  <a:srgbClr val="006600"/>
                </a:solidFill>
              </a:rPr>
              <a:t>cigarrillo</a:t>
            </a:r>
            <a:r>
              <a:rPr lang="ca-ES" dirty="0">
                <a:solidFill>
                  <a:srgbClr val="006600"/>
                </a:solidFill>
              </a:rPr>
              <a:t> (70%)</a:t>
            </a:r>
          </a:p>
          <a:p>
            <a:pPr algn="ctr" eaLnBrk="1" hangingPunct="1">
              <a:defRPr/>
            </a:pPr>
            <a:endParaRPr lang="ca-ES" dirty="0">
              <a:solidFill>
                <a:srgbClr val="006600"/>
              </a:solidFill>
            </a:endParaRPr>
          </a:p>
          <a:p>
            <a:pPr algn="ctr" eaLnBrk="1" hangingPunct="1">
              <a:defRPr/>
            </a:pPr>
            <a:endParaRPr lang="ca-ES" dirty="0"/>
          </a:p>
          <a:p>
            <a:pPr algn="ctr" eaLnBrk="1" hangingPunct="1">
              <a:defRPr/>
            </a:pPr>
            <a:endParaRPr lang="ca-ES" dirty="0"/>
          </a:p>
        </p:txBody>
      </p:sp>
      <p:cxnSp>
        <p:nvCxnSpPr>
          <p:cNvPr id="25" name="24 Conector recto de flecha"/>
          <p:cNvCxnSpPr/>
          <p:nvPr/>
        </p:nvCxnSpPr>
        <p:spPr bwMode="auto">
          <a:xfrm flipH="1">
            <a:off x="6827011" y="2998727"/>
            <a:ext cx="900060" cy="788103"/>
          </a:xfrm>
          <a:prstGeom prst="straightConnector1">
            <a:avLst/>
          </a:prstGeom>
          <a:ln w="22225">
            <a:solidFill>
              <a:srgbClr val="C0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28" name="27 Conector recto de flecha"/>
          <p:cNvCxnSpPr/>
          <p:nvPr/>
        </p:nvCxnSpPr>
        <p:spPr bwMode="auto">
          <a:xfrm flipH="1">
            <a:off x="6271457" y="4690455"/>
            <a:ext cx="1244600" cy="217487"/>
          </a:xfrm>
          <a:prstGeom prst="straightConnector1">
            <a:avLst/>
          </a:prstGeom>
          <a:ln w="22225">
            <a:solidFill>
              <a:srgbClr val="C0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3" name="12 Conector recto de flecha"/>
          <p:cNvCxnSpPr>
            <a:stCxn id="17" idx="4"/>
          </p:cNvCxnSpPr>
          <p:nvPr/>
        </p:nvCxnSpPr>
        <p:spPr bwMode="auto">
          <a:xfrm flipV="1">
            <a:off x="1959343" y="3712178"/>
            <a:ext cx="1807509" cy="437261"/>
          </a:xfrm>
          <a:prstGeom prst="straightConnector1">
            <a:avLst/>
          </a:prstGeom>
          <a:ln w="22225">
            <a:solidFill>
              <a:srgbClr val="C0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0" name="9 Conector recto de flecha"/>
          <p:cNvCxnSpPr/>
          <p:nvPr/>
        </p:nvCxnSpPr>
        <p:spPr bwMode="auto">
          <a:xfrm>
            <a:off x="1976582" y="4149439"/>
            <a:ext cx="3053165" cy="159913"/>
          </a:xfrm>
          <a:prstGeom prst="straightConnector1">
            <a:avLst/>
          </a:prstGeom>
          <a:ln w="22225">
            <a:solidFill>
              <a:srgbClr val="C0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0254" name="CuadroTexto 2"/>
          <p:cNvSpPr txBox="1">
            <a:spLocks noChangeArrowheads="1"/>
          </p:cNvSpPr>
          <p:nvPr/>
        </p:nvSpPr>
        <p:spPr bwMode="auto">
          <a:xfrm>
            <a:off x="3692666" y="1854363"/>
            <a:ext cx="34717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ca-ES" altLang="ca-ES" sz="2000" b="1" dirty="0">
                <a:solidFill>
                  <a:srgbClr val="006600"/>
                </a:solidFill>
                <a:latin typeface="+mn-lt"/>
              </a:rPr>
              <a:t>+7.000 </a:t>
            </a:r>
            <a:r>
              <a:rPr lang="ca-ES" altLang="ca-ES" sz="2000" b="1" dirty="0" err="1">
                <a:solidFill>
                  <a:srgbClr val="006600"/>
                </a:solidFill>
                <a:latin typeface="+mn-lt"/>
              </a:rPr>
              <a:t>productos</a:t>
            </a:r>
            <a:r>
              <a:rPr lang="ca-ES" altLang="ca-ES" sz="2000" b="1" dirty="0">
                <a:solidFill>
                  <a:srgbClr val="006600"/>
                </a:solidFill>
                <a:latin typeface="+mn-lt"/>
              </a:rPr>
              <a:t> </a:t>
            </a:r>
            <a:r>
              <a:rPr lang="ca-ES" altLang="ca-ES" sz="2000" b="1" dirty="0" err="1">
                <a:solidFill>
                  <a:srgbClr val="006600"/>
                </a:solidFill>
                <a:latin typeface="+mn-lt"/>
              </a:rPr>
              <a:t>químicos</a:t>
            </a:r>
            <a:endParaRPr lang="ca-ES" altLang="ca-ES" sz="2000" b="1" dirty="0">
              <a:solidFill>
                <a:srgbClr val="006600"/>
              </a:solidFill>
              <a:latin typeface="+mn-lt"/>
            </a:endParaRPr>
          </a:p>
        </p:txBody>
      </p:sp>
      <p:sp>
        <p:nvSpPr>
          <p:cNvPr id="19" name="Marcador de contenido 1"/>
          <p:cNvSpPr>
            <a:spLocks noGrp="1"/>
          </p:cNvSpPr>
          <p:nvPr>
            <p:ph idx="4294967295"/>
          </p:nvPr>
        </p:nvSpPr>
        <p:spPr>
          <a:xfrm>
            <a:off x="7259638" y="6530975"/>
            <a:ext cx="1884362" cy="274638"/>
          </a:xfrm>
        </p:spPr>
        <p:txBody>
          <a:bodyPr>
            <a:normAutofit fontScale="55000" lnSpcReduction="20000"/>
          </a:bodyPr>
          <a:lstStyle/>
          <a:p>
            <a:pPr marL="0" indent="0">
              <a:buFont typeface="Arial" pitchFamily="34" charset="0"/>
              <a:buNone/>
              <a:defRPr/>
            </a:pPr>
            <a:r>
              <a:rPr lang="es-ES" dirty="0"/>
              <a:t>       </a:t>
            </a:r>
            <a:endParaRPr lang="es-ES" dirty="0">
              <a:solidFill>
                <a:schemeClr val="accent1">
                  <a:lumMod val="75000"/>
                </a:schemeClr>
              </a:solidFill>
            </a:endParaRPr>
          </a:p>
        </p:txBody>
      </p:sp>
      <p:sp>
        <p:nvSpPr>
          <p:cNvPr id="2" name="Rectángulo 1"/>
          <p:cNvSpPr/>
          <p:nvPr/>
        </p:nvSpPr>
        <p:spPr>
          <a:xfrm>
            <a:off x="122158" y="1036800"/>
            <a:ext cx="8772460" cy="707886"/>
          </a:xfrm>
          <a:prstGeom prst="rect">
            <a:avLst/>
          </a:prstGeom>
        </p:spPr>
        <p:txBody>
          <a:bodyPr wrap="square">
            <a:spAutoFit/>
          </a:bodyPr>
          <a:lstStyle/>
          <a:p>
            <a:pPr marL="342900" indent="-342900">
              <a:spcBef>
                <a:spcPct val="0"/>
              </a:spcBef>
              <a:buFont typeface="Wingdings" panose="05000000000000000000" pitchFamily="2" charset="2"/>
              <a:buChar char="Ø"/>
              <a:defRPr/>
            </a:pPr>
            <a:r>
              <a:rPr lang="es-ES" altLang="es-ES" sz="2000" b="1" dirty="0">
                <a:solidFill>
                  <a:srgbClr val="006600"/>
                </a:solidFill>
                <a:cs typeface="Calibri" panose="020F0502020204030204" pitchFamily="34" charset="0"/>
              </a:rPr>
              <a:t>Humo de segunda mano:</a:t>
            </a:r>
            <a:r>
              <a:rPr lang="es-ES" sz="2000" dirty="0">
                <a:solidFill>
                  <a:srgbClr val="006600"/>
                </a:solidFill>
              </a:rPr>
              <a:t> </a:t>
            </a:r>
            <a:r>
              <a:rPr lang="es-ES" sz="2000" dirty="0"/>
              <a:t>es el humo exhalado por los fumadores y el humo del cigarrillo a medida que se consume</a:t>
            </a:r>
          </a:p>
        </p:txBody>
      </p:sp>
    </p:spTree>
    <p:extLst>
      <p:ext uri="{BB962C8B-B14F-4D97-AF65-F5344CB8AC3E}">
        <p14:creationId xmlns:p14="http://schemas.microsoft.com/office/powerpoint/2010/main" val="38549916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esultado de imagen para bebes en brazos "/>
          <p:cNvPicPr>
            <a:picLocks noChangeAspect="1" noChangeArrowheads="1"/>
          </p:cNvPicPr>
          <p:nvPr/>
        </p:nvPicPr>
        <p:blipFill>
          <a:blip r:embed="rId3" cstate="print">
            <a:extLst>
              <a:ext uri="{28A0092B-C50C-407E-A947-70E740481C1C}">
                <a14:useLocalDpi xmlns:a14="http://schemas.microsoft.com/office/drawing/2010/main" val="0"/>
              </a:ext>
            </a:extLst>
          </a:blip>
          <a:srcRect l="13045" r="13913"/>
          <a:stretch>
            <a:fillRect/>
          </a:stretch>
        </p:blipFill>
        <p:spPr bwMode="auto">
          <a:xfrm>
            <a:off x="6783235" y="1683257"/>
            <a:ext cx="1990603" cy="153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10" descr="Resultado de imagen para casa contaminada de humo de taba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915" y="1615929"/>
            <a:ext cx="3813420" cy="42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l="7053" t="16005" r="30374" b="4417"/>
          <a:stretch>
            <a:fillRect/>
          </a:stretch>
        </p:blipFill>
        <p:spPr bwMode="auto">
          <a:xfrm>
            <a:off x="4664785" y="4537026"/>
            <a:ext cx="1270831" cy="138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2 CuadroTexto"/>
          <p:cNvSpPr txBox="1">
            <a:spLocks noChangeArrowheads="1"/>
          </p:cNvSpPr>
          <p:nvPr/>
        </p:nvSpPr>
        <p:spPr bwMode="auto">
          <a:xfrm>
            <a:off x="510915" y="5972693"/>
            <a:ext cx="8173338" cy="517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ts val="1600"/>
              </a:lnSpc>
              <a:spcBef>
                <a:spcPts val="0"/>
              </a:spcBef>
              <a:buFontTx/>
              <a:buNone/>
            </a:pPr>
            <a:r>
              <a:rPr lang="es-ES" altLang="ca-ES" sz="2000" dirty="0">
                <a:latin typeface="+mn-lt"/>
              </a:rPr>
              <a:t>Los tóxicos del tabaco siguen impregnando el medio ambiente mucho después de su consumo y pueden producir contaminantes secundarios.</a:t>
            </a:r>
            <a:endParaRPr lang="es-ES" altLang="ca-ES" sz="2400" dirty="0">
              <a:latin typeface="Arial" pitchFamily="34" charset="0"/>
            </a:endParaRPr>
          </a:p>
        </p:txBody>
      </p:sp>
      <p:pic>
        <p:nvPicPr>
          <p:cNvPr id="4" name="Picture 2" descr="Imagen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l="32307"/>
          <a:stretch>
            <a:fillRect/>
          </a:stretch>
        </p:blipFill>
        <p:spPr bwMode="auto">
          <a:xfrm>
            <a:off x="6435082" y="4661179"/>
            <a:ext cx="22225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l="16888"/>
          <a:stretch>
            <a:fillRect/>
          </a:stretch>
        </p:blipFill>
        <p:spPr bwMode="auto">
          <a:xfrm>
            <a:off x="4531669" y="1716322"/>
            <a:ext cx="1903413"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redondeado"/>
          <p:cNvSpPr/>
          <p:nvPr/>
        </p:nvSpPr>
        <p:spPr>
          <a:xfrm>
            <a:off x="4428545" y="3414791"/>
            <a:ext cx="4345293" cy="957263"/>
          </a:xfrm>
          <a:prstGeom prst="roundRect">
            <a:avLst/>
          </a:prstGeom>
          <a:ln>
            <a:solidFill>
              <a:srgbClr val="0066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ca-ES" sz="2000" b="1" dirty="0" err="1">
                <a:solidFill>
                  <a:srgbClr val="006600"/>
                </a:solidFill>
              </a:rPr>
              <a:t>Inhalación</a:t>
            </a:r>
            <a:r>
              <a:rPr lang="ca-ES" sz="2000" b="1" dirty="0">
                <a:solidFill>
                  <a:srgbClr val="006600"/>
                </a:solidFill>
              </a:rPr>
              <a:t>, </a:t>
            </a:r>
            <a:r>
              <a:rPr lang="ca-ES" sz="2000" b="1" dirty="0" err="1">
                <a:solidFill>
                  <a:srgbClr val="006600"/>
                </a:solidFill>
              </a:rPr>
              <a:t>ingestión</a:t>
            </a:r>
            <a:r>
              <a:rPr lang="ca-ES" sz="2000" b="1" dirty="0">
                <a:solidFill>
                  <a:srgbClr val="006600"/>
                </a:solidFill>
              </a:rPr>
              <a:t> </a:t>
            </a:r>
          </a:p>
          <a:p>
            <a:pPr algn="ctr" eaLnBrk="1" hangingPunct="1">
              <a:defRPr/>
            </a:pPr>
            <a:r>
              <a:rPr lang="ca-ES" sz="2000" b="1" dirty="0">
                <a:solidFill>
                  <a:srgbClr val="006600"/>
                </a:solidFill>
              </a:rPr>
              <a:t>o </a:t>
            </a:r>
            <a:r>
              <a:rPr lang="ca-ES" sz="2000" b="1" dirty="0" err="1">
                <a:solidFill>
                  <a:srgbClr val="006600"/>
                </a:solidFill>
              </a:rPr>
              <a:t>absorción</a:t>
            </a:r>
            <a:r>
              <a:rPr lang="ca-ES" sz="2000" b="1" dirty="0">
                <a:solidFill>
                  <a:srgbClr val="006600"/>
                </a:solidFill>
              </a:rPr>
              <a:t> </a:t>
            </a:r>
            <a:r>
              <a:rPr lang="ca-ES" sz="2000" b="1" dirty="0" err="1">
                <a:solidFill>
                  <a:srgbClr val="006600"/>
                </a:solidFill>
              </a:rPr>
              <a:t>dérmica</a:t>
            </a:r>
            <a:r>
              <a:rPr lang="ca-ES" dirty="0">
                <a:solidFill>
                  <a:schemeClr val="tx2">
                    <a:lumMod val="75000"/>
                  </a:schemeClr>
                </a:solidFill>
              </a:rPr>
              <a:t> </a:t>
            </a:r>
          </a:p>
        </p:txBody>
      </p:sp>
      <p:sp>
        <p:nvSpPr>
          <p:cNvPr id="11" name="Título 1"/>
          <p:cNvSpPr txBox="1">
            <a:spLocks/>
          </p:cNvSpPr>
          <p:nvPr/>
        </p:nvSpPr>
        <p:spPr>
          <a:xfrm>
            <a:off x="995745" y="249307"/>
            <a:ext cx="7226711" cy="837406"/>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defRPr/>
            </a:pPr>
            <a:r>
              <a:rPr lang="es-ES" sz="4000" b="1" dirty="0">
                <a:solidFill>
                  <a:srgbClr val="006600"/>
                </a:solidFill>
                <a:latin typeface="Calibri titulo"/>
              </a:rPr>
              <a:t>HUMO DE TERCERA MANO</a:t>
            </a:r>
          </a:p>
        </p:txBody>
      </p:sp>
      <p:sp>
        <p:nvSpPr>
          <p:cNvPr id="12" name="Marcador de contenido 1"/>
          <p:cNvSpPr txBox="1">
            <a:spLocks/>
          </p:cNvSpPr>
          <p:nvPr/>
        </p:nvSpPr>
        <p:spPr>
          <a:xfrm>
            <a:off x="7280275" y="6389688"/>
            <a:ext cx="1884363" cy="273050"/>
          </a:xfrm>
          <a:prstGeom prst="rect">
            <a:avLst/>
          </a:prstGeom>
        </p:spPr>
        <p:txBody>
          <a:bodyPr>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es-ES" dirty="0"/>
              <a:t>      </a:t>
            </a:r>
            <a:endParaRPr lang="es-ES" dirty="0">
              <a:solidFill>
                <a:schemeClr val="accent1">
                  <a:lumMod val="75000"/>
                </a:schemeClr>
              </a:solidFill>
            </a:endParaRPr>
          </a:p>
        </p:txBody>
      </p:sp>
      <p:sp>
        <p:nvSpPr>
          <p:cNvPr id="2" name="Rectángulo 1"/>
          <p:cNvSpPr/>
          <p:nvPr/>
        </p:nvSpPr>
        <p:spPr>
          <a:xfrm>
            <a:off x="451109" y="958944"/>
            <a:ext cx="8251390" cy="707886"/>
          </a:xfrm>
          <a:prstGeom prst="rect">
            <a:avLst/>
          </a:prstGeom>
        </p:spPr>
        <p:txBody>
          <a:bodyPr wrap="square">
            <a:spAutoFit/>
          </a:bodyPr>
          <a:lstStyle/>
          <a:p>
            <a:pPr marL="342900" indent="-342900">
              <a:spcBef>
                <a:spcPct val="0"/>
              </a:spcBef>
              <a:buFont typeface="Wingdings" panose="05000000000000000000" pitchFamily="2" charset="2"/>
              <a:buChar char="Ø"/>
              <a:defRPr/>
            </a:pPr>
            <a:r>
              <a:rPr lang="es-ES" altLang="es-ES" sz="2000" b="1" dirty="0">
                <a:solidFill>
                  <a:srgbClr val="006600"/>
                </a:solidFill>
                <a:cs typeface="Calibri" panose="020F0502020204030204" pitchFamily="34" charset="0"/>
              </a:rPr>
              <a:t>Humo de tercera mano:</a:t>
            </a:r>
            <a:r>
              <a:rPr lang="es-ES" sz="2000" b="1" dirty="0">
                <a:solidFill>
                  <a:srgbClr val="006600"/>
                </a:solidFill>
              </a:rPr>
              <a:t> </a:t>
            </a:r>
            <a:r>
              <a:rPr lang="es-ES" sz="2000" dirty="0"/>
              <a:t>es el residuo que queda en el medio ambiente después de fumar</a:t>
            </a:r>
          </a:p>
        </p:txBody>
      </p:sp>
    </p:spTree>
    <p:extLst>
      <p:ext uri="{BB962C8B-B14F-4D97-AF65-F5344CB8AC3E}">
        <p14:creationId xmlns:p14="http://schemas.microsoft.com/office/powerpoint/2010/main" val="3581882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53" presetClass="entr" presetSubtype="16"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 calcmode="lin" valueType="num">
                                      <p:cBhvr>
                                        <p:cTn id="12" dur="500" fill="hold"/>
                                        <p:tgtEl>
                                          <p:spTgt spid="1032"/>
                                        </p:tgtEl>
                                        <p:attrNameLst>
                                          <p:attrName>ppt_w</p:attrName>
                                        </p:attrNameLst>
                                      </p:cBhvr>
                                      <p:tavLst>
                                        <p:tav tm="0">
                                          <p:val>
                                            <p:fltVal val="0"/>
                                          </p:val>
                                        </p:tav>
                                        <p:tav tm="100000">
                                          <p:val>
                                            <p:strVal val="#ppt_w"/>
                                          </p:val>
                                        </p:tav>
                                      </p:tavLst>
                                    </p:anim>
                                    <p:anim calcmode="lin" valueType="num">
                                      <p:cBhvr>
                                        <p:cTn id="13" dur="500" fill="hold"/>
                                        <p:tgtEl>
                                          <p:spTgt spid="1032"/>
                                        </p:tgtEl>
                                        <p:attrNameLst>
                                          <p:attrName>ppt_h</p:attrName>
                                        </p:attrNameLst>
                                      </p:cBhvr>
                                      <p:tavLst>
                                        <p:tav tm="0">
                                          <p:val>
                                            <p:fltVal val="0"/>
                                          </p:val>
                                        </p:tav>
                                        <p:tav tm="100000">
                                          <p:val>
                                            <p:strVal val="#ppt_h"/>
                                          </p:val>
                                        </p:tav>
                                      </p:tavLst>
                                    </p:anim>
                                    <p:animEffect transition="in" filter="fade">
                                      <p:cBhvr>
                                        <p:cTn id="14" dur="500"/>
                                        <p:tgtEl>
                                          <p:spTgt spid="1032"/>
                                        </p:tgtEl>
                                      </p:cBhvr>
                                    </p:animEffect>
                                  </p:childTnLst>
                                </p:cTn>
                              </p:par>
                              <p:par>
                                <p:cTn id="15" presetID="53" presetClass="entr" presetSubtype="16" fill="hold" nodeType="withEffect">
                                  <p:stCondLst>
                                    <p:cond delay="0"/>
                                  </p:stCondLst>
                                  <p:childTnLst>
                                    <p:set>
                                      <p:cBhvr>
                                        <p:cTn id="16" dur="1" fill="hold">
                                          <p:stCondLst>
                                            <p:cond delay="0"/>
                                          </p:stCondLst>
                                        </p:cTn>
                                        <p:tgtEl>
                                          <p:spTgt spid="1037"/>
                                        </p:tgtEl>
                                        <p:attrNameLst>
                                          <p:attrName>style.visibility</p:attrName>
                                        </p:attrNameLst>
                                      </p:cBhvr>
                                      <p:to>
                                        <p:strVal val="visible"/>
                                      </p:to>
                                    </p:set>
                                    <p:anim calcmode="lin" valueType="num">
                                      <p:cBhvr>
                                        <p:cTn id="17" dur="500" fill="hold"/>
                                        <p:tgtEl>
                                          <p:spTgt spid="1037"/>
                                        </p:tgtEl>
                                        <p:attrNameLst>
                                          <p:attrName>ppt_w</p:attrName>
                                        </p:attrNameLst>
                                      </p:cBhvr>
                                      <p:tavLst>
                                        <p:tav tm="0">
                                          <p:val>
                                            <p:fltVal val="0"/>
                                          </p:val>
                                        </p:tav>
                                        <p:tav tm="100000">
                                          <p:val>
                                            <p:strVal val="#ppt_w"/>
                                          </p:val>
                                        </p:tav>
                                      </p:tavLst>
                                    </p:anim>
                                    <p:anim calcmode="lin" valueType="num">
                                      <p:cBhvr>
                                        <p:cTn id="18" dur="500" fill="hold"/>
                                        <p:tgtEl>
                                          <p:spTgt spid="1037"/>
                                        </p:tgtEl>
                                        <p:attrNameLst>
                                          <p:attrName>ppt_h</p:attrName>
                                        </p:attrNameLst>
                                      </p:cBhvr>
                                      <p:tavLst>
                                        <p:tav tm="0">
                                          <p:val>
                                            <p:fltVal val="0"/>
                                          </p:val>
                                        </p:tav>
                                        <p:tav tm="100000">
                                          <p:val>
                                            <p:strVal val="#ppt_h"/>
                                          </p:val>
                                        </p:tav>
                                      </p:tavLst>
                                    </p:anim>
                                    <p:animEffect transition="in" filter="fade">
                                      <p:cBhvr>
                                        <p:cTn id="19" dur="500"/>
                                        <p:tgtEl>
                                          <p:spTgt spid="1037"/>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8 Grupo"/>
          <p:cNvGrpSpPr>
            <a:grpSpLocks/>
          </p:cNvGrpSpPr>
          <p:nvPr/>
        </p:nvGrpSpPr>
        <p:grpSpPr bwMode="auto">
          <a:xfrm>
            <a:off x="-37792" y="1739701"/>
            <a:ext cx="9209087" cy="4185790"/>
            <a:chOff x="-9704" y="1818712"/>
            <a:chExt cx="9208787" cy="4187036"/>
          </a:xfrm>
        </p:grpSpPr>
        <p:grpSp>
          <p:nvGrpSpPr>
            <p:cNvPr id="12299" name="22 Grupo"/>
            <p:cNvGrpSpPr>
              <a:grpSpLocks/>
            </p:cNvGrpSpPr>
            <p:nvPr/>
          </p:nvGrpSpPr>
          <p:grpSpPr bwMode="auto">
            <a:xfrm>
              <a:off x="61762" y="1818712"/>
              <a:ext cx="9137321" cy="3849845"/>
              <a:chOff x="-7058" y="445673"/>
              <a:chExt cx="9196154" cy="3923022"/>
            </a:xfrm>
          </p:grpSpPr>
          <p:pic>
            <p:nvPicPr>
              <p:cNvPr id="1230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166" b="25385"/>
              <a:stretch>
                <a:fillRect/>
              </a:stretch>
            </p:blipFill>
            <p:spPr bwMode="auto">
              <a:xfrm>
                <a:off x="-7058" y="1212930"/>
                <a:ext cx="9196154" cy="315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CuadroTexto"/>
              <p:cNvSpPr txBox="1"/>
              <p:nvPr/>
            </p:nvSpPr>
            <p:spPr>
              <a:xfrm>
                <a:off x="96330" y="445673"/>
                <a:ext cx="5868239" cy="847045"/>
              </a:xfrm>
              <a:prstGeom prst="rect">
                <a:avLst/>
              </a:prstGeom>
              <a:solidFill>
                <a:schemeClr val="bg1"/>
              </a:solidFill>
            </p:spPr>
            <p:txBody>
              <a:bodyPr>
                <a:spAutoFit/>
              </a:bodyPr>
              <a:lstStyle/>
              <a:p>
                <a:pPr eaLnBrk="1" hangingPunct="1">
                  <a:defRPr/>
                </a:pPr>
                <a:r>
                  <a:rPr lang="es-ES" sz="2800" b="1" dirty="0">
                    <a:solidFill>
                      <a:srgbClr val="006600"/>
                    </a:solidFill>
                  </a:rPr>
                  <a:t>Impacto en el medio ambiente</a:t>
                </a:r>
              </a:p>
              <a:p>
                <a:pPr eaLnBrk="1" hangingPunct="1">
                  <a:defRPr/>
                </a:pPr>
                <a:endParaRPr lang="ca-ES" sz="2000" b="1" dirty="0">
                  <a:solidFill>
                    <a:schemeClr val="accent1">
                      <a:lumMod val="75000"/>
                    </a:schemeClr>
                  </a:solidFill>
                </a:endParaRPr>
              </a:p>
            </p:txBody>
          </p:sp>
        </p:grpSp>
        <p:sp>
          <p:nvSpPr>
            <p:cNvPr id="12300" name="CuadroTexto 7"/>
            <p:cNvSpPr txBox="1">
              <a:spLocks noChangeArrowheads="1"/>
            </p:cNvSpPr>
            <p:nvPr/>
          </p:nvSpPr>
          <p:spPr bwMode="auto">
            <a:xfrm>
              <a:off x="47276" y="5482372"/>
              <a:ext cx="2417829" cy="52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ca-ES" altLang="ca-ES" sz="1400" dirty="0">
                  <a:solidFill>
                    <a:srgbClr val="FF6600"/>
                  </a:solidFill>
                  <a:latin typeface="+mn-lt"/>
                </a:rPr>
                <a:t>Filtro</a:t>
              </a:r>
            </a:p>
            <a:p>
              <a:pPr algn="ctr" eaLnBrk="1" hangingPunct="1">
                <a:spcBef>
                  <a:spcPct val="0"/>
                </a:spcBef>
                <a:buFontTx/>
                <a:buNone/>
              </a:pPr>
              <a:r>
                <a:rPr lang="ca-ES" altLang="ca-ES" sz="1400" dirty="0">
                  <a:solidFill>
                    <a:srgbClr val="FF6600"/>
                  </a:solidFill>
                  <a:latin typeface="+mn-lt"/>
                </a:rPr>
                <a:t>de </a:t>
              </a:r>
              <a:r>
                <a:rPr lang="ca-ES" altLang="ca-ES" sz="1400" dirty="0" err="1">
                  <a:solidFill>
                    <a:srgbClr val="FF6600"/>
                  </a:solidFill>
                  <a:latin typeface="+mn-lt"/>
                </a:rPr>
                <a:t>acetato</a:t>
              </a:r>
              <a:r>
                <a:rPr lang="ca-ES" altLang="ca-ES" sz="1400" dirty="0">
                  <a:solidFill>
                    <a:srgbClr val="FF6600"/>
                  </a:solidFill>
                  <a:latin typeface="+mn-lt"/>
                </a:rPr>
                <a:t> de </a:t>
              </a:r>
              <a:r>
                <a:rPr lang="ca-ES" altLang="ca-ES" sz="1400" dirty="0" err="1">
                  <a:solidFill>
                    <a:srgbClr val="FF6600"/>
                  </a:solidFill>
                  <a:latin typeface="+mn-lt"/>
                </a:rPr>
                <a:t>celulosa</a:t>
              </a:r>
              <a:endParaRPr lang="ca-ES" altLang="ca-ES" sz="1600" dirty="0">
                <a:solidFill>
                  <a:srgbClr val="FF6600"/>
                </a:solidFill>
                <a:latin typeface="Arial" pitchFamily="34" charset="0"/>
              </a:endParaRPr>
            </a:p>
          </p:txBody>
        </p:sp>
        <p:sp>
          <p:nvSpPr>
            <p:cNvPr id="12301" name="CuadroTexto 19"/>
            <p:cNvSpPr txBox="1">
              <a:spLocks noChangeArrowheads="1"/>
            </p:cNvSpPr>
            <p:nvPr/>
          </p:nvSpPr>
          <p:spPr bwMode="auto">
            <a:xfrm>
              <a:off x="-9704" y="2586555"/>
              <a:ext cx="8885014" cy="3694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ca-ES" altLang="ca-ES" sz="1600" dirty="0">
                  <a:solidFill>
                    <a:srgbClr val="CC6600"/>
                  </a:solidFill>
                  <a:latin typeface="Arial" pitchFamily="34" charset="0"/>
                </a:rPr>
                <a:t>  </a:t>
              </a:r>
              <a:r>
                <a:rPr lang="ca-ES" altLang="ca-ES" sz="1800" dirty="0">
                  <a:solidFill>
                    <a:srgbClr val="CC6600"/>
                  </a:solidFill>
                  <a:latin typeface="+mn-lt"/>
                </a:rPr>
                <a:t>Cultivo                                                           	     </a:t>
              </a:r>
              <a:r>
                <a:rPr lang="ca-ES" altLang="ca-ES" sz="1800" dirty="0" err="1">
                  <a:solidFill>
                    <a:srgbClr val="CC6600"/>
                  </a:solidFill>
                  <a:latin typeface="+mn-lt"/>
                </a:rPr>
                <a:t>Residuos</a:t>
              </a:r>
              <a:endParaRPr lang="ca-ES" altLang="ca-ES" sz="1800" dirty="0">
                <a:solidFill>
                  <a:srgbClr val="CC6600"/>
                </a:solidFill>
                <a:latin typeface="+mn-lt"/>
              </a:endParaRPr>
            </a:p>
          </p:txBody>
        </p:sp>
      </p:grpSp>
      <p:cxnSp>
        <p:nvCxnSpPr>
          <p:cNvPr id="4" name="3 Conector recto de flecha"/>
          <p:cNvCxnSpPr/>
          <p:nvPr/>
        </p:nvCxnSpPr>
        <p:spPr>
          <a:xfrm>
            <a:off x="923472" y="2366559"/>
            <a:ext cx="6962775" cy="0"/>
          </a:xfrm>
          <a:prstGeom prst="straightConnector1">
            <a:avLst/>
          </a:prstGeom>
          <a:ln w="28575">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0" y="3911306"/>
            <a:ext cx="2549525" cy="360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400" dirty="0">
                <a:solidFill>
                  <a:schemeClr val="tx1">
                    <a:lumMod val="75000"/>
                    <a:lumOff val="25000"/>
                  </a:schemeClr>
                </a:solidFill>
              </a:rPr>
              <a:t>Enfermedad del tabaco verde</a:t>
            </a:r>
          </a:p>
        </p:txBody>
      </p:sp>
      <p:cxnSp>
        <p:nvCxnSpPr>
          <p:cNvPr id="5" name="4 Conector recto de flecha"/>
          <p:cNvCxnSpPr/>
          <p:nvPr/>
        </p:nvCxnSpPr>
        <p:spPr>
          <a:xfrm flipH="1" flipV="1">
            <a:off x="2458244" y="4113401"/>
            <a:ext cx="830262" cy="46196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4" name="Título 1"/>
          <p:cNvSpPr txBox="1">
            <a:spLocks/>
          </p:cNvSpPr>
          <p:nvPr/>
        </p:nvSpPr>
        <p:spPr>
          <a:xfrm>
            <a:off x="993058" y="221053"/>
            <a:ext cx="7187381" cy="772856"/>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defRPr/>
            </a:pPr>
            <a:r>
              <a:rPr lang="es-ES" sz="4000" b="1" dirty="0">
                <a:solidFill>
                  <a:srgbClr val="006600"/>
                </a:solidFill>
                <a:latin typeface="Calibri titulo"/>
              </a:rPr>
              <a:t>HUMO DE CUARTA MANO</a:t>
            </a:r>
          </a:p>
        </p:txBody>
      </p:sp>
    </p:spTree>
    <p:extLst>
      <p:ext uri="{BB962C8B-B14F-4D97-AF65-F5344CB8AC3E}">
        <p14:creationId xmlns:p14="http://schemas.microsoft.com/office/powerpoint/2010/main" val="7219726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3 CuadroTexto"/>
          <p:cNvSpPr txBox="1"/>
          <p:nvPr/>
        </p:nvSpPr>
        <p:spPr bwMode="auto">
          <a:xfrm>
            <a:off x="953728" y="257487"/>
            <a:ext cx="7236543" cy="707886"/>
          </a:xfrm>
          <a:prstGeom prst="rect">
            <a:avLst/>
          </a:prstGeom>
          <a:noFill/>
        </p:spPr>
        <p:txBody>
          <a:bodyPr wrap="square">
            <a:spAutoFit/>
          </a:bodyPr>
          <a:lstStyle/>
          <a:p>
            <a:pPr algn="ctr" eaLnBrk="1" hangingPunct="1">
              <a:defRPr/>
            </a:pPr>
            <a:r>
              <a:rPr lang="ca-ES" sz="4000" b="1" dirty="0">
                <a:solidFill>
                  <a:srgbClr val="006600"/>
                </a:solidFill>
                <a:latin typeface="Calibri titulo"/>
              </a:rPr>
              <a:t>MEDIO AMBIENTE</a:t>
            </a:r>
            <a:endParaRPr lang="ca-ES" sz="4000" b="1" dirty="0">
              <a:solidFill>
                <a:schemeClr val="accent1">
                  <a:lumMod val="75000"/>
                </a:schemeClr>
              </a:solidFill>
              <a:latin typeface="Calibri titulo"/>
            </a:endParaRPr>
          </a:p>
        </p:txBody>
      </p:sp>
      <p:pic>
        <p:nvPicPr>
          <p:cNvPr id="5" name="Imagen 2"/>
          <p:cNvPicPr>
            <a:picLocks noChangeAspect="1"/>
          </p:cNvPicPr>
          <p:nvPr/>
        </p:nvPicPr>
        <p:blipFill>
          <a:blip r:embed="rId3" cstate="print">
            <a:extLst>
              <a:ext uri="{28A0092B-C50C-407E-A947-70E740481C1C}">
                <a14:useLocalDpi xmlns:a14="http://schemas.microsoft.com/office/drawing/2010/main" val="0"/>
              </a:ext>
            </a:extLst>
          </a:blip>
          <a:srcRect l="9045" t="32281" r="45020" b="18500"/>
          <a:stretch>
            <a:fillRect/>
          </a:stretch>
        </p:blipFill>
        <p:spPr bwMode="auto">
          <a:xfrm>
            <a:off x="4716016" y="1194440"/>
            <a:ext cx="3978311" cy="259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4 CuadroTexto"/>
          <p:cNvSpPr txBox="1"/>
          <p:nvPr/>
        </p:nvSpPr>
        <p:spPr>
          <a:xfrm>
            <a:off x="395536" y="1556792"/>
            <a:ext cx="3744416" cy="1200329"/>
          </a:xfrm>
          <a:prstGeom prst="rect">
            <a:avLst/>
          </a:prstGeom>
          <a:solidFill>
            <a:schemeClr val="bg1"/>
          </a:solidFill>
        </p:spPr>
        <p:txBody>
          <a:bodyPr wrap="square">
            <a:spAutoFit/>
          </a:bodyPr>
          <a:lstStyle/>
          <a:p>
            <a:pPr eaLnBrk="1" hangingPunct="1">
              <a:defRPr/>
            </a:pPr>
            <a:r>
              <a:rPr lang="es-ES" dirty="0">
                <a:latin typeface="+mn-lt"/>
              </a:rPr>
              <a:t>La planta del </a:t>
            </a:r>
            <a:r>
              <a:rPr lang="es-ES" b="1" dirty="0">
                <a:latin typeface="+mn-lt"/>
              </a:rPr>
              <a:t>tabaco necesita más pesticidas que fertilizantes. </a:t>
            </a:r>
            <a:r>
              <a:rPr lang="es-ES" dirty="0">
                <a:latin typeface="+mn-lt"/>
              </a:rPr>
              <a:t>Estas sustancias acaban en el agua, que contamina otras plantas y animales.</a:t>
            </a:r>
          </a:p>
        </p:txBody>
      </p:sp>
      <p:pic>
        <p:nvPicPr>
          <p:cNvPr id="8" name="Imagen 3"/>
          <p:cNvPicPr>
            <a:picLocks noChangeAspect="1"/>
          </p:cNvPicPr>
          <p:nvPr/>
        </p:nvPicPr>
        <p:blipFill rotWithShape="1">
          <a:blip r:embed="rId4" cstate="print">
            <a:extLst>
              <a:ext uri="{28A0092B-C50C-407E-A947-70E740481C1C}">
                <a14:useLocalDpi xmlns:a14="http://schemas.microsoft.com/office/drawing/2010/main" val="0"/>
              </a:ext>
            </a:extLst>
          </a:blip>
          <a:srcRect l="11813" t="33266" r="52224" b="22438"/>
          <a:stretch/>
        </p:blipFill>
        <p:spPr bwMode="auto">
          <a:xfrm>
            <a:off x="395536" y="3792194"/>
            <a:ext cx="3888432" cy="27098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16 CuadroTexto"/>
          <p:cNvSpPr txBox="1"/>
          <p:nvPr/>
        </p:nvSpPr>
        <p:spPr>
          <a:xfrm>
            <a:off x="4716016" y="4021261"/>
            <a:ext cx="3816424" cy="2308324"/>
          </a:xfrm>
          <a:prstGeom prst="rect">
            <a:avLst/>
          </a:prstGeom>
          <a:solidFill>
            <a:schemeClr val="bg1"/>
          </a:solidFill>
        </p:spPr>
        <p:txBody>
          <a:bodyPr wrap="square">
            <a:spAutoFit/>
          </a:bodyPr>
          <a:lstStyle/>
          <a:p>
            <a:pPr>
              <a:defRPr/>
            </a:pPr>
            <a:r>
              <a:rPr lang="es-ES" dirty="0"/>
              <a:t>Para que las hojas se vuelvan marrones se deben fermentar a 70 </a:t>
            </a:r>
            <a:r>
              <a:rPr lang="es-ES" baseline="30000" dirty="0"/>
              <a:t>o</a:t>
            </a:r>
            <a:r>
              <a:rPr lang="es-ES" dirty="0"/>
              <a:t>C. </a:t>
            </a:r>
          </a:p>
          <a:p>
            <a:pPr>
              <a:defRPr/>
            </a:pPr>
            <a:r>
              <a:rPr lang="es-ES" dirty="0"/>
              <a:t>Hay países que utilizan la madera de la selva para incinerar: se calcula que se necesitan 5,5 kg de madera por kilo de tabaco curado: cada año se desforestan entre 1,2 i 2,5 millones de hectáreas para ello.</a:t>
            </a:r>
          </a:p>
        </p:txBody>
      </p:sp>
    </p:spTree>
    <p:extLst>
      <p:ext uri="{BB962C8B-B14F-4D97-AF65-F5344CB8AC3E}">
        <p14:creationId xmlns:p14="http://schemas.microsoft.com/office/powerpoint/2010/main" val="2010181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n 1"/>
          <p:cNvPicPr>
            <a:picLocks noChangeAspect="1"/>
          </p:cNvPicPr>
          <p:nvPr/>
        </p:nvPicPr>
        <p:blipFill>
          <a:blip r:embed="rId3" cstate="print">
            <a:extLst>
              <a:ext uri="{28A0092B-C50C-407E-A947-70E740481C1C}">
                <a14:useLocalDpi xmlns:a14="http://schemas.microsoft.com/office/drawing/2010/main" val="0"/>
              </a:ext>
            </a:extLst>
          </a:blip>
          <a:srcRect l="5173" t="10625" r="30630" b="14563"/>
          <a:stretch>
            <a:fillRect/>
          </a:stretch>
        </p:blipFill>
        <p:spPr bwMode="auto">
          <a:xfrm>
            <a:off x="4860032" y="3844891"/>
            <a:ext cx="3888259" cy="254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0 CuadroTexto"/>
          <p:cNvSpPr txBox="1"/>
          <p:nvPr/>
        </p:nvSpPr>
        <p:spPr>
          <a:xfrm>
            <a:off x="444160" y="4060889"/>
            <a:ext cx="3892940" cy="2246769"/>
          </a:xfrm>
          <a:prstGeom prst="rect">
            <a:avLst/>
          </a:prstGeom>
          <a:solidFill>
            <a:schemeClr val="bg1"/>
          </a:solidFill>
        </p:spPr>
        <p:txBody>
          <a:bodyPr wrap="square">
            <a:spAutoFit/>
          </a:bodyPr>
          <a:lstStyle/>
          <a:p>
            <a:pPr>
              <a:defRPr/>
            </a:pPr>
            <a:r>
              <a:rPr lang="es-ES" sz="2000" dirty="0"/>
              <a:t>Las colillas de cigarrillo no son biodegradables. Pueden tardar hasta </a:t>
            </a:r>
            <a:r>
              <a:rPr lang="es-ES" sz="2000" b="1" dirty="0"/>
              <a:t>25 años en degradarse</a:t>
            </a:r>
            <a:r>
              <a:rPr lang="es-ES" sz="2000" dirty="0"/>
              <a:t>. Contienen productos tóxicos como amoníaco, cianuro, mercurio y plomo, que se filtran en los ríos y en el mar.</a:t>
            </a:r>
            <a:endParaRPr lang="ca-ES" sz="2000" dirty="0">
              <a:latin typeface="+mn-lt"/>
            </a:endParaRPr>
          </a:p>
        </p:txBody>
      </p:sp>
      <p:sp>
        <p:nvSpPr>
          <p:cNvPr id="7" name="13 CuadroTexto"/>
          <p:cNvSpPr txBox="1"/>
          <p:nvPr/>
        </p:nvSpPr>
        <p:spPr bwMode="auto">
          <a:xfrm>
            <a:off x="943896" y="257487"/>
            <a:ext cx="7246375" cy="707886"/>
          </a:xfrm>
          <a:prstGeom prst="rect">
            <a:avLst/>
          </a:prstGeom>
          <a:noFill/>
        </p:spPr>
        <p:txBody>
          <a:bodyPr wrap="square">
            <a:spAutoFit/>
          </a:bodyPr>
          <a:lstStyle/>
          <a:p>
            <a:pPr algn="ctr" eaLnBrk="1" hangingPunct="1">
              <a:defRPr/>
            </a:pPr>
            <a:r>
              <a:rPr lang="ca-ES" sz="4000" b="1" dirty="0">
                <a:solidFill>
                  <a:srgbClr val="006600"/>
                </a:solidFill>
                <a:latin typeface="Calibri titulo"/>
              </a:rPr>
              <a:t>MEDIO AMBIENTE</a:t>
            </a:r>
            <a:endParaRPr lang="ca-ES" sz="4000" b="1" dirty="0">
              <a:solidFill>
                <a:schemeClr val="accent1">
                  <a:lumMod val="75000"/>
                </a:schemeClr>
              </a:solidFill>
              <a:latin typeface="Calibri titulo"/>
            </a:endParaRPr>
          </a:p>
        </p:txBody>
      </p:sp>
      <p:pic>
        <p:nvPicPr>
          <p:cNvPr id="5" name="Imagen 7"/>
          <p:cNvPicPr>
            <a:picLocks noChangeAspect="1"/>
          </p:cNvPicPr>
          <p:nvPr/>
        </p:nvPicPr>
        <p:blipFill rotWithShape="1">
          <a:blip r:embed="rId4" cstate="print">
            <a:extLst>
              <a:ext uri="{28A0092B-C50C-407E-A947-70E740481C1C}">
                <a14:useLocalDpi xmlns:a14="http://schemas.microsoft.com/office/drawing/2010/main" val="0"/>
              </a:ext>
            </a:extLst>
          </a:blip>
          <a:srcRect l="15763" t="33266" r="44465" b="20470"/>
          <a:stretch/>
        </p:blipFill>
        <p:spPr bwMode="auto">
          <a:xfrm>
            <a:off x="457350" y="1312318"/>
            <a:ext cx="3871236" cy="253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8 CuadroTexto"/>
          <p:cNvSpPr txBox="1"/>
          <p:nvPr/>
        </p:nvSpPr>
        <p:spPr>
          <a:xfrm>
            <a:off x="5029678" y="1700808"/>
            <a:ext cx="3749332" cy="1323439"/>
          </a:xfrm>
          <a:prstGeom prst="rect">
            <a:avLst/>
          </a:prstGeom>
          <a:solidFill>
            <a:schemeClr val="bg1"/>
          </a:solidFill>
        </p:spPr>
        <p:txBody>
          <a:bodyPr wrap="square">
            <a:spAutoFit/>
          </a:bodyPr>
          <a:lstStyle/>
          <a:p>
            <a:pPr>
              <a:defRPr/>
            </a:pPr>
            <a:r>
              <a:rPr lang="es-ES" sz="2000" dirty="0"/>
              <a:t>El humo del tabaco contiene más de 8.000 sustancias tóxicas que son liberadas al aire, entre ellas monóxido de carbono.</a:t>
            </a:r>
            <a:endParaRPr lang="ca-ES" sz="2000" dirty="0">
              <a:latin typeface="+mn-lt"/>
            </a:endParaRPr>
          </a:p>
        </p:txBody>
      </p:sp>
      <p:sp>
        <p:nvSpPr>
          <p:cNvPr id="2" name="Rectángulo 1"/>
          <p:cNvSpPr/>
          <p:nvPr/>
        </p:nvSpPr>
        <p:spPr>
          <a:xfrm>
            <a:off x="106968" y="6312323"/>
            <a:ext cx="4572000" cy="738664"/>
          </a:xfrm>
          <a:prstGeom prst="rect">
            <a:avLst/>
          </a:prstGeom>
        </p:spPr>
        <p:txBody>
          <a:bodyPr>
            <a:spAutoFit/>
          </a:bodyPr>
          <a:lstStyle/>
          <a:p>
            <a:r>
              <a:rPr lang="es-ES" sz="1400" dirty="0">
                <a:hlinkClick r:id="rId5"/>
              </a:rPr>
              <a:t>https://www.facebook.com/foroeconomicomundial/videos/310594972832806/</a:t>
            </a:r>
            <a:endParaRPr lang="es-ES" sz="1400" dirty="0"/>
          </a:p>
          <a:p>
            <a:endParaRPr lang="es-ES" sz="1400" dirty="0"/>
          </a:p>
        </p:txBody>
      </p:sp>
      <p:sp>
        <p:nvSpPr>
          <p:cNvPr id="8" name="18 CuadroTexto"/>
          <p:cNvSpPr txBox="1"/>
          <p:nvPr/>
        </p:nvSpPr>
        <p:spPr>
          <a:xfrm rot="20585962">
            <a:off x="140531" y="2988847"/>
            <a:ext cx="8853103" cy="1323439"/>
          </a:xfrm>
          <a:prstGeom prst="rect">
            <a:avLst/>
          </a:prstGeom>
          <a:solidFill>
            <a:schemeClr val="bg1"/>
          </a:solidFill>
          <a:ln>
            <a:solidFill>
              <a:srgbClr val="006600"/>
            </a:solidFill>
          </a:ln>
        </p:spPr>
        <p:txBody>
          <a:bodyPr wrap="square">
            <a:spAutoFit/>
          </a:bodyPr>
          <a:lstStyle/>
          <a:p>
            <a:pPr algn="ctr" eaLnBrk="1" hangingPunct="1">
              <a:defRPr/>
            </a:pPr>
            <a:r>
              <a:rPr lang="es-ES" sz="4000" dirty="0">
                <a:latin typeface="+mn-lt"/>
              </a:rPr>
              <a:t>Una colilla puede contaminar 10 litros de agua del mar y hasta 25 de agua dulce.</a:t>
            </a:r>
          </a:p>
        </p:txBody>
      </p:sp>
    </p:spTree>
    <p:extLst>
      <p:ext uri="{BB962C8B-B14F-4D97-AF65-F5344CB8AC3E}">
        <p14:creationId xmlns:p14="http://schemas.microsoft.com/office/powerpoint/2010/main" val="185859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ítulo 2"/>
          <p:cNvSpPr txBox="1">
            <a:spLocks/>
          </p:cNvSpPr>
          <p:nvPr/>
        </p:nvSpPr>
        <p:spPr bwMode="auto">
          <a:xfrm>
            <a:off x="5760877" y="2860993"/>
            <a:ext cx="1622870"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ES" altLang="ca-ES" sz="25900" dirty="0">
                <a:solidFill>
                  <a:srgbClr val="006600"/>
                </a:solidFill>
              </a:rPr>
              <a:t>?</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rcRect l="16794" t="23422" r="39485" b="9641"/>
          <a:stretch>
            <a:fillRect/>
          </a:stretch>
        </p:blipFill>
        <p:spPr bwMode="auto">
          <a:xfrm>
            <a:off x="4941776" y="3393237"/>
            <a:ext cx="3261072" cy="28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ángulo 2"/>
          <p:cNvSpPr>
            <a:spLocks noChangeArrowheads="1"/>
          </p:cNvSpPr>
          <p:nvPr/>
        </p:nvSpPr>
        <p:spPr bwMode="auto">
          <a:xfrm>
            <a:off x="266144" y="6279703"/>
            <a:ext cx="8554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ES" altLang="ca-ES" sz="1200" dirty="0">
                <a:latin typeface="+mn-lt"/>
                <a:hlinkClick r:id="rId3"/>
              </a:rPr>
              <a:t>https://www.lasexta.com/noticias/ciencia-tecnologia/reciclar-colillas-como-aislantes-de-sonido-el-invento-que-podria-acabar-con-el-30-de-la-basura-mundial_201905175cdeb7250cf235bc412c74bd.html</a:t>
            </a:r>
            <a:endParaRPr lang="es-ES" altLang="ca-ES" sz="1200" dirty="0">
              <a:latin typeface="+mn-lt"/>
            </a:endParaRPr>
          </a:p>
        </p:txBody>
      </p:sp>
      <p:sp>
        <p:nvSpPr>
          <p:cNvPr id="5" name="Rectángulo 4"/>
          <p:cNvSpPr/>
          <p:nvPr/>
        </p:nvSpPr>
        <p:spPr>
          <a:xfrm>
            <a:off x="281344" y="4323851"/>
            <a:ext cx="4150161" cy="1631216"/>
          </a:xfrm>
          <a:prstGeom prst="rect">
            <a:avLst/>
          </a:prstGeom>
        </p:spPr>
        <p:txBody>
          <a:bodyPr wrap="square">
            <a:spAutoFit/>
          </a:bodyPr>
          <a:lstStyle/>
          <a:p>
            <a:pPr>
              <a:defRPr/>
            </a:pPr>
            <a:r>
              <a:rPr lang="es-ES" sz="2000" dirty="0"/>
              <a:t>La industria trabaja para hacer filtros 100% biodegradables, hechos de cáñamo y de algodón y que puedan servir de abono natural para las plantas.</a:t>
            </a:r>
            <a:endParaRPr lang="es-ES" dirty="0"/>
          </a:p>
        </p:txBody>
      </p:sp>
      <p:sp>
        <p:nvSpPr>
          <p:cNvPr id="7" name="13 CuadroTexto"/>
          <p:cNvSpPr txBox="1"/>
          <p:nvPr/>
        </p:nvSpPr>
        <p:spPr bwMode="auto">
          <a:xfrm>
            <a:off x="994787" y="257487"/>
            <a:ext cx="7164475" cy="707886"/>
          </a:xfrm>
          <a:prstGeom prst="rect">
            <a:avLst/>
          </a:prstGeom>
          <a:noFill/>
        </p:spPr>
        <p:txBody>
          <a:bodyPr wrap="square">
            <a:spAutoFit/>
          </a:bodyPr>
          <a:lstStyle/>
          <a:p>
            <a:pPr algn="ctr" eaLnBrk="1" hangingPunct="1">
              <a:defRPr/>
            </a:pPr>
            <a:r>
              <a:rPr lang="ca-ES" sz="4000" b="1" dirty="0">
                <a:solidFill>
                  <a:srgbClr val="006600"/>
                </a:solidFill>
                <a:latin typeface="Calibri titulo"/>
              </a:rPr>
              <a:t>MEDIO AMBIENTE</a:t>
            </a:r>
          </a:p>
        </p:txBody>
      </p:sp>
      <p:sp>
        <p:nvSpPr>
          <p:cNvPr id="8" name="18 CuadroTexto"/>
          <p:cNvSpPr txBox="1">
            <a:spLocks noChangeArrowheads="1"/>
          </p:cNvSpPr>
          <p:nvPr/>
        </p:nvSpPr>
        <p:spPr bwMode="auto">
          <a:xfrm>
            <a:off x="3779912" y="1700808"/>
            <a:ext cx="324036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None/>
            </a:pPr>
            <a:r>
              <a:rPr lang="es-ES" altLang="ca-ES" sz="2000" dirty="0">
                <a:latin typeface="+mn-lt"/>
              </a:rPr>
              <a:t>En Barcelona, ​​la guardia urbana puede sancionar con 90 euros tirar las colillas al suelo.</a:t>
            </a:r>
            <a:endParaRPr lang="ca-ES" altLang="ca-ES" sz="2000" dirty="0">
              <a:latin typeface="+mn-lt"/>
            </a:endParaRPr>
          </a:p>
        </p:txBody>
      </p:sp>
      <p:pic>
        <p:nvPicPr>
          <p:cNvPr id="9" name="Imagen 7"/>
          <p:cNvPicPr>
            <a:picLocks noChangeAspect="1"/>
          </p:cNvPicPr>
          <p:nvPr/>
        </p:nvPicPr>
        <p:blipFill>
          <a:blip r:embed="rId4" cstate="print">
            <a:extLst>
              <a:ext uri="{28A0092B-C50C-407E-A947-70E740481C1C}">
                <a14:useLocalDpi xmlns:a14="http://schemas.microsoft.com/office/drawing/2010/main" val="0"/>
              </a:ext>
            </a:extLst>
          </a:blip>
          <a:srcRect l="9045" t="15549" r="36163" b="10625"/>
          <a:stretch>
            <a:fillRect/>
          </a:stretch>
        </p:blipFill>
        <p:spPr bwMode="auto">
          <a:xfrm>
            <a:off x="281344" y="1267754"/>
            <a:ext cx="3283522" cy="248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2"/>
          <p:cNvPicPr>
            <a:picLocks noChangeAspect="1"/>
          </p:cNvPicPr>
          <p:nvPr/>
        </p:nvPicPr>
        <p:blipFill>
          <a:blip r:embed="rId5" cstate="print">
            <a:extLst>
              <a:ext uri="{28A0092B-C50C-407E-A947-70E740481C1C}">
                <a14:useLocalDpi xmlns:a14="http://schemas.microsoft.com/office/drawing/2010/main" val="0"/>
              </a:ext>
            </a:extLst>
          </a:blip>
          <a:srcRect b="6950"/>
          <a:stretch>
            <a:fillRect/>
          </a:stretch>
        </p:blipFill>
        <p:spPr bwMode="auto">
          <a:xfrm>
            <a:off x="7236296" y="1271505"/>
            <a:ext cx="1242786" cy="212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4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n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3588" y="1946275"/>
            <a:ext cx="7540625" cy="358775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9" name="Título 1"/>
          <p:cNvSpPr txBox="1">
            <a:spLocks/>
          </p:cNvSpPr>
          <p:nvPr/>
        </p:nvSpPr>
        <p:spPr>
          <a:xfrm>
            <a:off x="963561" y="230545"/>
            <a:ext cx="7216878" cy="1008062"/>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defRPr/>
            </a:pPr>
            <a:r>
              <a:rPr lang="es-ES" sz="4000" b="1" dirty="0">
                <a:solidFill>
                  <a:srgbClr val="006600"/>
                </a:solidFill>
                <a:latin typeface="Calibri titulo"/>
              </a:rPr>
              <a:t>DESECHOS</a:t>
            </a:r>
          </a:p>
        </p:txBody>
      </p:sp>
    </p:spTree>
    <p:extLst>
      <p:ext uri="{BB962C8B-B14F-4D97-AF65-F5344CB8AC3E}">
        <p14:creationId xmlns:p14="http://schemas.microsoft.com/office/powerpoint/2010/main" val="3612280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6812" y="1451248"/>
            <a:ext cx="8770375" cy="4401205"/>
          </a:xfrm>
          <a:prstGeom prst="rect">
            <a:avLst/>
          </a:prstGeom>
        </p:spPr>
        <p:txBody>
          <a:bodyPr wrap="square">
            <a:spAutoFit/>
          </a:bodyPr>
          <a:lstStyle/>
          <a:p>
            <a:pPr marL="914400" lvl="1" indent="-457200">
              <a:buClr>
                <a:srgbClr val="006600"/>
              </a:buClr>
              <a:buFont typeface="Arial" panose="020B0604020202020204" pitchFamily="34" charset="0"/>
              <a:buChar char="•"/>
              <a:defRPr/>
            </a:pPr>
            <a:r>
              <a:rPr lang="es-ES" sz="2800" dirty="0"/>
              <a:t>Humo de segunda mano: inhalación del fumador pasivo.</a:t>
            </a:r>
          </a:p>
          <a:p>
            <a:pPr marL="914400" lvl="1" indent="-457200">
              <a:buClr>
                <a:srgbClr val="006600"/>
              </a:buClr>
              <a:buFont typeface="Arial" panose="020B0604020202020204" pitchFamily="34" charset="0"/>
              <a:buChar char="•"/>
              <a:defRPr/>
            </a:pPr>
            <a:r>
              <a:rPr lang="es-ES" sz="2800" dirty="0"/>
              <a:t>Humo de tercera mano: inhalación, ingestión, absorción dérmica.</a:t>
            </a:r>
          </a:p>
          <a:p>
            <a:pPr marL="914400" lvl="1" indent="-457200">
              <a:buClr>
                <a:srgbClr val="006600"/>
              </a:buClr>
              <a:buFont typeface="Arial" panose="020B0604020202020204" pitchFamily="34" charset="0"/>
              <a:buChar char="•"/>
              <a:defRPr/>
            </a:pPr>
            <a:r>
              <a:rPr lang="es-ES" sz="2800" dirty="0"/>
              <a:t>Humo de cuarta mano: impacto en el medio ambiente.</a:t>
            </a:r>
            <a:endParaRPr lang="ca-ES" sz="2800" dirty="0">
              <a:latin typeface="+mn-lt"/>
            </a:endParaRPr>
          </a:p>
          <a:p>
            <a:pPr eaLnBrk="1" hangingPunct="1">
              <a:defRPr/>
            </a:pPr>
            <a:endParaRPr lang="ca-ES" sz="2800" dirty="0">
              <a:latin typeface="+mn-lt"/>
            </a:endParaRPr>
          </a:p>
          <a:p>
            <a:pPr>
              <a:defRPr/>
            </a:pPr>
            <a:r>
              <a:rPr lang="es-ES" sz="2800" b="1" dirty="0"/>
              <a:t>Los niños son especialmente vulnerables</a:t>
            </a:r>
          </a:p>
          <a:p>
            <a:pPr>
              <a:defRPr/>
            </a:pPr>
            <a:endParaRPr lang="es-ES" sz="2800" b="1" dirty="0"/>
          </a:p>
          <a:p>
            <a:pPr>
              <a:defRPr/>
            </a:pPr>
            <a:r>
              <a:rPr lang="es-ES" sz="2800" b="1" dirty="0"/>
              <a:t>La principal fuente de exposición es el ámbito familiar</a:t>
            </a:r>
            <a:endParaRPr lang="ca-ES" sz="2800" b="1" dirty="0">
              <a:latin typeface="+mn-lt"/>
            </a:endParaRPr>
          </a:p>
        </p:txBody>
      </p:sp>
      <p:sp>
        <p:nvSpPr>
          <p:cNvPr id="4" name="3 CuadroTexto"/>
          <p:cNvSpPr txBox="1">
            <a:spLocks noChangeArrowheads="1"/>
          </p:cNvSpPr>
          <p:nvPr/>
        </p:nvSpPr>
        <p:spPr bwMode="auto">
          <a:xfrm rot="20686730">
            <a:off x="522286" y="3082373"/>
            <a:ext cx="8520739" cy="1107996"/>
          </a:xfrm>
          <a:prstGeom prst="rect">
            <a:avLst/>
          </a:prstGeom>
          <a:solidFill>
            <a:schemeClr val="bg1"/>
          </a:solidFill>
          <a:ln>
            <a:solidFill>
              <a:srgbClr val="006600"/>
            </a:solidFill>
          </a:ln>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ca-ES" altLang="ca-ES" sz="6600" dirty="0">
                <a:solidFill>
                  <a:srgbClr val="006600"/>
                </a:solidFill>
                <a:latin typeface="+mn-lt"/>
              </a:rPr>
              <a:t>¡¡SE </a:t>
            </a:r>
            <a:r>
              <a:rPr lang="ca-ES" altLang="ca-ES" sz="6600" dirty="0" err="1">
                <a:solidFill>
                  <a:srgbClr val="006600"/>
                </a:solidFill>
                <a:latin typeface="+mn-lt"/>
              </a:rPr>
              <a:t>PUEDE</a:t>
            </a:r>
            <a:r>
              <a:rPr lang="ca-ES" altLang="ca-ES" sz="6600" dirty="0">
                <a:solidFill>
                  <a:srgbClr val="006600"/>
                </a:solidFill>
                <a:latin typeface="+mn-lt"/>
              </a:rPr>
              <a:t> PREVENIR!!</a:t>
            </a:r>
          </a:p>
        </p:txBody>
      </p:sp>
      <p:pic>
        <p:nvPicPr>
          <p:cNvPr id="21508" name="Picture 5" descr="Be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8528" y="3623632"/>
            <a:ext cx="1693034" cy="169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973395" y="304184"/>
            <a:ext cx="7216876" cy="707886"/>
          </a:xfrm>
          <a:prstGeom prst="rect">
            <a:avLst/>
          </a:prstGeom>
        </p:spPr>
        <p:txBody>
          <a:bodyPr wrap="square">
            <a:spAutoFit/>
          </a:bodyPr>
          <a:lstStyle/>
          <a:p>
            <a:pPr algn="ctr" eaLnBrk="1" hangingPunct="1">
              <a:defRPr/>
            </a:pPr>
            <a:r>
              <a:rPr lang="ca-ES" sz="4000" b="1" dirty="0">
                <a:solidFill>
                  <a:srgbClr val="006600"/>
                </a:solidFill>
                <a:latin typeface="Calibri titulo"/>
              </a:rPr>
              <a:t>TABAQUISMO AMBIENTAL</a:t>
            </a:r>
            <a:endParaRPr lang="ca-ES" sz="2000" b="1" dirty="0">
              <a:solidFill>
                <a:srgbClr val="006600"/>
              </a:solidFill>
              <a:latin typeface="Calibri titulo"/>
            </a:endParaRPr>
          </a:p>
        </p:txBody>
      </p:sp>
    </p:spTree>
    <p:extLst>
      <p:ext uri="{BB962C8B-B14F-4D97-AF65-F5344CB8AC3E}">
        <p14:creationId xmlns:p14="http://schemas.microsoft.com/office/powerpoint/2010/main" val="19742518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970213" y="3198813"/>
            <a:ext cx="1628972" cy="3785652"/>
          </a:xfrm>
          <a:prstGeom prst="rect">
            <a:avLst/>
          </a:prstGeom>
        </p:spPr>
        <p:txBody>
          <a:bodyPr wrap="none">
            <a:spAutoFit/>
          </a:bodyPr>
          <a:lstStyle/>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r>
              <a:rPr lang="ca-ES" sz="2400" b="1" dirty="0">
                <a:solidFill>
                  <a:srgbClr val="5F9127"/>
                </a:solidFill>
                <a:latin typeface="Arial" charset="0"/>
                <a:cs typeface="Arial" charset="0"/>
              </a:rPr>
              <a:t>                 </a:t>
            </a:r>
            <a:endParaRPr lang="ca-ES" sz="2400" dirty="0">
              <a:solidFill>
                <a:schemeClr val="tx1">
                  <a:lumMod val="75000"/>
                  <a:lumOff val="25000"/>
                </a:schemeClr>
              </a:solidFill>
              <a:latin typeface="Arial" charset="0"/>
              <a:cs typeface="Arial" charset="0"/>
            </a:endParaRPr>
          </a:p>
        </p:txBody>
      </p:sp>
      <p:sp>
        <p:nvSpPr>
          <p:cNvPr id="13" name="13 CuadroTexto"/>
          <p:cNvSpPr txBox="1"/>
          <p:nvPr/>
        </p:nvSpPr>
        <p:spPr bwMode="auto">
          <a:xfrm>
            <a:off x="999655" y="203796"/>
            <a:ext cx="7131622" cy="1323439"/>
          </a:xfrm>
          <a:prstGeom prst="rect">
            <a:avLst/>
          </a:prstGeom>
          <a:noFill/>
        </p:spPr>
        <p:txBody>
          <a:bodyPr wrap="square">
            <a:spAutoFit/>
          </a:bodyPr>
          <a:lstStyle/>
          <a:p>
            <a:pPr algn="ctr" eaLnBrk="1" hangingPunct="1">
              <a:defRPr/>
            </a:pPr>
            <a:r>
              <a:rPr lang="ca-ES" sz="4000" b="1" dirty="0">
                <a:solidFill>
                  <a:srgbClr val="006600"/>
                </a:solidFill>
                <a:latin typeface="Calibri titulo"/>
              </a:rPr>
              <a:t>¿¿¿QUÉ PENSÁIS DE LAS TERRAZAS???</a:t>
            </a:r>
          </a:p>
        </p:txBody>
      </p:sp>
      <p:pic>
        <p:nvPicPr>
          <p:cNvPr id="205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190" t="19073" r="30370" b="31358"/>
          <a:stretch/>
        </p:blipFill>
        <p:spPr bwMode="auto">
          <a:xfrm>
            <a:off x="917057" y="1527235"/>
            <a:ext cx="7309885" cy="4916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357" t="17672" r="23421" b="37554"/>
          <a:stretch/>
        </p:blipFill>
        <p:spPr bwMode="auto">
          <a:xfrm>
            <a:off x="910523" y="3077897"/>
            <a:ext cx="7309886" cy="3365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9939" y="1527235"/>
            <a:ext cx="3687003" cy="4916004"/>
          </a:xfrm>
          <a:prstGeom prst="rect">
            <a:avLst/>
          </a:prstGeom>
        </p:spPr>
      </p:pic>
    </p:spTree>
    <p:extLst>
      <p:ext uri="{BB962C8B-B14F-4D97-AF65-F5344CB8AC3E}">
        <p14:creationId xmlns:p14="http://schemas.microsoft.com/office/powerpoint/2010/main" val="94414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a:off x="0" y="115888"/>
            <a:ext cx="9144000" cy="840230"/>
          </a:xfrm>
        </p:spPr>
        <p:txBody>
          <a:bodyPr wrap="square" anchor="t">
            <a:spAutoFit/>
          </a:bodyPr>
          <a:lstStyle/>
          <a:p>
            <a:pPr algn="ctr" eaLnBrk="1" hangingPunct="1">
              <a:spcBef>
                <a:spcPct val="50000"/>
              </a:spcBef>
            </a:pPr>
            <a:r>
              <a:rPr lang="ca-ES" altLang="es-ES" sz="5400" b="1" dirty="0" err="1">
                <a:solidFill>
                  <a:srgbClr val="006600"/>
                </a:solidFill>
                <a:latin typeface="+mn-lt"/>
                <a:cs typeface="Arial" charset="0"/>
              </a:rPr>
              <a:t>DEBERES</a:t>
            </a:r>
            <a:endParaRPr lang="es-ES" altLang="es-ES" sz="4800" b="1" dirty="0">
              <a:solidFill>
                <a:srgbClr val="006600"/>
              </a:solidFill>
              <a:latin typeface="+mn-lt"/>
              <a:cs typeface="Arial" charset="0"/>
            </a:endParaRPr>
          </a:p>
        </p:txBody>
      </p:sp>
      <p:pic>
        <p:nvPicPr>
          <p:cNvPr id="94212" name="Picture 4" descr="MC900232133[1]"/>
          <p:cNvPicPr>
            <a:picLocks noChangeAspect="1" noChangeArrowheads="1"/>
          </p:cNvPicPr>
          <p:nvPr/>
        </p:nvPicPr>
        <p:blipFill>
          <a:blip r:embed="rId3" cstate="print"/>
          <a:srcRect/>
          <a:stretch>
            <a:fillRect/>
          </a:stretch>
        </p:blipFill>
        <p:spPr bwMode="auto">
          <a:xfrm>
            <a:off x="65088" y="1844675"/>
            <a:ext cx="3930650" cy="4032250"/>
          </a:xfrm>
          <a:prstGeom prst="rect">
            <a:avLst/>
          </a:prstGeom>
          <a:noFill/>
          <a:ln w="9525">
            <a:noFill/>
            <a:miter lim="800000"/>
            <a:headEnd/>
            <a:tailEnd/>
          </a:ln>
        </p:spPr>
      </p:pic>
      <p:pic>
        <p:nvPicPr>
          <p:cNvPr id="6" name="Imagen 5">
            <a:extLst>
              <a:ext uri="{FF2B5EF4-FFF2-40B4-BE49-F238E27FC236}">
                <a16:creationId xmlns:a16="http://schemas.microsoft.com/office/drawing/2014/main" id="{CA16A52D-FBA6-964D-8089-A415348E5DFD}"/>
              </a:ext>
            </a:extLst>
          </p:cNvPr>
          <p:cNvPicPr>
            <a:picLocks noChangeAspect="1"/>
          </p:cNvPicPr>
          <p:nvPr/>
        </p:nvPicPr>
        <p:blipFill rotWithShape="1">
          <a:blip r:embed="rId4" cstate="print"/>
          <a:srcRect l="9929" t="20601" r="11413" b="10692"/>
          <a:stretch/>
        </p:blipFill>
        <p:spPr>
          <a:xfrm>
            <a:off x="6732240" y="3827252"/>
            <a:ext cx="2152905" cy="2658118"/>
          </a:xfrm>
          <a:prstGeom prst="rect">
            <a:avLst/>
          </a:prstGeom>
        </p:spPr>
      </p:pic>
      <p:sp>
        <p:nvSpPr>
          <p:cNvPr id="7" name="Rectangle 3">
            <a:extLst>
              <a:ext uri="{FF2B5EF4-FFF2-40B4-BE49-F238E27FC236}">
                <a16:creationId xmlns:a16="http://schemas.microsoft.com/office/drawing/2014/main" id="{3504931E-574B-4FD7-ADE0-AD7BFE425CCB}"/>
              </a:ext>
            </a:extLst>
          </p:cNvPr>
          <p:cNvSpPr txBox="1">
            <a:spLocks noChangeArrowheads="1"/>
          </p:cNvSpPr>
          <p:nvPr/>
        </p:nvSpPr>
        <p:spPr bwMode="auto">
          <a:xfrm>
            <a:off x="3306763" y="1295610"/>
            <a:ext cx="5578382" cy="3470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3060"/>
              </a:lnSpc>
              <a:buClr>
                <a:srgbClr val="006600"/>
              </a:buClr>
              <a:buFont typeface="Arial" pitchFamily="34" charset="0"/>
              <a:buChar char="•"/>
              <a:defRPr/>
            </a:pPr>
            <a:r>
              <a:rPr lang="es-ES_tradnl" altLang="es-ES" sz="2800" dirty="0">
                <a:cs typeface="Arial" panose="020B0604020202020204" pitchFamily="34" charset="0"/>
              </a:rPr>
              <a:t>Trabaja durante esta semana el </a:t>
            </a:r>
            <a:r>
              <a:rPr lang="es-ES_tradnl" altLang="es-ES" sz="2800" b="1" dirty="0">
                <a:solidFill>
                  <a:srgbClr val="006600"/>
                </a:solidFill>
                <a:cs typeface="Arial" panose="020B0604020202020204" pitchFamily="34" charset="0"/>
              </a:rPr>
              <a:t>riesgo de desliz </a:t>
            </a:r>
            <a:r>
              <a:rPr lang="es-ES_tradnl" altLang="es-ES" sz="2800" dirty="0">
                <a:cs typeface="Arial" panose="020B0604020202020204" pitchFamily="34" charset="0"/>
              </a:rPr>
              <a:t>con las hojas </a:t>
            </a:r>
            <a:r>
              <a:rPr lang="es-ES_tradnl" altLang="es-ES" sz="2800" b="1" dirty="0">
                <a:solidFill>
                  <a:srgbClr val="006600"/>
                </a:solidFill>
                <a:cs typeface="Arial" panose="020B0604020202020204" pitchFamily="34" charset="0"/>
              </a:rPr>
              <a:t>Autoengaños para volver a fumar y alternativas </a:t>
            </a:r>
            <a:r>
              <a:rPr lang="es-ES_tradnl" altLang="es-ES" sz="2800" dirty="0">
                <a:cs typeface="Arial" panose="020B0604020202020204" pitchFamily="34" charset="0"/>
              </a:rPr>
              <a:t>y</a:t>
            </a:r>
            <a:r>
              <a:rPr lang="es-ES_tradnl" altLang="es-ES" sz="2800" b="1" dirty="0">
                <a:solidFill>
                  <a:srgbClr val="006600"/>
                </a:solidFill>
                <a:cs typeface="Arial" panose="020B0604020202020204" pitchFamily="34" charset="0"/>
              </a:rPr>
              <a:t> Valoración de la confianza. </a:t>
            </a:r>
            <a:endParaRPr lang="es-ES_tradnl" altLang="es-ES" sz="2800" dirty="0">
              <a:solidFill>
                <a:srgbClr val="006600"/>
              </a:solidFill>
              <a:cs typeface="Arial" panose="020B0604020202020204" pitchFamily="34" charset="0"/>
            </a:endParaRPr>
          </a:p>
          <a:p>
            <a:pPr>
              <a:lnSpc>
                <a:spcPts val="3060"/>
              </a:lnSpc>
              <a:buClr>
                <a:srgbClr val="006600"/>
              </a:buClr>
              <a:buFont typeface="Arial" pitchFamily="34" charset="0"/>
              <a:buChar char="•"/>
              <a:defRPr/>
            </a:pPr>
            <a:r>
              <a:rPr lang="es-ES_tradnl" altLang="es-ES" sz="2800" dirty="0">
                <a:cs typeface="Arial" panose="020B0604020202020204" pitchFamily="34" charset="0"/>
              </a:rPr>
              <a:t>Información sobre alimentación saludable y ejercicio. </a:t>
            </a:r>
            <a:endParaRPr lang="es-ES_tradnl" altLang="es-ES" sz="2800" b="1" dirty="0">
              <a:solidFill>
                <a:srgbClr val="006600"/>
              </a:solidFill>
              <a:cs typeface="Arial" panose="020B0604020202020204" pitchFamily="34" charset="0"/>
            </a:endParaRPr>
          </a:p>
          <a:p>
            <a:pPr>
              <a:lnSpc>
                <a:spcPts val="3060"/>
              </a:lnSpc>
              <a:buClr>
                <a:srgbClr val="006600"/>
              </a:buClr>
              <a:buFont typeface="Arial" pitchFamily="34" charset="0"/>
              <a:buChar char="•"/>
              <a:defRPr/>
            </a:pPr>
            <a:endParaRPr lang="es-ES_tradnl" altLang="es-ES" sz="2800" dirty="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n 1"/>
          <p:cNvPicPr>
            <a:picLocks noChangeAspect="1"/>
          </p:cNvPicPr>
          <p:nvPr/>
        </p:nvPicPr>
        <p:blipFill>
          <a:blip r:embed="rId2" cstate="print">
            <a:extLst>
              <a:ext uri="{28A0092B-C50C-407E-A947-70E740481C1C}">
                <a14:useLocalDpi xmlns:a14="http://schemas.microsoft.com/office/drawing/2010/main" val="0"/>
              </a:ext>
            </a:extLst>
          </a:blip>
          <a:srcRect l="15134" t="24406" r="33951" b="16531"/>
          <a:stretch>
            <a:fillRect/>
          </a:stretch>
        </p:blipFill>
        <p:spPr bwMode="auto">
          <a:xfrm>
            <a:off x="1157528" y="1871994"/>
            <a:ext cx="6879766" cy="448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1004552" y="128789"/>
            <a:ext cx="718571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ca-ES" altLang="es-ES" sz="4000" b="1" dirty="0">
                <a:solidFill>
                  <a:srgbClr val="006600"/>
                </a:solidFill>
                <a:latin typeface="Calibri titulo"/>
              </a:rPr>
              <a:t>PREVENCIÓN DE LA RECAÍDA</a:t>
            </a:r>
            <a:endParaRPr lang="ca-ES" altLang="es-ES" sz="4000" b="1" dirty="0">
              <a:solidFill>
                <a:srgbClr val="006600"/>
              </a:solidFill>
              <a:latin typeface="Arial" pitchFamily="34" charset="0"/>
            </a:endParaRPr>
          </a:p>
        </p:txBody>
      </p:sp>
    </p:spTree>
    <p:extLst>
      <p:ext uri="{BB962C8B-B14F-4D97-AF65-F5344CB8AC3E}">
        <p14:creationId xmlns:p14="http://schemas.microsoft.com/office/powerpoint/2010/main" val="85697860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caida%2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609" y="4112846"/>
            <a:ext cx="3476981" cy="229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ChangeArrowheads="1"/>
          </p:cNvSpPr>
          <p:nvPr/>
        </p:nvSpPr>
        <p:spPr bwMode="auto">
          <a:xfrm>
            <a:off x="448574" y="128789"/>
            <a:ext cx="83676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50000"/>
              </a:spcBef>
              <a:buNone/>
            </a:pPr>
            <a:r>
              <a:rPr lang="ca-ES" altLang="es-ES" sz="4000" b="1" dirty="0">
                <a:solidFill>
                  <a:srgbClr val="006600"/>
                </a:solidFill>
                <a:latin typeface="Calibri titulo"/>
              </a:rPr>
              <a:t>EL DESLIZ Y LA RECAÍDA</a:t>
            </a:r>
            <a:endParaRPr lang="ca-ES" altLang="es-ES" sz="3600" b="1" dirty="0">
              <a:solidFill>
                <a:srgbClr val="006600"/>
              </a:solidFill>
              <a:latin typeface="Arial" pitchFamily="34" charset="0"/>
            </a:endParaRPr>
          </a:p>
        </p:txBody>
      </p:sp>
      <p:pic>
        <p:nvPicPr>
          <p:cNvPr id="5" name="Picture 7" descr="cartoon8"/>
          <p:cNvPicPr>
            <a:picLocks noChangeAspect="1" noChangeArrowheads="1"/>
          </p:cNvPicPr>
          <p:nvPr/>
        </p:nvPicPr>
        <p:blipFill>
          <a:blip r:embed="rId4" cstate="print"/>
          <a:srcRect t="31775"/>
          <a:stretch>
            <a:fillRect/>
          </a:stretch>
        </p:blipFill>
        <p:spPr bwMode="auto">
          <a:xfrm>
            <a:off x="4139952" y="4230079"/>
            <a:ext cx="4724819" cy="2128912"/>
          </a:xfrm>
          <a:prstGeom prst="rect">
            <a:avLst/>
          </a:prstGeom>
          <a:noFill/>
          <a:ln w="9525">
            <a:noFill/>
            <a:miter lim="800000"/>
            <a:headEnd/>
            <a:tailEnd/>
          </a:ln>
        </p:spPr>
      </p:pic>
      <p:sp>
        <p:nvSpPr>
          <p:cNvPr id="6" name="Rectangle 2">
            <a:extLst>
              <a:ext uri="{FF2B5EF4-FFF2-40B4-BE49-F238E27FC236}">
                <a16:creationId xmlns:a16="http://schemas.microsoft.com/office/drawing/2014/main" id="{5410581B-3AB4-4651-9AD8-1F51010EE5F3}"/>
              </a:ext>
            </a:extLst>
          </p:cNvPr>
          <p:cNvSpPr txBox="1">
            <a:spLocks noChangeArrowheads="1"/>
          </p:cNvSpPr>
          <p:nvPr/>
        </p:nvSpPr>
        <p:spPr>
          <a:xfrm>
            <a:off x="316766" y="1691888"/>
            <a:ext cx="8631238" cy="1872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6600"/>
              </a:buClr>
            </a:pPr>
            <a:r>
              <a:rPr lang="es-ES_tradnl" altLang="es-ES" sz="3200" b="1" dirty="0">
                <a:solidFill>
                  <a:srgbClr val="006600"/>
                </a:solidFill>
              </a:rPr>
              <a:t>Desliz</a:t>
            </a:r>
            <a:r>
              <a:rPr lang="es-ES_tradnl" altLang="es-ES" sz="3200" dirty="0"/>
              <a:t>: acontecimiento puntual, como encender un cigarrillo. </a:t>
            </a:r>
            <a:endParaRPr lang="es-ES_tradnl" altLang="es-ES" sz="3200" b="1" dirty="0">
              <a:solidFill>
                <a:srgbClr val="006600"/>
              </a:solidFill>
            </a:endParaRPr>
          </a:p>
          <a:p>
            <a:pPr>
              <a:buClr>
                <a:srgbClr val="006600"/>
              </a:buClr>
            </a:pPr>
            <a:r>
              <a:rPr lang="es-ES_tradnl" altLang="es-ES" sz="3200" b="1" dirty="0">
                <a:solidFill>
                  <a:srgbClr val="006600"/>
                </a:solidFill>
              </a:rPr>
              <a:t>Recaída</a:t>
            </a:r>
            <a:r>
              <a:rPr lang="es-ES_tradnl" altLang="es-ES" sz="3200" dirty="0"/>
              <a:t>: se prueba un segundo y un tercer cigarrillo, y se va aumentando día tres día. </a:t>
            </a:r>
            <a:endParaRPr lang="es-ES_tradnl" altLang="es-ES" sz="3200" b="1" dirty="0"/>
          </a:p>
        </p:txBody>
      </p:sp>
    </p:spTree>
    <p:extLst>
      <p:ext uri="{BB962C8B-B14F-4D97-AF65-F5344CB8AC3E}">
        <p14:creationId xmlns:p14="http://schemas.microsoft.com/office/powerpoint/2010/main" val="305695441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004552" y="128789"/>
            <a:ext cx="72089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ca-ES" altLang="es-ES" sz="4000" b="1" dirty="0">
                <a:solidFill>
                  <a:srgbClr val="006600"/>
                </a:solidFill>
                <a:latin typeface="Calibri titulo"/>
              </a:rPr>
              <a:t>PREVENCIÓN DE LA RECAÍDA</a:t>
            </a:r>
            <a:endParaRPr lang="ca-ES" altLang="es-ES" sz="3800" b="1" dirty="0">
              <a:solidFill>
                <a:srgbClr val="006600"/>
              </a:solidFill>
              <a:latin typeface="Arial" pitchFamily="34" charset="0"/>
            </a:endParaRPr>
          </a:p>
        </p:txBody>
      </p:sp>
      <p:pic>
        <p:nvPicPr>
          <p:cNvPr id="25604" name="Picture 4" descr="recaigudesc_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0426" y="5111393"/>
            <a:ext cx="47339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0370" y="1604026"/>
            <a:ext cx="2200155" cy="2343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3" descr="PICT9611">
            <a:extLst>
              <a:ext uri="{FF2B5EF4-FFF2-40B4-BE49-F238E27FC236}">
                <a16:creationId xmlns:a16="http://schemas.microsoft.com/office/drawing/2014/main" id="{131A78B8-6B7C-4223-B94D-7B9616A3D29A}"/>
              </a:ext>
            </a:extLst>
          </p:cNvPr>
          <p:cNvSpPr txBox="1">
            <a:spLocks noChangeArrowheads="1"/>
          </p:cNvSpPr>
          <p:nvPr/>
        </p:nvSpPr>
        <p:spPr bwMode="auto">
          <a:xfrm>
            <a:off x="237901" y="1447375"/>
            <a:ext cx="8426450" cy="5176802"/>
          </a:xfrm>
          <a:prstGeom prst="rect">
            <a:avLst/>
          </a:prstGeom>
          <a:no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Clr>
                <a:srgbClr val="006600"/>
              </a:buClr>
              <a:defRPr/>
            </a:pPr>
            <a:r>
              <a:rPr lang="es-ES_tradnl" altLang="es-ES" sz="2400" dirty="0">
                <a:latin typeface="Arial" charset="0"/>
                <a:cs typeface="Arial" charset="0"/>
              </a:rPr>
              <a:t> </a:t>
            </a:r>
            <a:r>
              <a:rPr lang="es-ES_tradnl" altLang="es-ES" sz="2400" dirty="0">
                <a:latin typeface="+mn-lt"/>
                <a:cs typeface="Calibri" panose="020F0502020204030204" pitchFamily="34" charset="0"/>
              </a:rPr>
              <a:t>Repasa </a:t>
            </a:r>
            <a:r>
              <a:rPr lang="es-ES_tradnl" altLang="es-ES" sz="2400" b="1" dirty="0">
                <a:solidFill>
                  <a:srgbClr val="006600"/>
                </a:solidFill>
                <a:latin typeface="+mn-lt"/>
                <a:cs typeface="Calibri" panose="020F0502020204030204" pitchFamily="34" charset="0"/>
              </a:rPr>
              <a:t>los motivos </a:t>
            </a:r>
            <a:r>
              <a:rPr lang="es-ES_tradnl" altLang="es-ES" sz="2400" dirty="0">
                <a:latin typeface="+mn-lt"/>
                <a:cs typeface="Calibri" panose="020F0502020204030204" pitchFamily="34" charset="0"/>
              </a:rPr>
              <a:t>por los cuales has dejado de fumar. </a:t>
            </a:r>
          </a:p>
          <a:p>
            <a:pPr eaLnBrk="1" hangingPunct="1">
              <a:spcBef>
                <a:spcPct val="0"/>
              </a:spcBef>
              <a:buClr>
                <a:srgbClr val="006600"/>
              </a:buClr>
              <a:buNone/>
              <a:defRPr/>
            </a:pPr>
            <a:endParaRPr lang="es-ES_tradnl" altLang="es-ES" sz="2400" dirty="0">
              <a:latin typeface="+mn-lt"/>
              <a:cs typeface="Calibri" panose="020F0502020204030204" pitchFamily="34" charset="0"/>
            </a:endParaRPr>
          </a:p>
          <a:p>
            <a:pPr eaLnBrk="1" hangingPunct="1">
              <a:spcBef>
                <a:spcPct val="0"/>
              </a:spcBef>
              <a:buClr>
                <a:srgbClr val="006600"/>
              </a:buClr>
              <a:defRPr/>
            </a:pPr>
            <a:r>
              <a:rPr lang="es-ES_tradnl" altLang="es-ES" sz="2400" dirty="0">
                <a:latin typeface="+mn-lt"/>
                <a:cs typeface="Calibri" panose="020F0502020204030204" pitchFamily="34" charset="0"/>
              </a:rPr>
              <a:t> Recuerda tus registros, y las alternativas. </a:t>
            </a:r>
            <a:endParaRPr lang="es-ES_tradnl" altLang="es-ES" sz="2400" b="1" dirty="0">
              <a:solidFill>
                <a:srgbClr val="006600"/>
              </a:solidFill>
            </a:endParaRPr>
          </a:p>
          <a:p>
            <a:pPr eaLnBrk="1" hangingPunct="1">
              <a:spcBef>
                <a:spcPct val="0"/>
              </a:spcBef>
              <a:buClr>
                <a:srgbClr val="006600"/>
              </a:buClr>
              <a:buNone/>
              <a:defRPr/>
            </a:pPr>
            <a:endParaRPr lang="es-ES_tradnl" altLang="es-ES" sz="2400" dirty="0">
              <a:latin typeface="+mn-lt"/>
              <a:cs typeface="Calibri" panose="020F0502020204030204" pitchFamily="34" charset="0"/>
            </a:endParaRPr>
          </a:p>
          <a:p>
            <a:pPr eaLnBrk="1" hangingPunct="1">
              <a:spcBef>
                <a:spcPct val="0"/>
              </a:spcBef>
              <a:buClr>
                <a:srgbClr val="006600"/>
              </a:buClr>
              <a:defRPr/>
            </a:pPr>
            <a:r>
              <a:rPr lang="es-ES_tradnl" altLang="es-ES" sz="2400" dirty="0">
                <a:latin typeface="+mn-lt"/>
                <a:cs typeface="Calibri" panose="020F0502020204030204" pitchFamily="34" charset="0"/>
              </a:rPr>
              <a:t> Identifica y evita las situaciones de riesgo.</a:t>
            </a:r>
          </a:p>
          <a:p>
            <a:pPr eaLnBrk="1" hangingPunct="1">
              <a:spcBef>
                <a:spcPct val="0"/>
              </a:spcBef>
              <a:buClr>
                <a:srgbClr val="006600"/>
              </a:buClr>
              <a:defRPr/>
            </a:pPr>
            <a:endParaRPr lang="es-ES_tradnl" altLang="es-ES" sz="2400" dirty="0">
              <a:latin typeface="+mn-lt"/>
              <a:cs typeface="Calibri" panose="020F0502020204030204" pitchFamily="34" charset="0"/>
            </a:endParaRPr>
          </a:p>
          <a:p>
            <a:pPr eaLnBrk="1" hangingPunct="1">
              <a:spcBef>
                <a:spcPct val="0"/>
              </a:spcBef>
              <a:buClr>
                <a:srgbClr val="006600"/>
              </a:buClr>
              <a:defRPr/>
            </a:pPr>
            <a:r>
              <a:rPr lang="es-ES_tradnl" altLang="es-ES" sz="2400" dirty="0">
                <a:latin typeface="+mn-lt"/>
                <a:cs typeface="Calibri" panose="020F0502020204030204" pitchFamily="34" charset="0"/>
              </a:rPr>
              <a:t> Repasa las </a:t>
            </a:r>
            <a:r>
              <a:rPr lang="es-ES_tradnl" altLang="es-ES" sz="2400" b="1" dirty="0">
                <a:solidFill>
                  <a:srgbClr val="006600"/>
                </a:solidFill>
              </a:rPr>
              <a:t>conductas sustitutivas</a:t>
            </a:r>
            <a:r>
              <a:rPr lang="es-ES_tradnl" altLang="es-ES" sz="2400" dirty="0"/>
              <a:t>: relajación, actividad física, esperar hasta que pase el deseo….</a:t>
            </a:r>
            <a:endParaRPr lang="es-ES_tradnl" altLang="es-ES" sz="2400" dirty="0">
              <a:latin typeface="+mn-lt"/>
              <a:cs typeface="Arial" charset="0"/>
            </a:endParaRPr>
          </a:p>
          <a:p>
            <a:pPr eaLnBrk="1" hangingPunct="1">
              <a:spcBef>
                <a:spcPct val="0"/>
              </a:spcBef>
              <a:buClr>
                <a:srgbClr val="006600"/>
              </a:buClr>
              <a:defRPr/>
            </a:pPr>
            <a:endParaRPr lang="es-ES_tradnl" altLang="es-ES" sz="2400" dirty="0">
              <a:latin typeface="+mn-lt"/>
              <a:cs typeface="Arial" charset="0"/>
            </a:endParaRPr>
          </a:p>
          <a:p>
            <a:pPr eaLnBrk="1" hangingPunct="1">
              <a:buClr>
                <a:srgbClr val="006600"/>
              </a:buClr>
            </a:pPr>
            <a:r>
              <a:rPr lang="es-ES_tradnl" altLang="es-ES" sz="2400" dirty="0"/>
              <a:t> Busca apoyo: amigos, profesionales…</a:t>
            </a:r>
          </a:p>
          <a:p>
            <a:pPr eaLnBrk="1" hangingPunct="1">
              <a:buClr>
                <a:srgbClr val="006600"/>
              </a:buClr>
            </a:pPr>
            <a:endParaRPr lang="es-ES_tradnl" altLang="es-ES" sz="2400" dirty="0"/>
          </a:p>
          <a:p>
            <a:pPr eaLnBrk="1" hangingPunct="1">
              <a:buClr>
                <a:srgbClr val="006600"/>
              </a:buClr>
            </a:pPr>
            <a:r>
              <a:rPr lang="es-ES_tradnl" altLang="es-ES" sz="2400" b="1" dirty="0">
                <a:solidFill>
                  <a:srgbClr val="006600"/>
                </a:solidFill>
              </a:rPr>
              <a:t> Evita la fantasía de control, o falsa seguridad.</a:t>
            </a:r>
          </a:p>
          <a:p>
            <a:pPr eaLnBrk="1" hangingPunct="1">
              <a:spcBef>
                <a:spcPct val="0"/>
              </a:spcBef>
              <a:buClr>
                <a:srgbClr val="006600"/>
              </a:buClr>
              <a:defRPr/>
            </a:pPr>
            <a:endParaRPr lang="es-ES_tradnl" altLang="es-ES" sz="2800" dirty="0">
              <a:latin typeface="+mn-lt"/>
              <a:cs typeface="Arial" charset="0"/>
            </a:endParaRPr>
          </a:p>
        </p:txBody>
      </p:sp>
    </p:spTree>
    <p:extLst>
      <p:ext uri="{BB962C8B-B14F-4D97-AF65-F5344CB8AC3E}">
        <p14:creationId xmlns:p14="http://schemas.microsoft.com/office/powerpoint/2010/main" val="304328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44562" y="260350"/>
            <a:ext cx="7254875" cy="701675"/>
          </a:xfrm>
          <a:prstGeom prst="rect">
            <a:avLst/>
          </a:prstGeom>
        </p:spPr>
        <p:txBody>
          <a:bodyPr wrap="square" anchor="t">
            <a:spAutoFit/>
          </a:bodyPr>
          <a:lstStyle/>
          <a:p>
            <a:pPr algn="ctr" eaLnBrk="1" hangingPunct="1">
              <a:spcBef>
                <a:spcPct val="50000"/>
              </a:spcBef>
            </a:pPr>
            <a:r>
              <a:rPr lang="es-ES" altLang="es-ES" b="1" dirty="0">
                <a:solidFill>
                  <a:srgbClr val="006600"/>
                </a:solidFill>
                <a:latin typeface="Calibri titulo"/>
                <a:cs typeface="Arial" pitchFamily="34" charset="0"/>
              </a:rPr>
              <a:t>ALTERNATIVAS</a:t>
            </a:r>
          </a:p>
        </p:txBody>
      </p:sp>
      <p:sp>
        <p:nvSpPr>
          <p:cNvPr id="4" name="Rectangle 3">
            <a:extLst>
              <a:ext uri="{FF2B5EF4-FFF2-40B4-BE49-F238E27FC236}">
                <a16:creationId xmlns:a16="http://schemas.microsoft.com/office/drawing/2014/main" id="{42F7F615-3524-48CF-8277-42E02DFF10A5}"/>
              </a:ext>
            </a:extLst>
          </p:cNvPr>
          <p:cNvSpPr txBox="1">
            <a:spLocks noChangeArrowheads="1"/>
          </p:cNvSpPr>
          <p:nvPr/>
        </p:nvSpPr>
        <p:spPr>
          <a:xfrm>
            <a:off x="99656" y="1596603"/>
            <a:ext cx="8561387" cy="4784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nSpc>
                <a:spcPct val="80000"/>
              </a:lnSpc>
              <a:spcBef>
                <a:spcPts val="1176"/>
              </a:spcBef>
              <a:spcAft>
                <a:spcPts val="1200"/>
              </a:spcAft>
              <a:buClr>
                <a:srgbClr val="006600"/>
              </a:buClr>
            </a:pPr>
            <a:r>
              <a:rPr lang="es-ES" altLang="es-ES" sz="2400" dirty="0"/>
              <a:t>Antes de reunirte con los amigos que fuman, piensa la respuesta que darás si te ofrecen tabaco. Practica cómo decir</a:t>
            </a:r>
            <a:r>
              <a:rPr lang="es-ES" altLang="es-ES" sz="2400" b="1" dirty="0">
                <a:solidFill>
                  <a:srgbClr val="006600"/>
                </a:solidFill>
              </a:rPr>
              <a:t>: "NO GRACIAS, NO FUMO".</a:t>
            </a:r>
            <a:endParaRPr lang="ca-ES" altLang="es-ES" sz="2400" b="1" dirty="0">
              <a:solidFill>
                <a:srgbClr val="006600"/>
              </a:solidFill>
            </a:endParaRPr>
          </a:p>
          <a:p>
            <a:pPr marL="609600" indent="-609600">
              <a:lnSpc>
                <a:spcPct val="80000"/>
              </a:lnSpc>
              <a:spcBef>
                <a:spcPts val="1176"/>
              </a:spcBef>
              <a:spcAft>
                <a:spcPts val="1200"/>
              </a:spcAft>
              <a:buClr>
                <a:srgbClr val="006600"/>
              </a:buClr>
            </a:pPr>
            <a:r>
              <a:rPr lang="es-ES" altLang="es-ES" sz="2400" dirty="0"/>
              <a:t>Durante las fiestas, por ahora, intenta estar con los no fumadores.</a:t>
            </a:r>
          </a:p>
          <a:p>
            <a:pPr marL="609600" indent="-609600">
              <a:lnSpc>
                <a:spcPct val="80000"/>
              </a:lnSpc>
              <a:spcBef>
                <a:spcPts val="1176"/>
              </a:spcBef>
              <a:spcAft>
                <a:spcPts val="1200"/>
              </a:spcAft>
              <a:buClr>
                <a:srgbClr val="006600"/>
              </a:buClr>
            </a:pPr>
            <a:r>
              <a:rPr lang="es-ES" altLang="es-ES" sz="2400" dirty="0"/>
              <a:t>Cambia de ambiente. Ves a lugares donde no haya fumadores o donde no se pueda fumar.</a:t>
            </a:r>
          </a:p>
          <a:p>
            <a:pPr marL="609600" indent="-609600">
              <a:lnSpc>
                <a:spcPct val="80000"/>
              </a:lnSpc>
              <a:spcBef>
                <a:spcPts val="1176"/>
              </a:spcBef>
              <a:spcAft>
                <a:spcPts val="1200"/>
              </a:spcAft>
              <a:buClr>
                <a:srgbClr val="006600"/>
              </a:buClr>
            </a:pPr>
            <a:r>
              <a:rPr lang="es-ES" altLang="es-ES" sz="2400" dirty="0"/>
              <a:t>Si comes o bebes, concéntrate en la degustación. Ahora tienes más sentido del gusto y del olfato.</a:t>
            </a:r>
          </a:p>
          <a:p>
            <a:pPr marL="609600" indent="-609600">
              <a:lnSpc>
                <a:spcPct val="80000"/>
              </a:lnSpc>
              <a:spcBef>
                <a:spcPts val="1176"/>
              </a:spcBef>
              <a:spcAft>
                <a:spcPts val="1200"/>
              </a:spcAft>
              <a:buClr>
                <a:srgbClr val="006600"/>
              </a:buClr>
            </a:pPr>
            <a:r>
              <a:rPr lang="es-ES" altLang="es-ES" sz="2400" dirty="0"/>
              <a:t>Explica a tus amigos fumadores que has dejado de fumar. Pídeles que no te tienten con un cigarrillo.</a:t>
            </a:r>
            <a:endParaRPr lang="ca-ES" altLang="es-ES" sz="2400" dirty="0"/>
          </a:p>
        </p:txBody>
      </p:sp>
    </p:spTree>
    <p:extLst>
      <p:ext uri="{BB962C8B-B14F-4D97-AF65-F5344CB8AC3E}">
        <p14:creationId xmlns:p14="http://schemas.microsoft.com/office/powerpoint/2010/main" val="82480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1197544" y="236530"/>
            <a:ext cx="7197725" cy="701675"/>
          </a:xfrm>
          <a:prstGeom prst="rect">
            <a:avLst/>
          </a:prstGeom>
        </p:spPr>
        <p:txBody>
          <a:bodyPr wrap="square" anchor="t">
            <a:spAutoFit/>
          </a:bodyPr>
          <a:lstStyle/>
          <a:p>
            <a:pPr algn="ctr" eaLnBrk="1" hangingPunct="1">
              <a:spcBef>
                <a:spcPct val="50000"/>
              </a:spcBef>
            </a:pPr>
            <a:r>
              <a:rPr lang="es-ES" altLang="es-ES" b="1" dirty="0">
                <a:solidFill>
                  <a:srgbClr val="006600"/>
                </a:solidFill>
                <a:latin typeface="Calibri titulo"/>
                <a:cs typeface="Arial" pitchFamily="34" charset="0"/>
              </a:rPr>
              <a:t>ALTERNATIVAS</a:t>
            </a:r>
          </a:p>
        </p:txBody>
      </p:sp>
      <p:sp>
        <p:nvSpPr>
          <p:cNvPr id="9219" name="Rectangle 3"/>
          <p:cNvSpPr>
            <a:spLocks noGrp="1" noChangeArrowheads="1"/>
          </p:cNvSpPr>
          <p:nvPr>
            <p:ph type="body" idx="4294967295"/>
          </p:nvPr>
        </p:nvSpPr>
        <p:spPr>
          <a:xfrm>
            <a:off x="0" y="1436806"/>
            <a:ext cx="8686800" cy="4222632"/>
          </a:xfrm>
        </p:spPr>
        <p:txBody>
          <a:bodyPr>
            <a:noAutofit/>
          </a:bodyPr>
          <a:lstStyle/>
          <a:p>
            <a:pPr marL="609600" indent="-247650" algn="just">
              <a:lnSpc>
                <a:spcPct val="80000"/>
              </a:lnSpc>
              <a:spcBef>
                <a:spcPts val="1176"/>
              </a:spcBef>
              <a:spcAft>
                <a:spcPts val="1800"/>
              </a:spcAft>
              <a:buClr>
                <a:srgbClr val="006600"/>
              </a:buClr>
              <a:defRPr/>
            </a:pPr>
            <a:r>
              <a:rPr lang="es-ES" altLang="es-ES" dirty="0"/>
              <a:t>Si estás en un bar o en una fiesta, por ahora no tomes bebidas alcohólicas. No dejes que el autocontrol desaparezca.</a:t>
            </a:r>
          </a:p>
          <a:p>
            <a:pPr marL="609600" indent="-247650" algn="just">
              <a:lnSpc>
                <a:spcPct val="80000"/>
              </a:lnSpc>
              <a:spcBef>
                <a:spcPts val="1176"/>
              </a:spcBef>
              <a:spcAft>
                <a:spcPts val="1800"/>
              </a:spcAft>
              <a:buClr>
                <a:srgbClr val="006600"/>
              </a:buClr>
              <a:defRPr/>
            </a:pPr>
            <a:r>
              <a:rPr lang="es-ES" dirty="0"/>
              <a:t>En el trabajo pasea un poco con preferencia a compartir el descanso con los fumadores.</a:t>
            </a:r>
          </a:p>
          <a:p>
            <a:pPr marL="609600" indent="-247650" algn="just">
              <a:lnSpc>
                <a:spcPct val="80000"/>
              </a:lnSpc>
              <a:spcBef>
                <a:spcPts val="1176"/>
              </a:spcBef>
              <a:spcAft>
                <a:spcPts val="1800"/>
              </a:spcAft>
              <a:buClr>
                <a:srgbClr val="006600"/>
              </a:buClr>
              <a:defRPr/>
            </a:pPr>
            <a:r>
              <a:rPr lang="es-ES" dirty="0"/>
              <a:t>Tienes que estar orgulloso de ti mismo por haber dejado de fumar. Puedes presumir delante de los fumadores, pero no los desprecies, ni te rías de ellos. La mayoría también quieren dejar de fumar y quizás </a:t>
            </a:r>
            <a:r>
              <a:rPr lang="es-ES"/>
              <a:t>puedas motivarles </a:t>
            </a:r>
            <a:r>
              <a:rPr lang="es-ES" dirty="0"/>
              <a:t>para iniciar el proceso. Para defenderse dirán que no quieren dejarlo.</a:t>
            </a:r>
            <a:endParaRPr lang="ca-ES" altLang="es-ES" dirty="0"/>
          </a:p>
        </p:txBody>
      </p:sp>
      <p:pic>
        <p:nvPicPr>
          <p:cNvPr id="9222" name="Picture 2" descr="lo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04703">
            <a:off x="1257832" y="1406219"/>
            <a:ext cx="6396038"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960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87831" y="233260"/>
            <a:ext cx="7207250" cy="701675"/>
          </a:xfrm>
          <a:prstGeom prst="rect">
            <a:avLst/>
          </a:prstGeom>
        </p:spPr>
        <p:txBody>
          <a:bodyPr wrap="square" anchor="t">
            <a:spAutoFit/>
          </a:bodyPr>
          <a:lstStyle/>
          <a:p>
            <a:pPr algn="ctr" eaLnBrk="1" hangingPunct="1">
              <a:spcBef>
                <a:spcPct val="50000"/>
              </a:spcBef>
            </a:pPr>
            <a:r>
              <a:rPr lang="es-ES" altLang="es-ES" b="1" dirty="0">
                <a:solidFill>
                  <a:srgbClr val="006600"/>
                </a:solidFill>
                <a:latin typeface="Calibri titulo"/>
                <a:cs typeface="Arial" pitchFamily="34" charset="0"/>
              </a:rPr>
              <a:t>RECUERDA</a:t>
            </a:r>
            <a:r>
              <a:rPr lang="es-ES" altLang="es-ES" sz="4000" b="1" dirty="0">
                <a:solidFill>
                  <a:srgbClr val="006600"/>
                </a:solidFill>
                <a:latin typeface="Calibri titulo"/>
                <a:cs typeface="Arial" pitchFamily="34" charset="0"/>
              </a:rPr>
              <a:t> </a:t>
            </a:r>
          </a:p>
        </p:txBody>
      </p:sp>
      <p:sp>
        <p:nvSpPr>
          <p:cNvPr id="29699" name="Rectangle 3"/>
          <p:cNvSpPr>
            <a:spLocks noGrp="1" noChangeArrowheads="1"/>
          </p:cNvSpPr>
          <p:nvPr>
            <p:ph type="body" idx="4294967295"/>
          </p:nvPr>
        </p:nvSpPr>
        <p:spPr>
          <a:xfrm>
            <a:off x="453547" y="1166019"/>
            <a:ext cx="7786688" cy="4525962"/>
          </a:xfrm>
        </p:spPr>
        <p:txBody>
          <a:bodyPr>
            <a:normAutofit/>
          </a:bodyPr>
          <a:lstStyle/>
          <a:p>
            <a:pPr>
              <a:buClr>
                <a:srgbClr val="006600"/>
              </a:buClr>
            </a:pPr>
            <a:r>
              <a:rPr lang="es-ES" altLang="es-ES" sz="2600" dirty="0"/>
              <a:t>Come alimentos bajos en calorías.</a:t>
            </a:r>
          </a:p>
          <a:p>
            <a:pPr>
              <a:buClr>
                <a:srgbClr val="006600"/>
              </a:buClr>
            </a:pPr>
            <a:r>
              <a:rPr lang="es-ES" altLang="es-ES" sz="2600" dirty="0"/>
              <a:t>Evita zumos, es preferible la fruta entera.</a:t>
            </a:r>
          </a:p>
          <a:p>
            <a:pPr>
              <a:buClr>
                <a:srgbClr val="006600"/>
              </a:buClr>
            </a:pPr>
            <a:r>
              <a:rPr lang="es-ES" altLang="es-ES" sz="2600" dirty="0"/>
              <a:t>Haz una dieta variada, con fruta y verdura.</a:t>
            </a:r>
          </a:p>
          <a:p>
            <a:pPr>
              <a:buClr>
                <a:srgbClr val="006600"/>
              </a:buClr>
            </a:pPr>
            <a:r>
              <a:rPr lang="es-ES" altLang="es-ES" sz="2600" dirty="0"/>
              <a:t>Evita las golosinas y las bebidas azucaradas, son preferibles los caramelos o chicles sin azúcar, las infusiones y el agua.</a:t>
            </a:r>
          </a:p>
          <a:p>
            <a:pPr>
              <a:buClr>
                <a:srgbClr val="006600"/>
              </a:buClr>
            </a:pPr>
            <a:r>
              <a:rPr lang="es-ES" altLang="es-ES" sz="2600" dirty="0"/>
              <a:t>Haz ejercicio: caminar, montar en bicicleta...</a:t>
            </a:r>
          </a:p>
        </p:txBody>
      </p:sp>
      <p:pic>
        <p:nvPicPr>
          <p:cNvPr id="29703" name="8 Imagen"/>
          <p:cNvPicPr>
            <a:picLocks noChangeAspect="1" noChangeArrowheads="1"/>
          </p:cNvPicPr>
          <p:nvPr/>
        </p:nvPicPr>
        <p:blipFill>
          <a:blip r:embed="rId3" cstate="print">
            <a:extLst>
              <a:ext uri="{28A0092B-C50C-407E-A947-70E740481C1C}">
                <a14:useLocalDpi xmlns:a14="http://schemas.microsoft.com/office/drawing/2010/main" val="0"/>
              </a:ext>
            </a:extLst>
          </a:blip>
          <a:srcRect l="10936" t="28546" r="46208" b="18755"/>
          <a:stretch>
            <a:fillRect/>
          </a:stretch>
        </p:blipFill>
        <p:spPr bwMode="auto">
          <a:xfrm>
            <a:off x="6300788" y="4414684"/>
            <a:ext cx="2555899" cy="1767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9 Imagen"/>
          <p:cNvPicPr>
            <a:picLocks noChangeAspect="1" noChangeArrowheads="1"/>
          </p:cNvPicPr>
          <p:nvPr/>
        </p:nvPicPr>
        <p:blipFill>
          <a:blip r:embed="rId4" cstate="print">
            <a:extLst>
              <a:ext uri="{28A0092B-C50C-407E-A947-70E740481C1C}">
                <a14:useLocalDpi xmlns:a14="http://schemas.microsoft.com/office/drawing/2010/main" val="0"/>
              </a:ext>
            </a:extLst>
          </a:blip>
          <a:srcRect l="5644" t="25105" r="45856" b="16313"/>
          <a:stretch>
            <a:fillRect/>
          </a:stretch>
        </p:blipFill>
        <p:spPr bwMode="auto">
          <a:xfrm rot="-548291">
            <a:off x="3232874" y="4519121"/>
            <a:ext cx="2717164" cy="165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l="42084" t="36198" r="37680" b="40625"/>
          <a:stretch>
            <a:fillRect/>
          </a:stretch>
        </p:blipFill>
        <p:spPr bwMode="auto">
          <a:xfrm>
            <a:off x="811869" y="4827639"/>
            <a:ext cx="2306434" cy="1446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descr="027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0421" y="1573976"/>
            <a:ext cx="1299699" cy="13420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49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0" y="274638"/>
            <a:ext cx="7226300" cy="701675"/>
          </a:xfrm>
          <a:prstGeom prst="rect">
            <a:avLst/>
          </a:prstGeom>
        </p:spPr>
        <p:txBody>
          <a:bodyPr wrap="square" anchor="t">
            <a:spAutoFit/>
          </a:bodyPr>
          <a:lstStyle/>
          <a:p>
            <a:pPr algn="ctr" eaLnBrk="1" hangingPunct="1">
              <a:spcBef>
                <a:spcPct val="50000"/>
              </a:spcBef>
            </a:pPr>
            <a:r>
              <a:rPr lang="ca-ES" altLang="es-ES" b="1" dirty="0">
                <a:solidFill>
                  <a:srgbClr val="006600"/>
                </a:solidFill>
                <a:latin typeface="Calibri Tulos)"/>
                <a:cs typeface="Arial" pitchFamily="34" charset="0"/>
              </a:rPr>
              <a:t>DEBERES</a:t>
            </a:r>
            <a:endParaRPr lang="es-ES" altLang="es-ES" b="1" dirty="0">
              <a:solidFill>
                <a:srgbClr val="006600"/>
              </a:solidFill>
              <a:latin typeface="Calibri Tulos)"/>
              <a:cs typeface="Arial" pitchFamily="34" charset="0"/>
            </a:endParaRPr>
          </a:p>
        </p:txBody>
      </p:sp>
      <p:sp>
        <p:nvSpPr>
          <p:cNvPr id="30723" name="Rectangle 3"/>
          <p:cNvSpPr>
            <a:spLocks noGrp="1" noChangeArrowheads="1"/>
          </p:cNvSpPr>
          <p:nvPr>
            <p:ph type="body" idx="4294967295"/>
          </p:nvPr>
        </p:nvSpPr>
        <p:spPr>
          <a:xfrm>
            <a:off x="2825053" y="1416769"/>
            <a:ext cx="5940425" cy="4525962"/>
          </a:xfrm>
        </p:spPr>
        <p:txBody>
          <a:bodyPr/>
          <a:lstStyle/>
          <a:p>
            <a:pPr>
              <a:buClr>
                <a:srgbClr val="006600"/>
              </a:buClr>
            </a:pPr>
            <a:r>
              <a:rPr lang="es-ES" altLang="es-ES" dirty="0">
                <a:cs typeface="Arial" pitchFamily="34" charset="0"/>
              </a:rPr>
              <a:t>Estrategias de prevención de recaídas.</a:t>
            </a:r>
          </a:p>
          <a:p>
            <a:pPr>
              <a:buClr>
                <a:srgbClr val="006600"/>
              </a:buClr>
            </a:pPr>
            <a:r>
              <a:rPr lang="es-ES" altLang="es-ES" dirty="0">
                <a:cs typeface="Arial" pitchFamily="34" charset="0"/>
              </a:rPr>
              <a:t>Valoración del taller.</a:t>
            </a:r>
          </a:p>
        </p:txBody>
      </p:sp>
      <p:pic>
        <p:nvPicPr>
          <p:cNvPr id="30724" name="Picture 4" descr="MC90023213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701" y="1834407"/>
            <a:ext cx="3294019" cy="337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BC2DE7C0-9704-4EA4-B252-E67959422C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97137" y="2582369"/>
            <a:ext cx="2701985" cy="3823649"/>
          </a:xfrm>
          <a:prstGeom prst="rect">
            <a:avLst/>
          </a:prstGeom>
          <a:ln>
            <a:solidFill>
              <a:srgbClr val="92D050"/>
            </a:solidFill>
          </a:ln>
        </p:spPr>
      </p:pic>
      <p:pic>
        <p:nvPicPr>
          <p:cNvPr id="8" name="Imagen 7">
            <a:extLst>
              <a:ext uri="{FF2B5EF4-FFF2-40B4-BE49-F238E27FC236}">
                <a16:creationId xmlns:a16="http://schemas.microsoft.com/office/drawing/2014/main" id="{ED16F453-552D-43DC-9BD7-6FE93975367E}"/>
              </a:ext>
            </a:extLst>
          </p:cNvPr>
          <p:cNvPicPr>
            <a:picLocks noChangeAspect="1"/>
          </p:cNvPicPr>
          <p:nvPr/>
        </p:nvPicPr>
        <p:blipFill>
          <a:blip r:embed="rId5"/>
          <a:stretch>
            <a:fillRect/>
          </a:stretch>
        </p:blipFill>
        <p:spPr>
          <a:xfrm>
            <a:off x="3431721" y="2561189"/>
            <a:ext cx="2662874" cy="3844829"/>
          </a:xfrm>
          <a:prstGeom prst="rect">
            <a:avLst/>
          </a:prstGeom>
          <a:ln>
            <a:solidFill>
              <a:schemeClr val="accent2"/>
            </a:solidFill>
          </a:ln>
        </p:spPr>
      </p:pic>
    </p:spTree>
    <p:extLst>
      <p:ext uri="{BB962C8B-B14F-4D97-AF65-F5344CB8AC3E}">
        <p14:creationId xmlns:p14="http://schemas.microsoft.com/office/powerpoint/2010/main" val="385553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2"/>
          <p:cNvSpPr txBox="1">
            <a:spLocks noChangeArrowheads="1"/>
          </p:cNvSpPr>
          <p:nvPr/>
        </p:nvSpPr>
        <p:spPr bwMode="auto">
          <a:xfrm>
            <a:off x="973394" y="160806"/>
            <a:ext cx="71972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ca-ES" altLang="es-ES" sz="4400" b="1" dirty="0">
                <a:solidFill>
                  <a:srgbClr val="006600"/>
                </a:solidFill>
              </a:rPr>
              <a:t>CRONOGRAMA</a:t>
            </a:r>
            <a:endParaRPr lang="es-ES" altLang="es-ES" sz="4400" b="1" dirty="0">
              <a:solidFill>
                <a:srgbClr val="006600"/>
              </a:solidFill>
            </a:endParaRPr>
          </a:p>
        </p:txBody>
      </p:sp>
      <p:sp>
        <p:nvSpPr>
          <p:cNvPr id="2"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5" name="Imagen 4">
            <a:extLst>
              <a:ext uri="{FF2B5EF4-FFF2-40B4-BE49-F238E27FC236}">
                <a16:creationId xmlns:a16="http://schemas.microsoft.com/office/drawing/2014/main" id="{CA16A52D-FBA6-964D-8089-A415348E5DFD}"/>
              </a:ext>
            </a:extLst>
          </p:cNvPr>
          <p:cNvPicPr>
            <a:picLocks noChangeAspect="1"/>
          </p:cNvPicPr>
          <p:nvPr/>
        </p:nvPicPr>
        <p:blipFill rotWithShape="1">
          <a:blip r:embed="rId2" cstate="print"/>
          <a:srcRect l="9929" t="20601" r="11413" b="10692"/>
          <a:stretch/>
        </p:blipFill>
        <p:spPr>
          <a:xfrm>
            <a:off x="2611001" y="1251477"/>
            <a:ext cx="4047376" cy="4997156"/>
          </a:xfrm>
          <a:prstGeom prst="rect">
            <a:avLst/>
          </a:prstGeom>
        </p:spPr>
      </p:pic>
    </p:spTree>
    <p:extLst>
      <p:ext uri="{BB962C8B-B14F-4D97-AF65-F5344CB8AC3E}">
        <p14:creationId xmlns:p14="http://schemas.microsoft.com/office/powerpoint/2010/main" val="2586529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1 Rectángulo"/>
          <p:cNvSpPr>
            <a:spLocks noChangeArrowheads="1"/>
          </p:cNvSpPr>
          <p:nvPr/>
        </p:nvSpPr>
        <p:spPr bwMode="auto">
          <a:xfrm>
            <a:off x="1002890" y="311150"/>
            <a:ext cx="71489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ca-ES" altLang="es-ES" sz="7200" b="1" dirty="0">
                <a:solidFill>
                  <a:srgbClr val="006600"/>
                </a:solidFill>
                <a:latin typeface="Arial" pitchFamily="34" charset="0"/>
              </a:rPr>
              <a:t>¡</a:t>
            </a:r>
            <a:r>
              <a:rPr lang="ca-ES" altLang="es-ES" sz="7200" b="1" dirty="0" err="1">
                <a:solidFill>
                  <a:srgbClr val="006600"/>
                </a:solidFill>
                <a:latin typeface="Arial" pitchFamily="34" charset="0"/>
              </a:rPr>
              <a:t>FELICIDADES</a:t>
            </a:r>
            <a:r>
              <a:rPr lang="ca-ES" altLang="es-ES" sz="7200" b="1" dirty="0">
                <a:solidFill>
                  <a:srgbClr val="006600"/>
                </a:solidFill>
                <a:latin typeface="Arial" pitchFamily="34" charset="0"/>
              </a:rPr>
              <a:t>!</a:t>
            </a:r>
            <a:endParaRPr lang="es-ES" altLang="es-ES" sz="7200" b="1" dirty="0">
              <a:solidFill>
                <a:srgbClr val="006600"/>
              </a:solidFill>
              <a:latin typeface="Arial" pitchFamily="34" charset="0"/>
            </a:endParaRPr>
          </a:p>
        </p:txBody>
      </p:sp>
      <p:pic>
        <p:nvPicPr>
          <p:cNvPr id="11" name="10 Image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054" t="20390" r="49559" b="11224"/>
          <a:stretch>
            <a:fillRect/>
          </a:stretch>
        </p:blipFill>
        <p:spPr bwMode="auto">
          <a:xfrm>
            <a:off x="2261175" y="1901085"/>
            <a:ext cx="4632352" cy="411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781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5795963" y="1557338"/>
            <a:ext cx="2808287" cy="4570412"/>
          </a:xfrm>
          <a:prstGeom prst="rect">
            <a:avLst/>
          </a:prstGeom>
          <a:noFill/>
          <a:ln w="9525">
            <a:noFill/>
            <a:miter lim="800000"/>
            <a:headEnd/>
            <a:tailEnd/>
          </a:ln>
        </p:spPr>
      </p:pic>
      <p:sp>
        <p:nvSpPr>
          <p:cNvPr id="4" name="1 Rectángulo"/>
          <p:cNvSpPr>
            <a:spLocks noChangeArrowheads="1"/>
          </p:cNvSpPr>
          <p:nvPr/>
        </p:nvSpPr>
        <p:spPr bwMode="auto">
          <a:xfrm>
            <a:off x="971550" y="189052"/>
            <a:ext cx="7200900" cy="707886"/>
          </a:xfrm>
          <a:prstGeom prst="rect">
            <a:avLst/>
          </a:prstGeom>
          <a:noFill/>
          <a:ln>
            <a:noFill/>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None/>
              <a:defRPr/>
            </a:pPr>
            <a:r>
              <a:rPr lang="ca-ES" altLang="es-ES" sz="4000" b="1" dirty="0">
                <a:solidFill>
                  <a:srgbClr val="006600"/>
                </a:solidFill>
                <a:latin typeface="Calibri"/>
                <a:cs typeface="Arial" panose="020B0604020202020204" pitchFamily="34" charset="0"/>
              </a:rPr>
              <a:t>DEBERES/RECOMENDACIONES</a:t>
            </a:r>
            <a:endParaRPr lang="es-ES" altLang="es-ES" sz="4000" dirty="0">
              <a:solidFill>
                <a:prstClr val="black"/>
              </a:solidFill>
              <a:latin typeface="Calibri"/>
              <a:cs typeface="Arial" panose="020B0604020202020204" pitchFamily="34" charset="0"/>
            </a:endParaRPr>
          </a:p>
        </p:txBody>
      </p:sp>
      <p:pic>
        <p:nvPicPr>
          <p:cNvPr id="5" name="Picture 1">
            <a:extLst>
              <a:ext uri="{FF2B5EF4-FFF2-40B4-BE49-F238E27FC236}">
                <a16:creationId xmlns:a16="http://schemas.microsoft.com/office/drawing/2014/main" id="{5C953725-616C-4E93-B66A-D871AE55A12C}"/>
              </a:ext>
            </a:extLst>
          </p:cNvPr>
          <p:cNvPicPr>
            <a:picLocks noChangeAspect="1"/>
          </p:cNvPicPr>
          <p:nvPr/>
        </p:nvPicPr>
        <p:blipFill>
          <a:blip r:embed="rId3"/>
          <a:stretch>
            <a:fillRect/>
          </a:stretch>
        </p:blipFill>
        <p:spPr>
          <a:xfrm>
            <a:off x="1619672" y="896938"/>
            <a:ext cx="3921108" cy="5589240"/>
          </a:xfrm>
          <a:prstGeom prst="rect">
            <a:avLst/>
          </a:prstGeom>
          <a:solidFill>
            <a:schemeClr val="bg1"/>
          </a:solidFill>
          <a:ln w="15875">
            <a:solidFill>
              <a:srgbClr val="FF93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1 Rectángulo"/>
          <p:cNvSpPr>
            <a:spLocks noChangeArrowheads="1"/>
          </p:cNvSpPr>
          <p:nvPr/>
        </p:nvSpPr>
        <p:spPr bwMode="auto">
          <a:xfrm>
            <a:off x="971550" y="188913"/>
            <a:ext cx="7200900" cy="708025"/>
          </a:xfrm>
          <a:prstGeom prst="rect">
            <a:avLst/>
          </a:prstGeom>
          <a:noFill/>
          <a:ln>
            <a:noFill/>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defRPr/>
            </a:pPr>
            <a:r>
              <a:rPr lang="ca-ES" altLang="es-ES" sz="4000" b="1" dirty="0">
                <a:solidFill>
                  <a:srgbClr val="006600"/>
                </a:solidFill>
                <a:latin typeface="Calibri"/>
                <a:cs typeface="Arial" panose="020B0604020202020204" pitchFamily="34" charset="0"/>
              </a:rPr>
              <a:t>DEBERES</a:t>
            </a:r>
            <a:endParaRPr lang="es-ES" altLang="es-ES" sz="4000" dirty="0">
              <a:solidFill>
                <a:prstClr val="black"/>
              </a:solidFill>
              <a:latin typeface="Calibri"/>
              <a:cs typeface="Arial" panose="020B0604020202020204" pitchFamily="34" charset="0"/>
            </a:endParaRPr>
          </a:p>
        </p:txBody>
      </p:sp>
      <p:pic>
        <p:nvPicPr>
          <p:cNvPr id="6" name="Picture 1">
            <a:extLst>
              <a:ext uri="{FF2B5EF4-FFF2-40B4-BE49-F238E27FC236}">
                <a16:creationId xmlns:a16="http://schemas.microsoft.com/office/drawing/2014/main" id="{57CF106F-6A7C-43DE-A727-0257B32FF014}"/>
              </a:ext>
            </a:extLst>
          </p:cNvPr>
          <p:cNvPicPr>
            <a:picLocks noChangeAspect="1"/>
          </p:cNvPicPr>
          <p:nvPr/>
        </p:nvPicPr>
        <p:blipFill>
          <a:blip r:embed="rId2"/>
          <a:stretch>
            <a:fillRect/>
          </a:stretch>
        </p:blipFill>
        <p:spPr>
          <a:xfrm>
            <a:off x="539552" y="1124744"/>
            <a:ext cx="3784781" cy="5370298"/>
          </a:xfrm>
          <a:prstGeom prst="rect">
            <a:avLst/>
          </a:prstGeom>
          <a:solidFill>
            <a:schemeClr val="bg1"/>
          </a:solidFill>
          <a:ln w="15875">
            <a:solidFill>
              <a:schemeClr val="accent6">
                <a:lumMod val="75000"/>
              </a:schemeClr>
            </a:solidFill>
          </a:ln>
        </p:spPr>
      </p:pic>
      <p:pic>
        <p:nvPicPr>
          <p:cNvPr id="7" name="Picture 2">
            <a:extLst>
              <a:ext uri="{FF2B5EF4-FFF2-40B4-BE49-F238E27FC236}">
                <a16:creationId xmlns:a16="http://schemas.microsoft.com/office/drawing/2014/main" id="{12187EC5-DA66-4810-9815-2246E0AE34BD}"/>
              </a:ext>
            </a:extLst>
          </p:cNvPr>
          <p:cNvPicPr>
            <a:picLocks noChangeAspect="1"/>
          </p:cNvPicPr>
          <p:nvPr/>
        </p:nvPicPr>
        <p:blipFill>
          <a:blip r:embed="rId3"/>
          <a:stretch>
            <a:fillRect/>
          </a:stretch>
        </p:blipFill>
        <p:spPr>
          <a:xfrm>
            <a:off x="4819665" y="1084964"/>
            <a:ext cx="3784782" cy="5438203"/>
          </a:xfrm>
          <a:prstGeom prst="rect">
            <a:avLst/>
          </a:prstGeom>
          <a:solidFill>
            <a:schemeClr val="bg1"/>
          </a:solidFill>
          <a:ln w="15875">
            <a:solidFill>
              <a:schemeClr val="accent6">
                <a:lumMod val="75000"/>
              </a:schemeClr>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Rectángulo"/>
          <p:cNvSpPr>
            <a:spLocks noChangeArrowheads="1"/>
          </p:cNvSpPr>
          <p:nvPr/>
        </p:nvSpPr>
        <p:spPr bwMode="auto">
          <a:xfrm>
            <a:off x="971550" y="188913"/>
            <a:ext cx="7200900" cy="708025"/>
          </a:xfrm>
          <a:prstGeom prst="rect">
            <a:avLst/>
          </a:prstGeom>
          <a:noFill/>
          <a:ln>
            <a:noFill/>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defRPr/>
            </a:pPr>
            <a:r>
              <a:rPr lang="ca-ES" altLang="es-ES" sz="4000" b="1" dirty="0">
                <a:solidFill>
                  <a:srgbClr val="006600"/>
                </a:solidFill>
                <a:latin typeface="Calibri"/>
                <a:cs typeface="Arial" panose="020B0604020202020204" pitchFamily="34" charset="0"/>
              </a:rPr>
              <a:t>DEBERES</a:t>
            </a:r>
            <a:endParaRPr lang="es-ES" altLang="es-ES" sz="4000" dirty="0">
              <a:solidFill>
                <a:prstClr val="black"/>
              </a:solidFill>
              <a:latin typeface="Calibri"/>
              <a:cs typeface="Arial" panose="020B0604020202020204" pitchFamily="34" charset="0"/>
            </a:endParaRPr>
          </a:p>
        </p:txBody>
      </p:sp>
      <p:pic>
        <p:nvPicPr>
          <p:cNvPr id="5" name="Picture 1">
            <a:extLst>
              <a:ext uri="{FF2B5EF4-FFF2-40B4-BE49-F238E27FC236}">
                <a16:creationId xmlns:a16="http://schemas.microsoft.com/office/drawing/2014/main" id="{C2E780E7-ECC8-48EC-9EAC-EBFDBCAAC2ED}"/>
              </a:ext>
            </a:extLst>
          </p:cNvPr>
          <p:cNvPicPr>
            <a:picLocks noChangeAspect="1"/>
          </p:cNvPicPr>
          <p:nvPr/>
        </p:nvPicPr>
        <p:blipFill>
          <a:blip r:embed="rId2"/>
          <a:stretch>
            <a:fillRect/>
          </a:stretch>
        </p:blipFill>
        <p:spPr>
          <a:xfrm>
            <a:off x="885518" y="1203324"/>
            <a:ext cx="3641688" cy="5184775"/>
          </a:xfrm>
          <a:prstGeom prst="rect">
            <a:avLst/>
          </a:prstGeom>
          <a:solidFill>
            <a:schemeClr val="bg1"/>
          </a:solidFill>
          <a:ln w="15875">
            <a:solidFill>
              <a:schemeClr val="accent6">
                <a:lumMod val="75000"/>
              </a:schemeClr>
            </a:solidFill>
          </a:ln>
        </p:spPr>
      </p:pic>
      <p:pic>
        <p:nvPicPr>
          <p:cNvPr id="6" name="Picture 3" descr="A screenshot of a social media post&#10;&#10;Description automatically generated">
            <a:extLst>
              <a:ext uri="{FF2B5EF4-FFF2-40B4-BE49-F238E27FC236}">
                <a16:creationId xmlns:a16="http://schemas.microsoft.com/office/drawing/2014/main" id="{1EC27755-7B0C-4192-B7E6-412437D3E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203324"/>
            <a:ext cx="3668182" cy="5184775"/>
          </a:xfrm>
          <a:prstGeom prst="rect">
            <a:avLst/>
          </a:prstGeom>
          <a:solidFill>
            <a:schemeClr val="bg1"/>
          </a:solidFill>
          <a:ln w="15875">
            <a:solidFill>
              <a:schemeClr val="accent6">
                <a:lumMod val="75000"/>
              </a:schemeClr>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07" t="16696" r="70131" b="48438"/>
          <a:stretch/>
        </p:blipFill>
        <p:spPr bwMode="auto">
          <a:xfrm rot="20937515">
            <a:off x="336868" y="1989665"/>
            <a:ext cx="4932097" cy="3711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3"/>
          <p:cNvPicPr>
            <a:picLocks noChangeAspect="1" noChangeArrowheads="1"/>
          </p:cNvPicPr>
          <p:nvPr/>
        </p:nvPicPr>
        <p:blipFill>
          <a:blip r:embed="rId4" cstate="print">
            <a:clrChange>
              <a:clrFrom>
                <a:srgbClr val="365B31"/>
              </a:clrFrom>
              <a:clrTo>
                <a:srgbClr val="365B31">
                  <a:alpha val="0"/>
                </a:srgbClr>
              </a:clrTo>
            </a:clrChange>
            <a:extLst>
              <a:ext uri="{28A0092B-C50C-407E-A947-70E740481C1C}">
                <a14:useLocalDpi xmlns:a14="http://schemas.microsoft.com/office/drawing/2010/main" val="0"/>
              </a:ext>
            </a:extLst>
          </a:blip>
          <a:srcRect/>
          <a:stretch>
            <a:fillRect/>
          </a:stretch>
        </p:blipFill>
        <p:spPr bwMode="auto">
          <a:xfrm>
            <a:off x="5630288" y="1484784"/>
            <a:ext cx="2997501" cy="487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 Título"/>
          <p:cNvSpPr txBox="1">
            <a:spLocks/>
          </p:cNvSpPr>
          <p:nvPr/>
        </p:nvSpPr>
        <p:spPr>
          <a:xfrm>
            <a:off x="1043608" y="332656"/>
            <a:ext cx="7200800" cy="4841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a-ES" altLang="es-ES" sz="4000" b="1" cap="all" dirty="0">
                <a:solidFill>
                  <a:srgbClr val="006600"/>
                </a:solidFill>
                <a:latin typeface="Calibri titulo"/>
              </a:rPr>
              <a:t>¿</a:t>
            </a:r>
            <a:r>
              <a:rPr lang="es-ES" altLang="es-ES" sz="4000" b="1" cap="all" dirty="0">
                <a:solidFill>
                  <a:srgbClr val="006600"/>
                </a:solidFill>
                <a:latin typeface="Calibri titulo"/>
              </a:rPr>
              <a:t>Beneficios </a:t>
            </a:r>
            <a:r>
              <a:rPr lang="ca-ES" altLang="es-ES" sz="4000" b="1" cap="all" dirty="0" err="1">
                <a:solidFill>
                  <a:srgbClr val="006600"/>
                </a:solidFill>
                <a:latin typeface="Calibri titulo"/>
              </a:rPr>
              <a:t>individualEs</a:t>
            </a:r>
            <a:r>
              <a:rPr lang="ca-ES" altLang="es-ES" sz="4000" b="1" cap="all" dirty="0">
                <a:solidFill>
                  <a:srgbClr val="006600"/>
                </a:solidFill>
                <a:latin typeface="Calibri titulo"/>
              </a:rPr>
              <a:t>? </a:t>
            </a:r>
          </a:p>
        </p:txBody>
      </p:sp>
    </p:spTree>
    <p:extLst>
      <p:ext uri="{BB962C8B-B14F-4D97-AF65-F5344CB8AC3E}">
        <p14:creationId xmlns:p14="http://schemas.microsoft.com/office/powerpoint/2010/main" val="401953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4294967295"/>
          </p:nvPr>
        </p:nvSpPr>
        <p:spPr>
          <a:xfrm>
            <a:off x="0" y="1700213"/>
            <a:ext cx="8642350" cy="4968875"/>
          </a:xfrm>
        </p:spPr>
        <p:txBody>
          <a:bodyPr>
            <a:normAutofit/>
          </a:bodyPr>
          <a:lstStyle/>
          <a:p>
            <a:pPr marL="0" indent="0">
              <a:buFont typeface="Arial" pitchFamily="34" charset="0"/>
              <a:buNone/>
              <a:defRPr/>
            </a:pPr>
            <a:r>
              <a:rPr lang="es-ES" sz="3600" dirty="0"/>
              <a:t>          </a:t>
            </a:r>
            <a:endParaRPr lang="es-ES" sz="3600" b="1" dirty="0">
              <a:solidFill>
                <a:srgbClr val="006600"/>
              </a:solidFill>
              <a:latin typeface="Calibri titulo"/>
            </a:endParaRPr>
          </a:p>
        </p:txBody>
      </p:sp>
      <p:pic>
        <p:nvPicPr>
          <p:cNvPr id="9219" name="Imagen 3"/>
          <p:cNvPicPr>
            <a:picLocks noChangeAspect="1"/>
          </p:cNvPicPr>
          <p:nvPr/>
        </p:nvPicPr>
        <p:blipFill>
          <a:blip r:embed="rId2" cstate="print">
            <a:extLst>
              <a:ext uri="{28A0092B-C50C-407E-A947-70E740481C1C}">
                <a14:useLocalDpi xmlns:a14="http://schemas.microsoft.com/office/drawing/2010/main" val="0"/>
              </a:ext>
            </a:extLst>
          </a:blip>
          <a:srcRect l="20250" t="13579" r="31737" b="23422"/>
          <a:stretch>
            <a:fillRect/>
          </a:stretch>
        </p:blipFill>
        <p:spPr bwMode="auto">
          <a:xfrm>
            <a:off x="532521" y="2174362"/>
            <a:ext cx="4471414" cy="329917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0" name="Imagen 4"/>
          <p:cNvPicPr>
            <a:picLocks noChangeAspect="1"/>
          </p:cNvPicPr>
          <p:nvPr/>
        </p:nvPicPr>
        <p:blipFill>
          <a:blip r:embed="rId3" cstate="print">
            <a:extLst>
              <a:ext uri="{28A0092B-C50C-407E-A947-70E740481C1C}">
                <a14:useLocalDpi xmlns:a14="http://schemas.microsoft.com/office/drawing/2010/main" val="0"/>
              </a:ext>
            </a:extLst>
          </a:blip>
          <a:srcRect l="35057" t="50000" r="45889" b="15547"/>
          <a:stretch>
            <a:fillRect/>
          </a:stretch>
        </p:blipFill>
        <p:spPr bwMode="auto">
          <a:xfrm>
            <a:off x="5765831" y="2346651"/>
            <a:ext cx="2906219" cy="295459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1 Título"/>
          <p:cNvSpPr txBox="1">
            <a:spLocks/>
          </p:cNvSpPr>
          <p:nvPr/>
        </p:nvSpPr>
        <p:spPr>
          <a:xfrm>
            <a:off x="1127125" y="332370"/>
            <a:ext cx="6889750" cy="484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s-ES" sz="4400" b="1" dirty="0">
                <a:solidFill>
                  <a:srgbClr val="006600"/>
                </a:solidFill>
                <a:latin typeface="Calibri titulo"/>
              </a:rPr>
              <a:t>HUMO DE PRIMERA MANO</a:t>
            </a:r>
          </a:p>
          <a:p>
            <a:pPr marL="0" indent="0" algn="ctr">
              <a:buNone/>
              <a:defRPr/>
            </a:pPr>
            <a:endParaRPr lang="ca-ES" altLang="es-ES" sz="4000" b="1" cap="all" dirty="0">
              <a:solidFill>
                <a:srgbClr val="006600"/>
              </a:solidFill>
              <a:latin typeface="Calibri titulo"/>
            </a:endParaRPr>
          </a:p>
        </p:txBody>
      </p:sp>
      <p:sp>
        <p:nvSpPr>
          <p:cNvPr id="3" name="Rectángulo 2"/>
          <p:cNvSpPr/>
          <p:nvPr/>
        </p:nvSpPr>
        <p:spPr>
          <a:xfrm>
            <a:off x="532521" y="5785111"/>
            <a:ext cx="7711367" cy="400110"/>
          </a:xfrm>
          <a:prstGeom prst="rect">
            <a:avLst/>
          </a:prstGeom>
        </p:spPr>
        <p:txBody>
          <a:bodyPr wrap="square">
            <a:spAutoFit/>
          </a:bodyPr>
          <a:lstStyle/>
          <a:p>
            <a:pPr marL="342900" indent="-342900">
              <a:spcBef>
                <a:spcPct val="0"/>
              </a:spcBef>
              <a:buFont typeface="Wingdings" panose="05000000000000000000" pitchFamily="2" charset="2"/>
              <a:buChar char="Ø"/>
              <a:defRPr/>
            </a:pPr>
            <a:r>
              <a:rPr lang="es-ES" altLang="es-ES" sz="2000" b="1" dirty="0">
                <a:solidFill>
                  <a:srgbClr val="006600"/>
                </a:solidFill>
                <a:cs typeface="Calibri" panose="020F0502020204030204" pitchFamily="34" charset="0"/>
              </a:rPr>
              <a:t>Humo de primera mano</a:t>
            </a:r>
            <a:r>
              <a:rPr lang="es-ES" altLang="es-ES" sz="2000" dirty="0">
                <a:cs typeface="Calibri" panose="020F0502020204030204" pitchFamily="34" charset="0"/>
              </a:rPr>
              <a:t>:</a:t>
            </a:r>
            <a:r>
              <a:rPr lang="es-ES" sz="2000" dirty="0"/>
              <a:t> es el humo que inhalan los fumadores</a:t>
            </a:r>
            <a:r>
              <a:rPr lang="ca-ES" sz="2000" dirty="0"/>
              <a:t> </a:t>
            </a:r>
          </a:p>
        </p:txBody>
      </p:sp>
    </p:spTree>
    <p:extLst>
      <p:ext uri="{BB962C8B-B14F-4D97-AF65-F5344CB8AC3E}">
        <p14:creationId xmlns:p14="http://schemas.microsoft.com/office/powerpoint/2010/main" val="62750109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44298">
            <a:off x="6718489" y="5165763"/>
            <a:ext cx="964882" cy="1447321"/>
          </a:xfrm>
          <a:prstGeom prst="rect">
            <a:avLst/>
          </a:prstGeom>
        </p:spPr>
      </p:pic>
      <p:sp>
        <p:nvSpPr>
          <p:cNvPr id="621572" name="Rectangle 4"/>
          <p:cNvSpPr>
            <a:spLocks noGrp="1" noChangeArrowheads="1"/>
          </p:cNvSpPr>
          <p:nvPr>
            <p:ph type="title" idx="4294967295"/>
          </p:nvPr>
        </p:nvSpPr>
        <p:spPr>
          <a:xfrm>
            <a:off x="0" y="188913"/>
            <a:ext cx="8620125" cy="1143000"/>
          </a:xfrm>
          <a:prstGeom prst="rect">
            <a:avLst/>
          </a:prstGeom>
        </p:spPr>
        <p:txBody>
          <a:bodyPr>
            <a:noAutofit/>
          </a:bodyPr>
          <a:lstStyle/>
          <a:p>
            <a:pPr algn="ctr" eaLnBrk="1" hangingPunct="1">
              <a:defRPr/>
            </a:pPr>
            <a:r>
              <a:rPr lang="ca-ES" sz="3600" b="1" dirty="0">
                <a:solidFill>
                  <a:srgbClr val="006600"/>
                </a:solidFill>
                <a:latin typeface="Calibri titulo"/>
              </a:rPr>
              <a:t>¿CÓMO AFECTA EL TABACO A </a:t>
            </a:r>
            <a:br>
              <a:rPr lang="ca-ES" sz="3600" b="1" dirty="0">
                <a:solidFill>
                  <a:srgbClr val="006600"/>
                </a:solidFill>
                <a:latin typeface="Calibri titulo"/>
              </a:rPr>
            </a:br>
            <a:r>
              <a:rPr lang="ca-ES" sz="3600" b="1" dirty="0">
                <a:solidFill>
                  <a:srgbClr val="006600"/>
                </a:solidFill>
                <a:latin typeface="Calibri titulo"/>
              </a:rPr>
              <a:t>LA SALUD DE TU BOCA?</a:t>
            </a:r>
          </a:p>
        </p:txBody>
      </p:sp>
      <p:pic>
        <p:nvPicPr>
          <p:cNvPr id="22534" name="Picture 2" descr="C:\Users\César\Desktop\tabac\cigarette-150153_12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63918">
            <a:off x="2464594" y="3090069"/>
            <a:ext cx="41163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14 CuadroTexto"/>
          <p:cNvSpPr txBox="1">
            <a:spLocks noChangeArrowheads="1"/>
          </p:cNvSpPr>
          <p:nvPr/>
        </p:nvSpPr>
        <p:spPr bwMode="auto">
          <a:xfrm>
            <a:off x="468313" y="3470275"/>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mn-lt"/>
              </a:rPr>
              <a:t>3. CAUSA ENFERMEDAD PERIODONTAL (</a:t>
            </a:r>
            <a:r>
              <a:rPr lang="ca-ES" sz="1800" dirty="0" err="1">
                <a:latin typeface="+mn-lt"/>
              </a:rPr>
              <a:t>ENCÍAS</a:t>
            </a:r>
            <a:r>
              <a:rPr lang="ca-ES" sz="1800" dirty="0">
                <a:latin typeface="+mn-lt"/>
              </a:rPr>
              <a:t>)</a:t>
            </a:r>
          </a:p>
        </p:txBody>
      </p:sp>
      <p:sp>
        <p:nvSpPr>
          <p:cNvPr id="22536" name="15 CuadroTexto"/>
          <p:cNvSpPr txBox="1">
            <a:spLocks noChangeArrowheads="1"/>
          </p:cNvSpPr>
          <p:nvPr/>
        </p:nvSpPr>
        <p:spPr bwMode="auto">
          <a:xfrm>
            <a:off x="468313" y="2780746"/>
            <a:ext cx="37890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mn-lt"/>
              </a:rPr>
              <a:t>2. PROVOCA HALITOSIS </a:t>
            </a:r>
          </a:p>
          <a:p>
            <a:pPr eaLnBrk="1" hangingPunct="1">
              <a:spcBef>
                <a:spcPct val="0"/>
              </a:spcBef>
              <a:buFontTx/>
              <a:buNone/>
            </a:pPr>
            <a:r>
              <a:rPr lang="ca-ES" sz="1800" dirty="0">
                <a:latin typeface="+mn-lt"/>
              </a:rPr>
              <a:t>(MAL </a:t>
            </a:r>
            <a:r>
              <a:rPr lang="ca-ES" sz="1800" dirty="0" err="1">
                <a:latin typeface="+mn-lt"/>
              </a:rPr>
              <a:t>ALIENTO</a:t>
            </a:r>
            <a:r>
              <a:rPr lang="ca-ES" sz="1800" dirty="0">
                <a:latin typeface="+mn-lt"/>
              </a:rPr>
              <a:t>)</a:t>
            </a:r>
          </a:p>
        </p:txBody>
      </p:sp>
      <p:sp>
        <p:nvSpPr>
          <p:cNvPr id="22537" name="17 CuadroTexto"/>
          <p:cNvSpPr txBox="1">
            <a:spLocks noChangeArrowheads="1"/>
          </p:cNvSpPr>
          <p:nvPr/>
        </p:nvSpPr>
        <p:spPr bwMode="auto">
          <a:xfrm>
            <a:off x="468312" y="2185988"/>
            <a:ext cx="2803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Arial" panose="020B0604020202020204" pitchFamily="34" charset="0"/>
              </a:rPr>
              <a:t>1. </a:t>
            </a:r>
            <a:r>
              <a:rPr lang="ca-ES" sz="1800" dirty="0">
                <a:latin typeface="+mn-lt"/>
              </a:rPr>
              <a:t>MANCHA TUS </a:t>
            </a:r>
            <a:r>
              <a:rPr lang="ca-ES" sz="1800" dirty="0" err="1">
                <a:latin typeface="+mn-lt"/>
              </a:rPr>
              <a:t>DIENTES</a:t>
            </a:r>
            <a:endParaRPr lang="ca-ES" sz="1800" dirty="0">
              <a:latin typeface="+mn-lt"/>
            </a:endParaRPr>
          </a:p>
        </p:txBody>
      </p:sp>
      <p:sp>
        <p:nvSpPr>
          <p:cNvPr id="22538" name="19 CuadroTexto"/>
          <p:cNvSpPr txBox="1">
            <a:spLocks noChangeArrowheads="1"/>
          </p:cNvSpPr>
          <p:nvPr/>
        </p:nvSpPr>
        <p:spPr bwMode="auto">
          <a:xfrm>
            <a:off x="468313" y="4379913"/>
            <a:ext cx="34140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mn-lt"/>
              </a:rPr>
              <a:t>4. PREDISPONE AL </a:t>
            </a:r>
            <a:r>
              <a:rPr lang="ca-ES" sz="1800" dirty="0" err="1">
                <a:latin typeface="+mn-lt"/>
              </a:rPr>
              <a:t>CÁNCER</a:t>
            </a:r>
            <a:r>
              <a:rPr lang="ca-ES" sz="1800" dirty="0">
                <a:latin typeface="+mn-lt"/>
              </a:rPr>
              <a:t> ORAL</a:t>
            </a:r>
          </a:p>
        </p:txBody>
      </p:sp>
      <p:sp>
        <p:nvSpPr>
          <p:cNvPr id="22539" name="20 CuadroTexto"/>
          <p:cNvSpPr txBox="1">
            <a:spLocks noChangeArrowheads="1"/>
          </p:cNvSpPr>
          <p:nvPr/>
        </p:nvSpPr>
        <p:spPr bwMode="auto">
          <a:xfrm>
            <a:off x="468313" y="5013325"/>
            <a:ext cx="3240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mn-lt"/>
              </a:rPr>
              <a:t>5. AFECTA A LA PERCEPCIÓN DE SABORES Y OLORES</a:t>
            </a:r>
          </a:p>
        </p:txBody>
      </p:sp>
      <p:sp>
        <p:nvSpPr>
          <p:cNvPr id="22540" name="21 CuadroTexto"/>
          <p:cNvSpPr txBox="1">
            <a:spLocks noChangeArrowheads="1"/>
          </p:cNvSpPr>
          <p:nvPr/>
        </p:nvSpPr>
        <p:spPr bwMode="auto">
          <a:xfrm>
            <a:off x="5435600" y="1989138"/>
            <a:ext cx="32400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mn-lt"/>
              </a:rPr>
              <a:t>6. </a:t>
            </a:r>
            <a:r>
              <a:rPr lang="ca-ES" sz="1800" dirty="0" err="1">
                <a:latin typeface="+mn-lt"/>
              </a:rPr>
              <a:t>RETRASA</a:t>
            </a:r>
            <a:r>
              <a:rPr lang="ca-ES" sz="1800" dirty="0">
                <a:latin typeface="+mn-lt"/>
              </a:rPr>
              <a:t> LA </a:t>
            </a:r>
            <a:r>
              <a:rPr lang="ca-ES" sz="1800" dirty="0" err="1">
                <a:latin typeface="+mn-lt"/>
              </a:rPr>
              <a:t>CICATRIZACIÓN</a:t>
            </a:r>
            <a:r>
              <a:rPr lang="ca-ES" sz="1800" dirty="0">
                <a:latin typeface="+mn-lt"/>
              </a:rPr>
              <a:t> DE LAS </a:t>
            </a:r>
            <a:r>
              <a:rPr lang="ca-ES" sz="1800" dirty="0" err="1">
                <a:latin typeface="+mn-lt"/>
              </a:rPr>
              <a:t>HERIDAS</a:t>
            </a:r>
            <a:endParaRPr lang="ca-ES" sz="1800" dirty="0">
              <a:latin typeface="+mn-lt"/>
            </a:endParaRPr>
          </a:p>
        </p:txBody>
      </p:sp>
      <p:sp>
        <p:nvSpPr>
          <p:cNvPr id="22541" name="22 CuadroTexto"/>
          <p:cNvSpPr txBox="1">
            <a:spLocks noChangeArrowheads="1"/>
          </p:cNvSpPr>
          <p:nvPr/>
        </p:nvSpPr>
        <p:spPr bwMode="auto">
          <a:xfrm>
            <a:off x="5435600" y="2905125"/>
            <a:ext cx="32400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mn-lt"/>
              </a:rPr>
              <a:t>7. PROVOCA EL FRACASO DE LOS </a:t>
            </a:r>
            <a:r>
              <a:rPr lang="ca-ES" sz="1800" dirty="0" err="1">
                <a:latin typeface="+mn-lt"/>
              </a:rPr>
              <a:t>TRATAMIENTOS</a:t>
            </a:r>
            <a:r>
              <a:rPr lang="ca-ES" sz="1800" dirty="0">
                <a:latin typeface="+mn-lt"/>
              </a:rPr>
              <a:t> </a:t>
            </a:r>
            <a:r>
              <a:rPr lang="ca-ES" sz="1800" dirty="0" err="1">
                <a:latin typeface="+mn-lt"/>
              </a:rPr>
              <a:t>DENTALES</a:t>
            </a:r>
            <a:r>
              <a:rPr lang="ca-ES" sz="1800" dirty="0">
                <a:latin typeface="+mn-lt"/>
              </a:rPr>
              <a:t> Y DE LOS IMPLANTES</a:t>
            </a:r>
          </a:p>
        </p:txBody>
      </p:sp>
      <p:sp>
        <p:nvSpPr>
          <p:cNvPr id="22542" name="23 CuadroTexto"/>
          <p:cNvSpPr txBox="1">
            <a:spLocks noChangeArrowheads="1"/>
          </p:cNvSpPr>
          <p:nvPr/>
        </p:nvSpPr>
        <p:spPr bwMode="auto">
          <a:xfrm>
            <a:off x="5435600" y="4097338"/>
            <a:ext cx="3240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mn-lt"/>
              </a:rPr>
              <a:t>8 . CAMBIA LA COMPOSICIÓN DE LA SALIVA</a:t>
            </a:r>
          </a:p>
        </p:txBody>
      </p:sp>
      <p:sp>
        <p:nvSpPr>
          <p:cNvPr id="22543" name="24 CuadroTexto"/>
          <p:cNvSpPr txBox="1">
            <a:spLocks noChangeArrowheads="1"/>
          </p:cNvSpPr>
          <p:nvPr/>
        </p:nvSpPr>
        <p:spPr bwMode="auto">
          <a:xfrm>
            <a:off x="5435600" y="5013325"/>
            <a:ext cx="3240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mn-lt"/>
              </a:rPr>
              <a:t>9. PREDISPONE A INFECCIONES POR </a:t>
            </a:r>
            <a:r>
              <a:rPr lang="ca-ES" sz="1800" dirty="0" err="1">
                <a:latin typeface="+mn-lt"/>
              </a:rPr>
              <a:t>HONGOS</a:t>
            </a:r>
            <a:endParaRPr lang="ca-ES" sz="1800" dirty="0">
              <a:latin typeface="+mn-lt"/>
            </a:endParaRPr>
          </a:p>
        </p:txBody>
      </p:sp>
      <p:pic>
        <p:nvPicPr>
          <p:cNvPr id="2" name="Imagen 1"/>
          <p:cNvPicPr>
            <a:picLocks noChangeAspect="1"/>
          </p:cNvPicPr>
          <p:nvPr/>
        </p:nvPicPr>
        <p:blipFill rotWithShape="1">
          <a:blip r:embed="rId5" cstate="print"/>
          <a:srcRect l="64298" t="19073" r="16072" b="36529"/>
          <a:stretch/>
        </p:blipFill>
        <p:spPr>
          <a:xfrm>
            <a:off x="675364" y="5716923"/>
            <a:ext cx="785947" cy="999414"/>
          </a:xfrm>
          <a:prstGeom prst="rect">
            <a:avLst/>
          </a:prstGeom>
        </p:spPr>
      </p:pic>
      <p:pic>
        <p:nvPicPr>
          <p:cNvPr id="24" name="5 Marcador de contenido" descr="DIENTESFEOS.jpg"/>
          <p:cNvPicPr>
            <a:picLocks noChangeAspect="1"/>
          </p:cNvPicPr>
          <p:nvPr/>
        </p:nvPicPr>
        <p:blipFill>
          <a:blip r:embed="rId6" cstate="print"/>
          <a:stretch>
            <a:fillRect/>
          </a:stretch>
        </p:blipFill>
        <p:spPr>
          <a:xfrm>
            <a:off x="2010642" y="5748951"/>
            <a:ext cx="1871676" cy="1003899"/>
          </a:xfrm>
          <a:prstGeom prst="rect">
            <a:avLst/>
          </a:prstGeom>
          <a:ln>
            <a:solidFill>
              <a:schemeClr val="tx1"/>
            </a:solidFill>
          </a:ln>
        </p:spPr>
      </p:pic>
      <p:cxnSp>
        <p:nvCxnSpPr>
          <p:cNvPr id="25" name="26 Conector recto de flecha"/>
          <p:cNvCxnSpPr>
            <a:cxnSpLocks/>
          </p:cNvCxnSpPr>
          <p:nvPr/>
        </p:nvCxnSpPr>
        <p:spPr>
          <a:xfrm flipH="1">
            <a:off x="3059113" y="2412700"/>
            <a:ext cx="1342596" cy="0"/>
          </a:xfrm>
          <a:prstGeom prst="straightConnector1">
            <a:avLst/>
          </a:prstGeom>
          <a:noFill/>
          <a:ln w="28575"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28" name="38 Conector recto de flecha"/>
          <p:cNvCxnSpPr/>
          <p:nvPr/>
        </p:nvCxnSpPr>
        <p:spPr>
          <a:xfrm flipV="1">
            <a:off x="4500563" y="2276475"/>
            <a:ext cx="927100" cy="9525"/>
          </a:xfrm>
          <a:prstGeom prst="straightConnector1">
            <a:avLst/>
          </a:prstGeom>
          <a:noFill/>
          <a:ln w="28575"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33" name="31 Conector recto de flecha"/>
          <p:cNvCxnSpPr>
            <a:cxnSpLocks/>
          </p:cNvCxnSpPr>
          <p:nvPr/>
        </p:nvCxnSpPr>
        <p:spPr>
          <a:xfrm flipH="1">
            <a:off x="2771775" y="2997200"/>
            <a:ext cx="1728789" cy="0"/>
          </a:xfrm>
          <a:prstGeom prst="straightConnector1">
            <a:avLst/>
          </a:prstGeom>
          <a:noFill/>
          <a:ln w="25400"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34" name="42 Conector recto de flecha"/>
          <p:cNvCxnSpPr/>
          <p:nvPr/>
        </p:nvCxnSpPr>
        <p:spPr>
          <a:xfrm flipV="1">
            <a:off x="4500563" y="3141663"/>
            <a:ext cx="855662" cy="7937"/>
          </a:xfrm>
          <a:prstGeom prst="straightConnector1">
            <a:avLst/>
          </a:prstGeom>
          <a:noFill/>
          <a:ln w="28575"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35" name="30 Conector recto de flecha"/>
          <p:cNvCxnSpPr/>
          <p:nvPr/>
        </p:nvCxnSpPr>
        <p:spPr>
          <a:xfrm flipH="1">
            <a:off x="2915467" y="3644900"/>
            <a:ext cx="1728788" cy="0"/>
          </a:xfrm>
          <a:prstGeom prst="straightConnector1">
            <a:avLst/>
          </a:prstGeom>
          <a:noFill/>
          <a:ln w="28575"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36" name="41 Conector recto de flecha"/>
          <p:cNvCxnSpPr/>
          <p:nvPr/>
        </p:nvCxnSpPr>
        <p:spPr>
          <a:xfrm>
            <a:off x="4572000" y="4379913"/>
            <a:ext cx="784225" cy="0"/>
          </a:xfrm>
          <a:prstGeom prst="straightConnector1">
            <a:avLst/>
          </a:prstGeom>
          <a:noFill/>
          <a:ln w="28575"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37" name="28 Conector recto de flecha"/>
          <p:cNvCxnSpPr/>
          <p:nvPr/>
        </p:nvCxnSpPr>
        <p:spPr>
          <a:xfrm flipH="1">
            <a:off x="3779838" y="4581525"/>
            <a:ext cx="720725" cy="0"/>
          </a:xfrm>
          <a:prstGeom prst="straightConnector1">
            <a:avLst/>
          </a:prstGeom>
          <a:noFill/>
          <a:ln w="28575"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38" name="39 Conector recto de flecha"/>
          <p:cNvCxnSpPr/>
          <p:nvPr/>
        </p:nvCxnSpPr>
        <p:spPr>
          <a:xfrm>
            <a:off x="4500563" y="5226908"/>
            <a:ext cx="863600" cy="2317"/>
          </a:xfrm>
          <a:prstGeom prst="straightConnector1">
            <a:avLst/>
          </a:prstGeom>
          <a:noFill/>
          <a:ln w="28575"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41" name="29 Conector recto de flecha"/>
          <p:cNvCxnSpPr/>
          <p:nvPr/>
        </p:nvCxnSpPr>
        <p:spPr>
          <a:xfrm flipH="1">
            <a:off x="2771775" y="5445125"/>
            <a:ext cx="1728788" cy="0"/>
          </a:xfrm>
          <a:prstGeom prst="straightConnector1">
            <a:avLst/>
          </a:prstGeom>
          <a:noFill/>
          <a:ln w="28575" cap="flat" cmpd="sng" algn="ctr">
            <a:solidFill>
              <a:srgbClr val="C0504D"/>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05009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5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5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5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5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5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5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p:bldP spid="22536" grpId="0"/>
      <p:bldP spid="22537" grpId="0"/>
      <p:bldP spid="22538" grpId="0"/>
      <p:bldP spid="22539" grpId="0"/>
      <p:bldP spid="22540" grpId="0"/>
      <p:bldP spid="22541" grpId="0"/>
      <p:bldP spid="22542" grpId="0"/>
      <p:bldP spid="225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2" name="Rectangle 4"/>
          <p:cNvSpPr>
            <a:spLocks noGrp="1" noChangeArrowheads="1"/>
          </p:cNvSpPr>
          <p:nvPr>
            <p:ph type="title" idx="4294967295"/>
          </p:nvPr>
        </p:nvSpPr>
        <p:spPr>
          <a:xfrm>
            <a:off x="0" y="53975"/>
            <a:ext cx="9144000" cy="1143000"/>
          </a:xfrm>
          <a:prstGeom prst="rect">
            <a:avLst/>
          </a:prstGeom>
        </p:spPr>
        <p:txBody>
          <a:bodyPr>
            <a:noAutofit/>
          </a:bodyPr>
          <a:lstStyle/>
          <a:p>
            <a:pPr algn="ctr" eaLnBrk="1" hangingPunct="1">
              <a:defRPr/>
            </a:pPr>
            <a:r>
              <a:rPr lang="ca-ES" sz="4000" b="1" dirty="0">
                <a:solidFill>
                  <a:srgbClr val="006600"/>
                </a:solidFill>
                <a:latin typeface="Calibri titulo"/>
              </a:rPr>
              <a:t>BENEFICIOS</a:t>
            </a:r>
            <a:br>
              <a:rPr lang="ca-ES" sz="4000" b="1" dirty="0">
                <a:solidFill>
                  <a:srgbClr val="006600"/>
                </a:solidFill>
                <a:latin typeface="Calibri titulo"/>
              </a:rPr>
            </a:br>
            <a:r>
              <a:rPr lang="ca-ES" sz="4000" b="1" dirty="0">
                <a:solidFill>
                  <a:srgbClr val="006600"/>
                </a:solidFill>
                <a:latin typeface="Calibri titulo"/>
              </a:rPr>
              <a:t>PARA TU BOCA</a:t>
            </a:r>
          </a:p>
        </p:txBody>
      </p:sp>
      <p:sp>
        <p:nvSpPr>
          <p:cNvPr id="28" name="27 CuadroTexto"/>
          <p:cNvSpPr txBox="1"/>
          <p:nvPr/>
        </p:nvSpPr>
        <p:spPr>
          <a:xfrm>
            <a:off x="235771" y="1173657"/>
            <a:ext cx="8672458" cy="5177598"/>
          </a:xfrm>
          <a:prstGeom prst="rect">
            <a:avLst/>
          </a:prstGeom>
          <a:noFill/>
        </p:spPr>
        <p:txBody>
          <a:bodyPr>
            <a:noAutofit/>
          </a:bodyPr>
          <a:lstStyle/>
          <a:p>
            <a:pPr marL="285750" indent="-285750">
              <a:buFont typeface="Arial" panose="020B0604020202020204" pitchFamily="34" charset="0"/>
              <a:buChar char="•"/>
              <a:defRPr/>
            </a:pPr>
            <a:r>
              <a:rPr lang="es-ES" sz="1850" dirty="0">
                <a:cs typeface="Arial" charset="0"/>
              </a:rPr>
              <a:t>No aparecerán manchas en tus dientes y mejorará la estética de tu sonrisa.</a:t>
            </a:r>
          </a:p>
          <a:p>
            <a:pPr marL="285750" indent="-285750">
              <a:buFont typeface="Arial" panose="020B0604020202020204" pitchFamily="34" charset="0"/>
              <a:buChar char="•"/>
              <a:defRPr/>
            </a:pPr>
            <a:endParaRPr lang="es-ES" sz="1850" dirty="0">
              <a:cs typeface="Arial" charset="0"/>
            </a:endParaRPr>
          </a:p>
          <a:p>
            <a:pPr marL="285750" indent="-285750">
              <a:buFont typeface="Arial" panose="020B0604020202020204" pitchFamily="34" charset="0"/>
              <a:buChar char="•"/>
              <a:defRPr/>
            </a:pPr>
            <a:r>
              <a:rPr lang="es-ES" sz="1850" dirty="0">
                <a:cs typeface="Arial" charset="0"/>
              </a:rPr>
              <a:t>Recuperarás el sentido del olfato y el gusto. Apreciarás mejor los aromas y la comida será más sabrosa.</a:t>
            </a:r>
          </a:p>
          <a:p>
            <a:pPr marL="285750" indent="-285750">
              <a:buFont typeface="Arial" panose="020B0604020202020204" pitchFamily="34" charset="0"/>
              <a:buChar char="•"/>
              <a:defRPr/>
            </a:pPr>
            <a:endParaRPr lang="es-ES" sz="1850" dirty="0">
              <a:cs typeface="Arial" charset="0"/>
            </a:endParaRPr>
          </a:p>
          <a:p>
            <a:pPr marL="285750" indent="-285750">
              <a:buFont typeface="Arial" panose="020B0604020202020204" pitchFamily="34" charset="0"/>
              <a:buChar char="•"/>
              <a:defRPr/>
            </a:pPr>
            <a:r>
              <a:rPr lang="es-ES" sz="1850" dirty="0">
                <a:cs typeface="Arial" charset="0"/>
              </a:rPr>
              <a:t>Tu aliento mejorará considerablemente.</a:t>
            </a:r>
          </a:p>
          <a:p>
            <a:pPr marL="285750" indent="-285750">
              <a:buFont typeface="Arial" panose="020B0604020202020204" pitchFamily="34" charset="0"/>
              <a:buChar char="•"/>
              <a:defRPr/>
            </a:pPr>
            <a:endParaRPr lang="es-ES" sz="1850" dirty="0">
              <a:cs typeface="Arial" charset="0"/>
            </a:endParaRPr>
          </a:p>
          <a:p>
            <a:pPr marL="285750" indent="-285750">
              <a:buFont typeface="Arial" panose="020B0604020202020204" pitchFamily="34" charset="0"/>
              <a:buChar char="•"/>
              <a:defRPr/>
            </a:pPr>
            <a:r>
              <a:rPr lang="es-ES" sz="1850" dirty="0">
                <a:cs typeface="Arial" charset="0"/>
              </a:rPr>
              <a:t>Reducirás el riesgo de infecciones bucales.</a:t>
            </a:r>
          </a:p>
          <a:p>
            <a:pPr marL="285750" indent="-285750">
              <a:buFont typeface="Arial" panose="020B0604020202020204" pitchFamily="34" charset="0"/>
              <a:buChar char="•"/>
              <a:defRPr/>
            </a:pPr>
            <a:endParaRPr lang="es-ES" sz="1850" dirty="0">
              <a:cs typeface="Arial" charset="0"/>
            </a:endParaRPr>
          </a:p>
          <a:p>
            <a:pPr marL="285750" indent="-285750">
              <a:buFont typeface="Arial" panose="020B0604020202020204" pitchFamily="34" charset="0"/>
              <a:buChar char="•"/>
              <a:defRPr/>
            </a:pPr>
            <a:r>
              <a:rPr lang="es-ES" sz="1850" dirty="0">
                <a:cs typeface="Arial" charset="0"/>
              </a:rPr>
              <a:t>Será más fácil mantener las encías sanas y disminuirá la probabilidad de perder dientes.</a:t>
            </a:r>
          </a:p>
          <a:p>
            <a:pPr marL="285750" indent="-285750">
              <a:buFont typeface="Arial" panose="020B0604020202020204" pitchFamily="34" charset="0"/>
              <a:buChar char="•"/>
              <a:defRPr/>
            </a:pPr>
            <a:endParaRPr lang="es-ES" sz="1850" dirty="0">
              <a:cs typeface="Arial" charset="0"/>
            </a:endParaRPr>
          </a:p>
          <a:p>
            <a:pPr marL="285750" indent="-285750">
              <a:buFont typeface="Arial" panose="020B0604020202020204" pitchFamily="34" charset="0"/>
              <a:buChar char="•"/>
              <a:defRPr/>
            </a:pPr>
            <a:r>
              <a:rPr lang="es-ES" sz="1850" dirty="0">
                <a:cs typeface="Arial" charset="0"/>
              </a:rPr>
              <a:t>Producirás más saliva y, así, mejorará la capacidad de tu cuerpo para neutralizar los efectos de las bacterias de la boca.</a:t>
            </a:r>
          </a:p>
          <a:p>
            <a:pPr marL="285750" indent="-285750">
              <a:buFont typeface="Arial" panose="020B0604020202020204" pitchFamily="34" charset="0"/>
              <a:buChar char="•"/>
              <a:defRPr/>
            </a:pPr>
            <a:endParaRPr lang="es-ES" sz="1850" dirty="0">
              <a:cs typeface="Arial" charset="0"/>
            </a:endParaRPr>
          </a:p>
          <a:p>
            <a:pPr marL="285750" indent="-285750">
              <a:buFont typeface="Arial" panose="020B0604020202020204" pitchFamily="34" charset="0"/>
              <a:buChar char="•"/>
              <a:defRPr/>
            </a:pPr>
            <a:r>
              <a:rPr lang="es-ES" sz="1850" dirty="0">
                <a:cs typeface="Arial" charset="0"/>
              </a:rPr>
              <a:t>En caso de necesitar un implante dental aumentarás mucho las probabilidades de éxito y su duración.</a:t>
            </a:r>
          </a:p>
          <a:p>
            <a:pPr marL="285750" indent="-285750">
              <a:buFont typeface="Arial" panose="020B0604020202020204" pitchFamily="34" charset="0"/>
              <a:buChar char="•"/>
              <a:defRPr/>
            </a:pPr>
            <a:endParaRPr lang="es-ES" sz="1850" dirty="0">
              <a:cs typeface="Arial" charset="0"/>
            </a:endParaRPr>
          </a:p>
          <a:p>
            <a:pPr marL="285750" indent="-285750">
              <a:buFont typeface="Arial" panose="020B0604020202020204" pitchFamily="34" charset="0"/>
              <a:buChar char="•"/>
              <a:defRPr/>
            </a:pPr>
            <a:r>
              <a:rPr lang="es-ES" sz="1850" dirty="0">
                <a:cs typeface="Arial" charset="0"/>
              </a:rPr>
              <a:t>Disminuirás mucho las probabilidades de desarrollar lesiones cancerosas.</a:t>
            </a:r>
            <a:endParaRPr lang="ca-ES" sz="1850" dirty="0">
              <a:cs typeface="Arial" charset="0"/>
            </a:endParaRPr>
          </a:p>
        </p:txBody>
      </p:sp>
      <p:pic>
        <p:nvPicPr>
          <p:cNvPr id="6" name="4 Imagen" descr="gusto_olfato_01.jpg"/>
          <p:cNvPicPr>
            <a:picLocks noChangeAspect="1"/>
          </p:cNvPicPr>
          <p:nvPr/>
        </p:nvPicPr>
        <p:blipFill>
          <a:blip r:embed="rId3" cstate="print"/>
          <a:stretch>
            <a:fillRect/>
          </a:stretch>
        </p:blipFill>
        <p:spPr>
          <a:xfrm>
            <a:off x="4813745" y="2141513"/>
            <a:ext cx="4073270" cy="1514297"/>
          </a:xfrm>
          <a:prstGeom prst="rect">
            <a:avLst/>
          </a:prstGeom>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7487" y="4929184"/>
            <a:ext cx="922020" cy="489235"/>
          </a:xfrm>
          <a:prstGeom prst="rect">
            <a:avLst/>
          </a:prstGeom>
        </p:spPr>
      </p:pic>
      <p:pic>
        <p:nvPicPr>
          <p:cNvPr id="3" name="Imagen 2"/>
          <p:cNvPicPr>
            <a:picLocks noChangeAspect="1"/>
          </p:cNvPicPr>
          <p:nvPr/>
        </p:nvPicPr>
        <p:blipFill rotWithShape="1">
          <a:blip r:embed="rId5" cstate="print"/>
          <a:srcRect l="1591" t="47726" r="89332" b="38212"/>
          <a:stretch/>
        </p:blipFill>
        <p:spPr>
          <a:xfrm>
            <a:off x="7927605" y="5684343"/>
            <a:ext cx="980624" cy="854092"/>
          </a:xfrm>
          <a:prstGeom prst="rect">
            <a:avLst/>
          </a:prstGeom>
        </p:spPr>
      </p:pic>
    </p:spTree>
    <p:extLst>
      <p:ext uri="{BB962C8B-B14F-4D97-AF65-F5344CB8AC3E}">
        <p14:creationId xmlns:p14="http://schemas.microsoft.com/office/powerpoint/2010/main" val="267135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1825</TotalTime>
  <Words>1459</Words>
  <Application>Microsoft Macintosh PowerPoint</Application>
  <PresentationFormat>Presentación en pantalla (4:3)</PresentationFormat>
  <Paragraphs>166</Paragraphs>
  <Slides>28</Slides>
  <Notes>19</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28</vt:i4>
      </vt:variant>
    </vt:vector>
  </HeadingPairs>
  <TitlesOfParts>
    <vt:vector size="35" baseType="lpstr">
      <vt:lpstr>Arial</vt:lpstr>
      <vt:lpstr>Calibri</vt:lpstr>
      <vt:lpstr>Calibri Light</vt:lpstr>
      <vt:lpstr>Calibri titulo</vt:lpstr>
      <vt:lpstr>Calibri Tulos)</vt:lpstr>
      <vt:lpstr>Wingdings</vt:lpstr>
      <vt:lpstr>Diseño personalizado</vt:lpstr>
      <vt:lpstr>Presentación de PowerPoint</vt:lpstr>
      <vt:lpstr>DEBERES</vt:lpstr>
      <vt:lpstr>Presentación de PowerPoint</vt:lpstr>
      <vt:lpstr>Presentación de PowerPoint</vt:lpstr>
      <vt:lpstr>Presentación de PowerPoint</vt:lpstr>
      <vt:lpstr>Presentación de PowerPoint</vt:lpstr>
      <vt:lpstr>Presentación de PowerPoint</vt:lpstr>
      <vt:lpstr>¿CÓMO AFECTA EL TABACO A  LA SALUD DE TU BOCA?</vt:lpstr>
      <vt:lpstr>BENEFICIOS PARA TU BOCA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ALTERNATIVAS</vt:lpstr>
      <vt:lpstr>ALTERNATIVAS</vt:lpstr>
      <vt:lpstr>RECUERDA </vt:lpstr>
      <vt:lpstr>DEBERES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dc:creator>
  <cp:lastModifiedBy>Usuario de Microsoft Office</cp:lastModifiedBy>
  <cp:revision>96</cp:revision>
  <dcterms:created xsi:type="dcterms:W3CDTF">2019-09-24T07:51:30Z</dcterms:created>
  <dcterms:modified xsi:type="dcterms:W3CDTF">2020-06-25T15:46:03Z</dcterms:modified>
</cp:coreProperties>
</file>