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72" r:id="rId1"/>
    <p:sldMasterId id="2147483681" r:id="rId2"/>
  </p:sldMasterIdLst>
  <p:notesMasterIdLst>
    <p:notesMasterId r:id="rId39"/>
  </p:notesMasterIdLst>
  <p:handoutMasterIdLst>
    <p:handoutMasterId r:id="rId40"/>
  </p:handoutMasterIdLst>
  <p:sldIdLst>
    <p:sldId id="376" r:id="rId3"/>
    <p:sldId id="333" r:id="rId4"/>
    <p:sldId id="334" r:id="rId5"/>
    <p:sldId id="335" r:id="rId6"/>
    <p:sldId id="336" r:id="rId7"/>
    <p:sldId id="337" r:id="rId8"/>
    <p:sldId id="369" r:id="rId9"/>
    <p:sldId id="370" r:id="rId10"/>
    <p:sldId id="340" r:id="rId11"/>
    <p:sldId id="341" r:id="rId12"/>
    <p:sldId id="342" r:id="rId13"/>
    <p:sldId id="343" r:id="rId14"/>
    <p:sldId id="344" r:id="rId15"/>
    <p:sldId id="345" r:id="rId16"/>
    <p:sldId id="346" r:id="rId17"/>
    <p:sldId id="347" r:id="rId18"/>
    <p:sldId id="348" r:id="rId19"/>
    <p:sldId id="350" r:id="rId20"/>
    <p:sldId id="351" r:id="rId21"/>
    <p:sldId id="352" r:id="rId22"/>
    <p:sldId id="353" r:id="rId23"/>
    <p:sldId id="354" r:id="rId24"/>
    <p:sldId id="355" r:id="rId25"/>
    <p:sldId id="356" r:id="rId26"/>
    <p:sldId id="372" r:id="rId27"/>
    <p:sldId id="358" r:id="rId28"/>
    <p:sldId id="359" r:id="rId29"/>
    <p:sldId id="360" r:id="rId30"/>
    <p:sldId id="361" r:id="rId31"/>
    <p:sldId id="373" r:id="rId32"/>
    <p:sldId id="364" r:id="rId33"/>
    <p:sldId id="366" r:id="rId34"/>
    <p:sldId id="367" r:id="rId35"/>
    <p:sldId id="374" r:id="rId36"/>
    <p:sldId id="375" r:id="rId37"/>
    <p:sldId id="368" r:id="rId3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ria Peix" initials="NPS" lastIdx="5" clrIdx="0"/>
  <p:cmAuthor id="1" name="Propietario" initials="P" lastIdx="5" clrIdx="1">
    <p:extLst>
      <p:ext uri="{19B8F6BF-5375-455C-9EA6-DF929625EA0E}">
        <p15:presenceInfo xmlns:p15="http://schemas.microsoft.com/office/powerpoint/2012/main" xmlns="" userId="1e31a1fb164970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6600"/>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0697" autoAdjust="0"/>
    <p:restoredTop sz="91935" autoAdjust="0"/>
  </p:normalViewPr>
  <p:slideViewPr>
    <p:cSldViewPr>
      <p:cViewPr varScale="1">
        <p:scale>
          <a:sx n="63" d="100"/>
          <a:sy n="63" d="100"/>
        </p:scale>
        <p:origin x="-1302" y="-102"/>
      </p:cViewPr>
      <p:guideLst>
        <p:guide orient="horz" pos="2160"/>
        <p:guide pos="2880"/>
      </p:guideLst>
    </p:cSldViewPr>
  </p:slideViewPr>
  <p:notesTextViewPr>
    <p:cViewPr>
      <p:scale>
        <a:sx n="1" d="1"/>
        <a:sy n="1" d="1"/>
      </p:scale>
      <p:origin x="0" y="0"/>
    </p:cViewPr>
  </p:notesTextViewPr>
  <p:sorterViewPr>
    <p:cViewPr>
      <p:scale>
        <a:sx n="100" d="100"/>
        <a:sy n="100" d="100"/>
      </p:scale>
      <p:origin x="0" y="-130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B34364E3-855B-463A-9D64-1BFA564343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xmlns="" id="{45D52BEE-9A20-4D2D-BCCC-A7F17CD5DE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C670EA-28DD-446F-AA29-5A0A4978528D}" type="datetimeFigureOut">
              <a:rPr lang="es-ES" smtClean="0"/>
              <a:pPr/>
              <a:t>22/06/2020</a:t>
            </a:fld>
            <a:endParaRPr lang="es-ES"/>
          </a:p>
        </p:txBody>
      </p:sp>
      <p:sp>
        <p:nvSpPr>
          <p:cNvPr id="4" name="Marcador de pie de página 3">
            <a:extLst>
              <a:ext uri="{FF2B5EF4-FFF2-40B4-BE49-F238E27FC236}">
                <a16:creationId xmlns:a16="http://schemas.microsoft.com/office/drawing/2014/main" xmlns="" id="{DF177902-7F11-4764-ABE0-9F48439799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xmlns="" id="{072BB6A0-C1AA-4F70-9FA7-5173B7A7A4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A2F2D0-7AD3-4A22-9433-17B0FAB3AA5A}" type="slidenum">
              <a:rPr lang="es-ES" smtClean="0"/>
              <a:pPr/>
              <a:t>‹Nº›</a:t>
            </a:fld>
            <a:endParaRPr lang="es-ES"/>
          </a:p>
        </p:txBody>
      </p:sp>
    </p:spTree>
    <p:extLst>
      <p:ext uri="{BB962C8B-B14F-4D97-AF65-F5344CB8AC3E}">
        <p14:creationId xmlns:p14="http://schemas.microsoft.com/office/powerpoint/2010/main" xmlns="" val="915088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07BFEB-76E5-4FAD-909F-52BD0B956A3D}" type="datetimeFigureOut">
              <a:rPr lang="ca-ES" smtClean="0"/>
              <a:pPr/>
              <a:t>22/6/2020</a:t>
            </a:fld>
            <a:endParaRPr lang="ca-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71C606-0FCB-4092-A221-D98216BC59C2}" type="slidenum">
              <a:rPr lang="ca-ES" smtClean="0"/>
              <a:pPr/>
              <a:t>‹Nº›</a:t>
            </a:fld>
            <a:endParaRPr lang="ca-ES"/>
          </a:p>
        </p:txBody>
      </p:sp>
    </p:spTree>
    <p:extLst>
      <p:ext uri="{BB962C8B-B14F-4D97-AF65-F5344CB8AC3E}">
        <p14:creationId xmlns:p14="http://schemas.microsoft.com/office/powerpoint/2010/main" xmlns="" val="94014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analsalut.gencat.cat/ca/detalls/article/tabac_sense_combusti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8B71C606-0FCB-4092-A221-D98216BC59C2}" type="slidenum">
              <a:rPr lang="ca-ES" smtClean="0"/>
              <a:pPr/>
              <a:t>1</a:t>
            </a:fld>
            <a:endParaRPr lang="ca-E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7ADD96-2485-40C0-A3A0-86A398811399}" type="slidenum">
              <a:rPr lang="es-ES">
                <a:latin typeface="Calibri" panose="020F0502020204030204" pitchFamily="34" charset="0"/>
              </a:rPr>
              <a:pPr eaLnBrk="1" hangingPunct="1"/>
              <a:t>11</a:t>
            </a:fld>
            <a:endParaRPr lang="es-ES">
              <a:latin typeface="Calibri" panose="020F0502020204030204"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a:p>
        </p:txBody>
      </p:sp>
    </p:spTree>
    <p:extLst>
      <p:ext uri="{BB962C8B-B14F-4D97-AF65-F5344CB8AC3E}">
        <p14:creationId xmlns:p14="http://schemas.microsoft.com/office/powerpoint/2010/main" xmlns="" val="122113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Se </a:t>
            </a:r>
            <a:r>
              <a:rPr lang="ca-ES" dirty="0" err="1"/>
              <a:t>debe</a:t>
            </a:r>
            <a:r>
              <a:rPr lang="ca-ES" dirty="0"/>
              <a:t> </a:t>
            </a:r>
            <a:r>
              <a:rPr lang="ca-ES" dirty="0" err="1"/>
              <a:t>hacer</a:t>
            </a:r>
            <a:r>
              <a:rPr lang="ca-ES" dirty="0"/>
              <a:t> una </a:t>
            </a:r>
            <a:r>
              <a:rPr lang="ca-ES" dirty="0" err="1"/>
              <a:t>reflexión</a:t>
            </a:r>
            <a:r>
              <a:rPr lang="ca-ES" dirty="0"/>
              <a:t> sobre las </a:t>
            </a:r>
            <a:r>
              <a:rPr lang="ca-ES" dirty="0" err="1"/>
              <a:t>muertes</a:t>
            </a:r>
            <a:r>
              <a:rPr lang="ca-ES" dirty="0"/>
              <a:t> a causa del </a:t>
            </a:r>
            <a:r>
              <a:rPr lang="ca-ES" dirty="0" err="1"/>
              <a:t>tabaco</a:t>
            </a:r>
            <a:r>
              <a:rPr lang="ca-ES" dirty="0"/>
              <a:t>: </a:t>
            </a:r>
            <a:r>
              <a:rPr lang="ca-ES" baseline="0" dirty="0"/>
              <a:t>1 </a:t>
            </a:r>
            <a:r>
              <a:rPr lang="ca-ES" baseline="0" dirty="0" err="1" smtClean="0"/>
              <a:t>muerte</a:t>
            </a:r>
            <a:r>
              <a:rPr lang="ca-ES" baseline="0" dirty="0" smtClean="0"/>
              <a:t>/h.</a:t>
            </a: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12</a:t>
            </a:fld>
            <a:endParaRPr lang="es-ES"/>
          </a:p>
        </p:txBody>
      </p:sp>
    </p:spTree>
    <p:extLst>
      <p:ext uri="{BB962C8B-B14F-4D97-AF65-F5344CB8AC3E}">
        <p14:creationId xmlns:p14="http://schemas.microsoft.com/office/powerpoint/2010/main" xmlns="" val="2076124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13</a:t>
            </a:fld>
            <a:endParaRPr lang="es-ES"/>
          </a:p>
        </p:txBody>
      </p:sp>
    </p:spTree>
    <p:extLst>
      <p:ext uri="{BB962C8B-B14F-4D97-AF65-F5344CB8AC3E}">
        <p14:creationId xmlns:p14="http://schemas.microsoft.com/office/powerpoint/2010/main" xmlns="" val="3131586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0A24EE-2207-4BE7-A794-D88BD2FC273C}" type="slidenum">
              <a:rPr lang="es-ES">
                <a:latin typeface="Calibri" panose="020F0502020204030204" pitchFamily="34" charset="0"/>
              </a:rPr>
              <a:pPr eaLnBrk="1" hangingPunct="1"/>
              <a:t>16</a:t>
            </a:fld>
            <a:endParaRPr lang="es-ES">
              <a:latin typeface="Calibri" panose="020F0502020204030204" pitchFamily="34"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ca-ES" altLang="es-ES" noProof="0" dirty="0" err="1" smtClean="0"/>
              <a:t>Tras</a:t>
            </a:r>
            <a:r>
              <a:rPr lang="ca-ES" altLang="es-ES" noProof="0" dirty="0" smtClean="0"/>
              <a:t> 100 </a:t>
            </a:r>
            <a:r>
              <a:rPr lang="ca-ES" altLang="es-ES" noProof="0" dirty="0" err="1"/>
              <a:t>cigarrillos</a:t>
            </a:r>
            <a:r>
              <a:rPr lang="ca-ES" altLang="es-ES" noProof="0" dirty="0"/>
              <a:t>, </a:t>
            </a:r>
            <a:r>
              <a:rPr lang="ca-ES" altLang="es-ES" noProof="0" dirty="0" err="1"/>
              <a:t>ya</a:t>
            </a:r>
            <a:r>
              <a:rPr lang="ca-ES" altLang="es-ES" noProof="0" dirty="0"/>
              <a:t> </a:t>
            </a:r>
            <a:r>
              <a:rPr lang="ca-ES" altLang="es-ES" noProof="0" dirty="0" err="1" smtClean="0"/>
              <a:t>somos</a:t>
            </a:r>
            <a:r>
              <a:rPr lang="ca-ES" altLang="es-ES" noProof="0" dirty="0" smtClean="0"/>
              <a:t> </a:t>
            </a:r>
            <a:r>
              <a:rPr lang="ca-ES" altLang="es-ES" noProof="0" dirty="0" err="1" smtClean="0"/>
              <a:t>dependientes</a:t>
            </a:r>
            <a:r>
              <a:rPr lang="ca-ES" altLang="es-ES" noProof="0" dirty="0" smtClean="0"/>
              <a:t>.</a:t>
            </a:r>
            <a:endParaRPr lang="ca-ES" altLang="es-ES" noProof="0" dirty="0"/>
          </a:p>
        </p:txBody>
      </p:sp>
    </p:spTree>
    <p:extLst>
      <p:ext uri="{BB962C8B-B14F-4D97-AF65-F5344CB8AC3E}">
        <p14:creationId xmlns:p14="http://schemas.microsoft.com/office/powerpoint/2010/main" xmlns="" val="2791935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7B636F-3137-4357-B117-90D81BAD8AD4}" type="slidenum">
              <a:rPr lang="es-ES">
                <a:latin typeface="Calibri" panose="020F0502020204030204" pitchFamily="34" charset="0"/>
              </a:rPr>
              <a:pPr eaLnBrk="1" hangingPunct="1"/>
              <a:t>17</a:t>
            </a:fld>
            <a:endParaRPr lang="es-ES">
              <a:latin typeface="Calibri" panose="020F0502020204030204" pitchFamily="34"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en-GB" altLang="en-GB" b="1" dirty="0"/>
          </a:p>
        </p:txBody>
      </p:sp>
    </p:spTree>
    <p:extLst>
      <p:ext uri="{BB962C8B-B14F-4D97-AF65-F5344CB8AC3E}">
        <p14:creationId xmlns:p14="http://schemas.microsoft.com/office/powerpoint/2010/main" xmlns="" val="3430831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3F8D8C-6334-4E1B-B803-EC16051C88C2}" type="slidenum">
              <a:rPr lang="es-ES">
                <a:latin typeface="Calibri" panose="020F0502020204030204" pitchFamily="34" charset="0"/>
              </a:rPr>
              <a:pPr eaLnBrk="1" hangingPunct="1"/>
              <a:t>18</a:t>
            </a:fld>
            <a:endParaRPr lang="es-ES">
              <a:latin typeface="Calibri" panose="020F0502020204030204" pitchFamily="3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dirty="0"/>
          </a:p>
        </p:txBody>
      </p:sp>
    </p:spTree>
    <p:extLst>
      <p:ext uri="{BB962C8B-B14F-4D97-AF65-F5344CB8AC3E}">
        <p14:creationId xmlns:p14="http://schemas.microsoft.com/office/powerpoint/2010/main" xmlns="" val="4242769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92AF3B-1855-47CC-ADFB-908856877956}" type="slidenum">
              <a:rPr lang="es-ES" smtClean="0">
                <a:latin typeface="Calibri" panose="020F0502020204030204" pitchFamily="34" charset="0"/>
              </a:rPr>
              <a:pPr/>
              <a:t>19</a:t>
            </a:fld>
            <a:endParaRPr lang="es-ES">
              <a:latin typeface="Calibri" panose="020F0502020204030204" pitchFamily="34" charset="0"/>
            </a:endParaRPr>
          </a:p>
        </p:txBody>
      </p:sp>
      <p:sp>
        <p:nvSpPr>
          <p:cNvPr id="921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es-ES" noProof="0" dirty="0">
                <a:latin typeface="Verdana" panose="020B0604030504040204" pitchFamily="34" charset="0"/>
              </a:rPr>
              <a:t>ppm: partes</a:t>
            </a:r>
            <a:r>
              <a:rPr lang="ca-ES" altLang="es-ES" baseline="0" noProof="0" dirty="0">
                <a:latin typeface="Verdana" panose="020B0604030504040204" pitchFamily="34" charset="0"/>
              </a:rPr>
              <a:t> por </a:t>
            </a:r>
            <a:r>
              <a:rPr lang="ca-ES" altLang="es-ES" baseline="0" noProof="0" dirty="0" err="1" smtClean="0">
                <a:latin typeface="Verdana" panose="020B0604030504040204" pitchFamily="34" charset="0"/>
              </a:rPr>
              <a:t>millón</a:t>
            </a:r>
            <a:r>
              <a:rPr lang="ca-ES" altLang="es-ES" baseline="0" noProof="0" dirty="0" smtClean="0">
                <a:latin typeface="Verdana" panose="020B0604030504040204" pitchFamily="34" charset="0"/>
              </a:rPr>
              <a:t> </a:t>
            </a:r>
            <a:r>
              <a:rPr lang="ca-ES" altLang="es-ES" baseline="0" noProof="0" dirty="0">
                <a:latin typeface="Verdana" panose="020B0604030504040204" pitchFamily="34" charset="0"/>
              </a:rPr>
              <a:t>de </a:t>
            </a:r>
            <a:r>
              <a:rPr lang="ca-ES" altLang="es-ES" baseline="0" noProof="0" dirty="0" err="1">
                <a:latin typeface="Verdana" panose="020B0604030504040204" pitchFamily="34" charset="0"/>
              </a:rPr>
              <a:t>monóxido</a:t>
            </a:r>
            <a:r>
              <a:rPr lang="ca-ES" altLang="es-ES" baseline="0" noProof="0" dirty="0">
                <a:latin typeface="Verdana" panose="020B0604030504040204" pitchFamily="34" charset="0"/>
              </a:rPr>
              <a:t> de </a:t>
            </a:r>
            <a:r>
              <a:rPr lang="ca-ES" altLang="es-ES" baseline="0" noProof="0" dirty="0" smtClean="0">
                <a:latin typeface="Verdana" panose="020B0604030504040204" pitchFamily="34" charset="0"/>
              </a:rPr>
              <a:t>carbono</a:t>
            </a:r>
            <a:endParaRPr lang="ca-ES" altLang="es-ES" noProof="0" dirty="0">
              <a:latin typeface="Verdana" panose="020B0604030504040204" pitchFamily="34" charset="0"/>
            </a:endParaRPr>
          </a:p>
        </p:txBody>
      </p:sp>
    </p:spTree>
    <p:extLst>
      <p:ext uri="{BB962C8B-B14F-4D97-AF65-F5344CB8AC3E}">
        <p14:creationId xmlns:p14="http://schemas.microsoft.com/office/powerpoint/2010/main" xmlns="" val="828207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C7721C-9388-4C24-A5C9-87E2336A4BFF}" type="slidenum">
              <a:rPr lang="es-ES">
                <a:latin typeface="Calibri" panose="020F0502020204030204" pitchFamily="34" charset="0"/>
              </a:rPr>
              <a:pPr eaLnBrk="1" hangingPunct="1"/>
              <a:t>20</a:t>
            </a:fld>
            <a:endParaRPr lang="es-ES">
              <a:latin typeface="Calibri" panose="020F0502020204030204" pitchFamily="34"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xmlns="" val="2557187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err="1" smtClean="0"/>
              <a:t>Véase</a:t>
            </a:r>
            <a:r>
              <a:rPr lang="ca-ES" dirty="0" smtClean="0"/>
              <a:t> </a:t>
            </a:r>
            <a:r>
              <a:rPr lang="ca-ES" dirty="0"/>
              <a:t>el vídeo </a:t>
            </a:r>
            <a:r>
              <a:rPr lang="ca-ES" dirty="0" smtClean="0"/>
              <a:t>que </a:t>
            </a:r>
            <a:r>
              <a:rPr lang="ca-ES" dirty="0" err="1" smtClean="0"/>
              <a:t>muestra</a:t>
            </a:r>
            <a:r>
              <a:rPr lang="ca-ES" dirty="0" smtClean="0"/>
              <a:t> como </a:t>
            </a:r>
            <a:r>
              <a:rPr lang="ca-ES" dirty="0"/>
              <a:t>van </a:t>
            </a:r>
            <a:r>
              <a:rPr lang="ca-ES" dirty="0" err="1"/>
              <a:t>quemando</a:t>
            </a:r>
            <a:r>
              <a:rPr lang="ca-ES" dirty="0"/>
              <a:t> 400 </a:t>
            </a:r>
            <a:r>
              <a:rPr lang="ca-ES" dirty="0" err="1"/>
              <a:t>cigarrillos</a:t>
            </a:r>
            <a:r>
              <a:rPr lang="ca-ES" dirty="0"/>
              <a:t> y </a:t>
            </a:r>
            <a:r>
              <a:rPr lang="ca-ES" dirty="0" err="1"/>
              <a:t>alquitrán</a:t>
            </a:r>
            <a:r>
              <a:rPr lang="ca-ES" dirty="0"/>
              <a:t>. </a:t>
            </a:r>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21</a:t>
            </a:fld>
            <a:endParaRPr lang="es-ES"/>
          </a:p>
        </p:txBody>
      </p:sp>
    </p:spTree>
    <p:extLst>
      <p:ext uri="{BB962C8B-B14F-4D97-AF65-F5344CB8AC3E}">
        <p14:creationId xmlns:p14="http://schemas.microsoft.com/office/powerpoint/2010/main" xmlns="" val="2091133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00933-3D53-473B-82A0-70C9F730B276}" type="slidenum">
              <a:rPr lang="es-ES">
                <a:latin typeface="Calibri" panose="020F0502020204030204" pitchFamily="34" charset="0"/>
              </a:rPr>
              <a:pPr eaLnBrk="1" hangingPunct="1"/>
              <a:t>22</a:t>
            </a:fld>
            <a:endParaRPr lang="es-ES">
              <a:latin typeface="Calibri" panose="020F0502020204030204"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es-ES" altLang="es-ES">
              <a:latin typeface="Verdana" panose="020B0604030504040204" pitchFamily="34" charset="0"/>
            </a:endParaRPr>
          </a:p>
        </p:txBody>
      </p:sp>
    </p:spTree>
    <p:extLst>
      <p:ext uri="{BB962C8B-B14F-4D97-AF65-F5344CB8AC3E}">
        <p14:creationId xmlns:p14="http://schemas.microsoft.com/office/powerpoint/2010/main" xmlns="" val="3143506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dirty="0"/>
              <a:t>En el siglo </a:t>
            </a:r>
            <a:r>
              <a:rPr lang="es-ES" altLang="es-ES" dirty="0" smtClean="0"/>
              <a:t>XVI, </a:t>
            </a:r>
            <a:r>
              <a:rPr lang="es-ES" altLang="es-ES" dirty="0"/>
              <a:t>el tabaco ya se había extendido por el mundo.</a:t>
            </a:r>
          </a:p>
          <a:p>
            <a:r>
              <a:rPr lang="es-ES" altLang="es-ES" dirty="0"/>
              <a:t>En los siglos XVII y </a:t>
            </a:r>
            <a:r>
              <a:rPr lang="es-ES" altLang="es-ES" dirty="0" smtClean="0"/>
              <a:t>XVIII el consumo de tabaco </a:t>
            </a:r>
            <a:r>
              <a:rPr lang="es-ES" altLang="es-ES" dirty="0"/>
              <a:t>era signo de distinción social.</a:t>
            </a:r>
          </a:p>
          <a:p>
            <a:r>
              <a:rPr lang="es-ES" altLang="es-ES" dirty="0" smtClean="0"/>
              <a:t>Se inhalaba </a:t>
            </a:r>
            <a:r>
              <a:rPr lang="es-ES" altLang="es-ES" dirty="0"/>
              <a:t>o se </a:t>
            </a:r>
            <a:r>
              <a:rPr lang="es-ES" altLang="es-ES" dirty="0" smtClean="0"/>
              <a:t>esnifaba </a:t>
            </a:r>
            <a:r>
              <a:rPr lang="es-ES" altLang="es-ES" dirty="0"/>
              <a:t>como polvo, poniéndolo </a:t>
            </a:r>
            <a:r>
              <a:rPr lang="es-ES" altLang="es-ES" dirty="0" smtClean="0"/>
              <a:t>en </a:t>
            </a:r>
            <a:r>
              <a:rPr lang="es-ES" altLang="es-ES" dirty="0"/>
              <a:t>la "tabaquera anatómica" de la </a:t>
            </a:r>
            <a:r>
              <a:rPr lang="es-ES" altLang="es-ES" dirty="0" smtClean="0"/>
              <a:t>mano; </a:t>
            </a:r>
            <a:r>
              <a:rPr lang="es-ES" altLang="es-ES" dirty="0"/>
              <a:t>en cambio, los marineros o la gente del </a:t>
            </a:r>
            <a:r>
              <a:rPr lang="es-ES" altLang="es-ES" dirty="0" smtClean="0"/>
              <a:t>pueblo lo </a:t>
            </a:r>
            <a:r>
              <a:rPr lang="es-ES" altLang="es-ES" dirty="0"/>
              <a:t>masticaban.</a:t>
            </a:r>
          </a:p>
          <a:p>
            <a:r>
              <a:rPr lang="es-ES" altLang="es-ES" dirty="0"/>
              <a:t>En 1880 se inventó en Virginia la primera máquina productora de cigarrillos, lo que disparó el consumo. Producción: 3.600 </a:t>
            </a:r>
            <a:r>
              <a:rPr lang="es-ES" altLang="es-ES" dirty="0" smtClean="0"/>
              <a:t>cigarrillos/h. </a:t>
            </a:r>
            <a:r>
              <a:rPr lang="es-ES" altLang="es-ES" dirty="0"/>
              <a:t>En la </a:t>
            </a:r>
            <a:r>
              <a:rPr lang="es-ES" altLang="es-ES" dirty="0" smtClean="0"/>
              <a:t>I y en la II Guerras Mundiales se </a:t>
            </a:r>
            <a:r>
              <a:rPr lang="es-ES" altLang="es-ES" dirty="0"/>
              <a:t>consideró que el tabaco relajaba </a:t>
            </a:r>
            <a:r>
              <a:rPr lang="es-ES" altLang="es-ES" dirty="0" smtClean="0"/>
              <a:t>a los </a:t>
            </a:r>
            <a:r>
              <a:rPr lang="es-ES" altLang="es-ES" dirty="0"/>
              <a:t>soldados, y se les premiaba con bebida y cigarrillos.</a:t>
            </a:r>
          </a:p>
          <a:p>
            <a:r>
              <a:rPr lang="es-ES" altLang="es-ES" dirty="0"/>
              <a:t>En 1928 ya había publicaciones que relacionaban el tabaco con una mayor </a:t>
            </a:r>
            <a:r>
              <a:rPr lang="es-ES" altLang="es-ES" dirty="0" smtClean="0"/>
              <a:t>morbimortalidad, </a:t>
            </a:r>
            <a:r>
              <a:rPr lang="es-ES" altLang="es-ES" dirty="0"/>
              <a:t>pero la profesión médica no lo tuvo muy en cuenta </a:t>
            </a:r>
            <a:r>
              <a:rPr lang="es-ES" altLang="es-ES" dirty="0" smtClean="0"/>
              <a:t>(dos tercios</a:t>
            </a:r>
            <a:r>
              <a:rPr lang="es-ES" altLang="es-ES" baseline="0" dirty="0" smtClean="0"/>
              <a:t> de los profesionales f</a:t>
            </a:r>
            <a:r>
              <a:rPr lang="es-ES" altLang="es-ES" dirty="0" smtClean="0"/>
              <a:t>umaban</a:t>
            </a:r>
            <a:r>
              <a:rPr lang="es-ES" altLang="es-ES" dirty="0"/>
              <a:t>).</a:t>
            </a:r>
          </a:p>
          <a:p>
            <a:r>
              <a:rPr lang="es-ES" altLang="es-ES" dirty="0"/>
              <a:t>Un estudio inglés publicado en 1954 en el BMJ descubría "con sorpresa" que el aumento de la mortalidad por cáncer de pulmón era debido al tabaco.</a:t>
            </a:r>
          </a:p>
          <a:p>
            <a:r>
              <a:rPr lang="es-ES" altLang="es-ES" dirty="0" smtClean="0"/>
              <a:t>Posteriormente </a:t>
            </a:r>
            <a:r>
              <a:rPr lang="es-ES" altLang="es-ES" dirty="0"/>
              <a:t>se identificó la nicotina como la sustancia responsable de la adicción al tabaco.</a:t>
            </a:r>
          </a:p>
          <a:p>
            <a:r>
              <a:rPr lang="es-ES" altLang="es-ES" dirty="0"/>
              <a:t>A partir de los años ochenta </a:t>
            </a:r>
            <a:r>
              <a:rPr lang="es-ES" altLang="es-ES" dirty="0" smtClean="0"/>
              <a:t>aparecieron </a:t>
            </a:r>
            <a:r>
              <a:rPr lang="es-ES" altLang="es-ES" dirty="0"/>
              <a:t>los primeros informes que </a:t>
            </a:r>
            <a:r>
              <a:rPr lang="es-ES" altLang="es-ES" dirty="0" smtClean="0"/>
              <a:t>hablaban del </a:t>
            </a:r>
            <a:r>
              <a:rPr lang="es-ES" altLang="es-ES" dirty="0"/>
              <a:t>riesgo del tabaco ambiental. Nace el concepto de fumador pasivo.</a:t>
            </a:r>
            <a:endParaRPr lang="ca-ES" altLang="es-ES" dirty="0"/>
          </a:p>
        </p:txBody>
      </p:sp>
      <p:sp>
        <p:nvSpPr>
          <p:cNvPr id="5530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E4B06EF-AB77-4D7F-88D9-437F7BB5AAEF}" type="slidenum">
              <a:rPr lang="ca-ES" altLang="es-ES">
                <a:latin typeface="Calibri" panose="020F0502020204030204" pitchFamily="34" charset="0"/>
              </a:rPr>
              <a:pPr/>
              <a:t>2</a:t>
            </a:fld>
            <a:endParaRPr lang="ca-ES" altLang="es-ES">
              <a:latin typeface="Calibri" panose="020F0502020204030204" pitchFamily="34" charset="0"/>
            </a:endParaRPr>
          </a:p>
        </p:txBody>
      </p:sp>
    </p:spTree>
    <p:extLst>
      <p:ext uri="{BB962C8B-B14F-4D97-AF65-F5344CB8AC3E}">
        <p14:creationId xmlns:p14="http://schemas.microsoft.com/office/powerpoint/2010/main" xmlns="" val="3779129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EEF76E-8C8E-4F9B-858F-1376F932D28D}" type="slidenum">
              <a:rPr lang="es-ES">
                <a:latin typeface="Calibri" panose="020F0502020204030204" pitchFamily="34" charset="0"/>
              </a:rPr>
              <a:pPr eaLnBrk="1" hangingPunct="1"/>
              <a:t>23</a:t>
            </a:fld>
            <a:endParaRPr lang="es-ES">
              <a:latin typeface="Calibri" panose="020F0502020204030204" pitchFamily="34" charset="0"/>
            </a:endParaRPr>
          </a:p>
        </p:txBody>
      </p:sp>
      <p:sp>
        <p:nvSpPr>
          <p:cNvPr id="552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6" rIns="91433" bIns="45716" anchor="b"/>
          <a:lstStyle>
            <a:lvl1pPr defTabSz="912813" eaLnBrk="0" hangingPunct="0">
              <a:spcBef>
                <a:spcPct val="30000"/>
              </a:spcBef>
              <a:defRPr sz="1200">
                <a:solidFill>
                  <a:schemeClr val="tx1"/>
                </a:solidFill>
                <a:latin typeface="Calibri" panose="020F0502020204030204" pitchFamily="34" charset="0"/>
              </a:defRPr>
            </a:lvl1pPr>
            <a:lvl2pPr marL="742950" indent="-285750" defTabSz="912813" eaLnBrk="0" hangingPunct="0">
              <a:spcBef>
                <a:spcPct val="30000"/>
              </a:spcBef>
              <a:defRPr sz="1200">
                <a:solidFill>
                  <a:schemeClr val="tx1"/>
                </a:solidFill>
                <a:latin typeface="Calibri" panose="020F0502020204030204" pitchFamily="34" charset="0"/>
              </a:defRPr>
            </a:lvl2pPr>
            <a:lvl3pPr marL="1143000" indent="-228600" defTabSz="912813" eaLnBrk="0" hangingPunct="0">
              <a:spcBef>
                <a:spcPct val="30000"/>
              </a:spcBef>
              <a:defRPr sz="1200">
                <a:solidFill>
                  <a:schemeClr val="tx1"/>
                </a:solidFill>
                <a:latin typeface="Calibri" panose="020F0502020204030204" pitchFamily="34" charset="0"/>
              </a:defRPr>
            </a:lvl3pPr>
            <a:lvl4pPr marL="1600200" indent="-228600" defTabSz="912813" eaLnBrk="0" hangingPunct="0">
              <a:spcBef>
                <a:spcPct val="30000"/>
              </a:spcBef>
              <a:defRPr sz="1200">
                <a:solidFill>
                  <a:schemeClr val="tx1"/>
                </a:solidFill>
                <a:latin typeface="Calibri" panose="020F0502020204030204" pitchFamily="34" charset="0"/>
              </a:defRPr>
            </a:lvl4pPr>
            <a:lvl5pPr marL="2057400" indent="-228600" defTabSz="912813" eaLnBrk="0" hangingPunct="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ADFB608-F7E3-407F-B4AD-4D8D4259092D}" type="slidenum">
              <a:rPr lang="es-ES" altLang="es-ES"/>
              <a:pPr algn="r" eaLnBrk="1" hangingPunct="1">
                <a:spcBef>
                  <a:spcPct val="0"/>
                </a:spcBef>
              </a:pPr>
              <a:t>23</a:t>
            </a:fld>
            <a:endParaRPr lang="es-ES" altLang="es-ES"/>
          </a:p>
        </p:txBody>
      </p:sp>
      <p:sp>
        <p:nvSpPr>
          <p:cNvPr id="55300"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301" name="Rectangle 3"/>
          <p:cNvSpPr>
            <a:spLocks noGrp="1" noChangeArrowheads="1"/>
          </p:cNvSpPr>
          <p:nvPr>
            <p:ph type="body" idx="1"/>
          </p:nvPr>
        </p:nvSpPr>
        <p:spPr bwMode="auto">
          <a:xfrm>
            <a:off x="914400" y="4341813"/>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a-ES" altLang="es-ES" dirty="0"/>
          </a:p>
        </p:txBody>
      </p:sp>
    </p:spTree>
    <p:extLst>
      <p:ext uri="{BB962C8B-B14F-4D97-AF65-F5344CB8AC3E}">
        <p14:creationId xmlns:p14="http://schemas.microsoft.com/office/powerpoint/2010/main" xmlns="" val="163851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EBF9D7-1C3E-4045-A07E-CFD75FA01885}" type="slidenum">
              <a:rPr lang="es-ES">
                <a:latin typeface="Calibri" panose="020F0502020204030204" pitchFamily="34" charset="0"/>
              </a:rPr>
              <a:pPr eaLnBrk="1" hangingPunct="1"/>
              <a:t>24</a:t>
            </a:fld>
            <a:endParaRPr lang="es-ES">
              <a:latin typeface="Calibri" panose="020F050202020403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41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altLang="es-ES" sz="1200" b="1" noProof="0" dirty="0">
                <a:latin typeface="Comic Sans MS" panose="030F0702030302020204" pitchFamily="66" charset="0"/>
              </a:rPr>
              <a:t>Síntomas inmediatos: </a:t>
            </a:r>
            <a:r>
              <a:rPr lang="es-ES" altLang="es-ES" sz="1200" noProof="0" dirty="0">
                <a:latin typeface="Comic Sans MS" panose="030F0702030302020204" pitchFamily="66" charset="0"/>
              </a:rPr>
              <a:t>irritación ocular, dolor de cabeza, tos, irritación y dolor de garganta, mareos y náuseas.</a:t>
            </a:r>
          </a:p>
          <a:p>
            <a:pPr marL="0" marR="0" indent="0" algn="l" defTabSz="914400" rtl="0" eaLnBrk="1" fontAlgn="auto" latinLnBrk="0" hangingPunct="1">
              <a:lnSpc>
                <a:spcPct val="100000"/>
              </a:lnSpc>
              <a:spcBef>
                <a:spcPts val="0"/>
              </a:spcBef>
              <a:spcAft>
                <a:spcPts val="0"/>
              </a:spcAft>
              <a:buClrTx/>
              <a:buSzTx/>
              <a:buFontTx/>
              <a:buNone/>
              <a:tabLst/>
              <a:defRPr/>
            </a:pPr>
            <a:r>
              <a:rPr lang="es-ES" altLang="es-ES" sz="1200" b="1" noProof="0" dirty="0">
                <a:latin typeface="Comic Sans MS" panose="030F0702030302020204" pitchFamily="66" charset="0"/>
              </a:rPr>
              <a:t>Antes de nacer: </a:t>
            </a:r>
            <a:r>
              <a:rPr lang="es-ES" altLang="es-ES" sz="1200" noProof="0" dirty="0">
                <a:latin typeface="Comic Sans MS" panose="030F0702030302020204" pitchFamily="66" charset="0"/>
              </a:rPr>
              <a:t>placenta previa, infarto placentario, abortos, muerte neonatal, bajo peso y alteraciones respiratorias.</a:t>
            </a:r>
          </a:p>
          <a:p>
            <a:pPr marL="0" marR="0" indent="0" algn="l" defTabSz="914400" rtl="0" eaLnBrk="1" fontAlgn="auto" latinLnBrk="0" hangingPunct="1">
              <a:lnSpc>
                <a:spcPct val="100000"/>
              </a:lnSpc>
              <a:spcBef>
                <a:spcPts val="0"/>
              </a:spcBef>
              <a:spcAft>
                <a:spcPts val="0"/>
              </a:spcAft>
              <a:buClrTx/>
              <a:buSzTx/>
              <a:buFontTx/>
              <a:buNone/>
              <a:tabLst/>
              <a:defRPr/>
            </a:pPr>
            <a:r>
              <a:rPr lang="es-ES" altLang="es-ES" sz="1200" b="1" noProof="0" dirty="0">
                <a:latin typeface="Comic Sans MS" panose="030F0702030302020204" pitchFamily="66" charset="0"/>
              </a:rPr>
              <a:t>Niños y jóvenes: </a:t>
            </a:r>
            <a:r>
              <a:rPr lang="es-ES" altLang="es-ES" sz="1200" noProof="0" dirty="0">
                <a:latin typeface="Comic Sans MS" panose="030F0702030302020204" pitchFamily="66" charset="0"/>
              </a:rPr>
              <a:t>catarros de las vías aéreas altas, otitis media, infección de la vía respiratoria baja (bronquitis o neumonía) y asma bronquial, con un aumento de la frecuencia y de la gravedad de las crisis asmáticas.</a:t>
            </a:r>
            <a:endParaRPr lang="ca-ES" altLang="es-ES" sz="1200" noProof="0" dirty="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altLang="es-ES" sz="1200" dirty="0">
              <a:latin typeface="Comic Sans MS" panose="030F0702030302020204" pitchFamily="66" charset="0"/>
            </a:endParaRPr>
          </a:p>
          <a:p>
            <a:pPr eaLnBrk="1" fontAlgn="auto" hangingPunct="1">
              <a:spcBef>
                <a:spcPts val="0"/>
              </a:spcBef>
              <a:spcAft>
                <a:spcPts val="0"/>
              </a:spcAft>
              <a:defRPr/>
            </a:pPr>
            <a:endParaRPr lang="es-ES_tradnl" dirty="0">
              <a:effectLst>
                <a:outerShdw blurRad="38100" dist="38100" dir="2700000" algn="tl">
                  <a:srgbClr val="C0C0C0"/>
                </a:outerShdw>
              </a:effectLst>
            </a:endParaRPr>
          </a:p>
          <a:p>
            <a:pPr eaLnBrk="1" fontAlgn="auto" hangingPunct="1">
              <a:spcBef>
                <a:spcPts val="0"/>
              </a:spcBef>
              <a:spcAft>
                <a:spcPts val="0"/>
              </a:spcAft>
              <a:defRPr/>
            </a:pPr>
            <a:endParaRPr lang="es-ES" sz="2300" dirty="0">
              <a:effectLst>
                <a:outerShdw blurRad="38100" dist="38100" dir="2700000" algn="tl">
                  <a:srgbClr val="C0C0C0"/>
                </a:outerShdw>
              </a:effectLst>
            </a:endParaRPr>
          </a:p>
          <a:p>
            <a:pPr eaLnBrk="1" fontAlgn="auto" hangingPunct="1">
              <a:spcBef>
                <a:spcPts val="0"/>
              </a:spcBef>
              <a:spcAft>
                <a:spcPts val="0"/>
              </a:spcAft>
              <a:defRPr/>
            </a:pPr>
            <a:endParaRPr lang="es-ES_tradnl" sz="2300" dirty="0">
              <a:effectLst>
                <a:outerShdw blurRad="38100" dist="38100" dir="2700000" algn="tl">
                  <a:srgbClr val="C0C0C0"/>
                </a:outerShdw>
              </a:effectLst>
            </a:endParaRPr>
          </a:p>
          <a:p>
            <a:pPr eaLnBrk="1" fontAlgn="auto" hangingPunct="1">
              <a:spcBef>
                <a:spcPct val="0"/>
              </a:spcBef>
              <a:spcAft>
                <a:spcPts val="0"/>
              </a:spcAft>
              <a:defRPr/>
            </a:pPr>
            <a:endParaRPr lang="es-ES_tradnl" sz="2300" u="sng" dirty="0"/>
          </a:p>
          <a:p>
            <a:pPr eaLnBrk="1" fontAlgn="auto" hangingPunct="1">
              <a:spcBef>
                <a:spcPct val="0"/>
              </a:spcBef>
              <a:spcAft>
                <a:spcPts val="0"/>
              </a:spcAft>
              <a:defRPr/>
            </a:pPr>
            <a:endParaRPr lang="es-ES_tradnl" sz="2300" dirty="0"/>
          </a:p>
          <a:p>
            <a:pPr eaLnBrk="1" fontAlgn="auto" hangingPunct="1">
              <a:spcBef>
                <a:spcPct val="0"/>
              </a:spcBef>
              <a:spcAft>
                <a:spcPts val="0"/>
              </a:spcAft>
              <a:defRPr/>
            </a:pPr>
            <a:endParaRPr lang="es-ES_tradnl" sz="2300" dirty="0"/>
          </a:p>
          <a:p>
            <a:pPr eaLnBrk="1" fontAlgn="auto" hangingPunct="1">
              <a:spcBef>
                <a:spcPct val="0"/>
              </a:spcBef>
              <a:spcAft>
                <a:spcPts val="0"/>
              </a:spcAft>
              <a:defRPr/>
            </a:pPr>
            <a:endParaRPr lang="es-ES" sz="2300" dirty="0">
              <a:effectLst>
                <a:outerShdw blurRad="38100" dist="38100" dir="2700000" algn="tl">
                  <a:srgbClr val="C0C0C0"/>
                </a:outerShdw>
              </a:effectLst>
            </a:endParaRPr>
          </a:p>
        </p:txBody>
      </p:sp>
    </p:spTree>
    <p:extLst>
      <p:ext uri="{BB962C8B-B14F-4D97-AF65-F5344CB8AC3E}">
        <p14:creationId xmlns:p14="http://schemas.microsoft.com/office/powerpoint/2010/main" xmlns="" val="2764027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8B6218-5B49-4206-BDF6-9B3FA863D1BD}" type="slidenum">
              <a:rPr lang="es-ES">
                <a:latin typeface="Calibri" panose="020F0502020204030204" pitchFamily="34" charset="0"/>
              </a:rPr>
              <a:pPr eaLnBrk="1" hangingPunct="1"/>
              <a:t>25</a:t>
            </a:fld>
            <a:endParaRPr lang="es-ES">
              <a:latin typeface="Calibri" panose="020F0502020204030204" pitchFamily="34"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a:p>
        </p:txBody>
      </p:sp>
    </p:spTree>
    <p:extLst>
      <p:ext uri="{BB962C8B-B14F-4D97-AF65-F5344CB8AC3E}">
        <p14:creationId xmlns:p14="http://schemas.microsoft.com/office/powerpoint/2010/main" xmlns="" val="1173441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spcBef>
                <a:spcPct val="0"/>
              </a:spcBef>
            </a:pPr>
            <a:r>
              <a:rPr lang="es-ES" dirty="0" smtClean="0"/>
              <a:t>Es necesaria </a:t>
            </a:r>
            <a:r>
              <a:rPr lang="es-ES" dirty="0"/>
              <a:t>una reflexión sobre la implicación de los profesionales </a:t>
            </a:r>
            <a:r>
              <a:rPr lang="es-ES" dirty="0" smtClean="0"/>
              <a:t>sanitarios, </a:t>
            </a:r>
            <a:r>
              <a:rPr lang="es-ES" dirty="0"/>
              <a:t>y sobre la publicidad y su poder. Durante la </a:t>
            </a:r>
            <a:r>
              <a:rPr lang="es-ES" dirty="0" smtClean="0"/>
              <a:t>I y </a:t>
            </a:r>
            <a:r>
              <a:rPr lang="es-ES" dirty="0"/>
              <a:t>la </a:t>
            </a:r>
            <a:r>
              <a:rPr lang="es-ES" dirty="0" smtClean="0"/>
              <a:t>II Guerras Mundiales </a:t>
            </a:r>
            <a:r>
              <a:rPr lang="es-ES" dirty="0"/>
              <a:t>se consideró que el tabaco </a:t>
            </a:r>
            <a:r>
              <a:rPr lang="es-ES" dirty="0" smtClean="0"/>
              <a:t>a relajaba </a:t>
            </a:r>
            <a:r>
              <a:rPr lang="es-ES" dirty="0"/>
              <a:t>los soldados: se les premiaba con bebida y cigarrillos. En 1928 ya había publicaciones que relacionaban el tabaco con una mayor morbimortalidad, pero la profesión médica no lo tuvo muy en cuenta </a:t>
            </a:r>
            <a:r>
              <a:rPr lang="es-ES" dirty="0" smtClean="0"/>
              <a:t>(dos tercios</a:t>
            </a:r>
            <a:r>
              <a:rPr lang="es-ES" baseline="0" dirty="0" smtClean="0"/>
              <a:t> de los profesionales </a:t>
            </a:r>
            <a:r>
              <a:rPr lang="es-ES" dirty="0" smtClean="0"/>
              <a:t>fumaban</a:t>
            </a:r>
            <a:r>
              <a:rPr lang="es-ES" dirty="0"/>
              <a:t>).</a:t>
            </a:r>
          </a:p>
          <a:p>
            <a:pPr eaLnBrk="1" hangingPunct="1">
              <a:spcBef>
                <a:spcPct val="0"/>
              </a:spcBef>
            </a:pPr>
            <a:r>
              <a:rPr lang="es-ES" dirty="0"/>
              <a:t> </a:t>
            </a:r>
          </a:p>
          <a:p>
            <a:pPr eaLnBrk="1" hangingPunct="1">
              <a:spcBef>
                <a:spcPct val="0"/>
              </a:spcBef>
            </a:pPr>
            <a:r>
              <a:rPr lang="es-ES" dirty="0"/>
              <a:t>Un estudio inglés publicado en 1954 en el British Medical </a:t>
            </a:r>
            <a:r>
              <a:rPr lang="es-ES" dirty="0" err="1"/>
              <a:t>Journal</a:t>
            </a:r>
            <a:r>
              <a:rPr lang="es-ES" dirty="0"/>
              <a:t> descubría "con sorpresa" que el aumento de la mortalidad por cáncer de pulmón era debido al tabaco. </a:t>
            </a:r>
            <a:r>
              <a:rPr lang="es-ES" dirty="0" smtClean="0"/>
              <a:t>Posteriormente </a:t>
            </a:r>
            <a:r>
              <a:rPr lang="es-ES" dirty="0"/>
              <a:t>se identificó la nicotina como la sustancia responsable de la adicción al tabaco.</a:t>
            </a:r>
          </a:p>
          <a:p>
            <a:pPr eaLnBrk="1" hangingPunct="1">
              <a:spcBef>
                <a:spcPct val="0"/>
              </a:spcBef>
            </a:pPr>
            <a:endParaRPr lang="es-ES" dirty="0"/>
          </a:p>
          <a:p>
            <a:pPr eaLnBrk="1" hangingPunct="1">
              <a:spcBef>
                <a:spcPct val="0"/>
              </a:spcBef>
            </a:pPr>
            <a:r>
              <a:rPr lang="es-ES" dirty="0"/>
              <a:t>A partir de los años ochenta aparecen los primeros informes que hablan sobre el riesgo del tabaco ambiental y nace el concepto de fumador pasivo.</a:t>
            </a:r>
          </a:p>
          <a:p>
            <a:pPr eaLnBrk="1" hangingPunct="1">
              <a:spcBef>
                <a:spcPct val="0"/>
              </a:spcBef>
            </a:pPr>
            <a:endParaRPr lang="es-ES" dirty="0"/>
          </a:p>
          <a:p>
            <a:pPr eaLnBrk="1" hangingPunct="1">
              <a:spcBef>
                <a:spcPct val="0"/>
              </a:spcBef>
            </a:pPr>
            <a:r>
              <a:rPr lang="es-ES" dirty="0" smtClean="0"/>
              <a:t>El frescor </a:t>
            </a:r>
            <a:r>
              <a:rPr lang="es-ES" dirty="0"/>
              <a:t>también se utilizaba generalmente como una especie de palabra clave para la salud: los eslóganes que se utilizan en los anuncios de tabaco hablaban </a:t>
            </a:r>
            <a:r>
              <a:rPr lang="es-ES" dirty="0" smtClean="0"/>
              <a:t>del “frescor </a:t>
            </a:r>
            <a:r>
              <a:rPr lang="es-ES" dirty="0"/>
              <a:t>del hielo" o de las nuevas virtudes curativas de los pastos de montaña de </a:t>
            </a:r>
            <a:r>
              <a:rPr lang="es-ES" dirty="0" smtClean="0"/>
              <a:t>primavera... </a:t>
            </a:r>
            <a:r>
              <a:rPr lang="es-ES" dirty="0"/>
              <a:t>Las marcas de mentol, como Kool, también intentaban producir una sensación de seguridad sanitaria, una imagen hospitalaria. Una empresa implicaba la "limpieza" en su propio </a:t>
            </a:r>
            <a:r>
              <a:rPr lang="es-ES" dirty="0" smtClean="0"/>
              <a:t>nombre. Los </a:t>
            </a:r>
            <a:r>
              <a:rPr lang="es-ES" dirty="0"/>
              <a:t>cigarrillos </a:t>
            </a:r>
            <a:r>
              <a:rPr lang="es-ES" dirty="0" smtClean="0"/>
              <a:t>llamados </a:t>
            </a:r>
            <a:r>
              <a:rPr lang="es-ES" i="1" dirty="0"/>
              <a:t>Sano</a:t>
            </a:r>
            <a:r>
              <a:rPr lang="es-ES" dirty="0"/>
              <a:t> no duraron mucho tiempo. Su habilidad publicitaria quedó por detrás de la de las grandes marcas. Por el contrario, las marcas de mentol crecieron en popularidad después de la posguerra. Se fueron ofreciendo muchas otras formas de tranquilización sanitaria: filtros de edad, numerosas especies, promesas de menos alquitrán o menos </a:t>
            </a:r>
            <a:r>
              <a:rPr lang="es-ES" dirty="0" smtClean="0"/>
              <a:t>nicotina y finalmente cigarrillos</a:t>
            </a:r>
            <a:r>
              <a:rPr lang="es-ES" baseline="0" dirty="0" smtClean="0"/>
              <a:t> </a:t>
            </a:r>
            <a:r>
              <a:rPr lang="es-ES" i="1" baseline="0" dirty="0" smtClean="0"/>
              <a:t>light</a:t>
            </a:r>
            <a:r>
              <a:rPr lang="es-ES" dirty="0" smtClean="0"/>
              <a:t>).</a:t>
            </a: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26</a:t>
            </a:fld>
            <a:endParaRPr lang="es-ES"/>
          </a:p>
        </p:txBody>
      </p:sp>
    </p:spTree>
    <p:extLst>
      <p:ext uri="{BB962C8B-B14F-4D97-AF65-F5344CB8AC3E}">
        <p14:creationId xmlns:p14="http://schemas.microsoft.com/office/powerpoint/2010/main" xmlns="" val="2651229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16B27A-43F2-46CC-98DD-ADFCB419201D}" type="slidenum">
              <a:rPr lang="es-ES">
                <a:latin typeface="Calibri" panose="020F0502020204030204" pitchFamily="34" charset="0"/>
              </a:rPr>
              <a:pPr eaLnBrk="1" hangingPunct="1"/>
              <a:t>27</a:t>
            </a:fld>
            <a:endParaRPr lang="es-ES">
              <a:latin typeface="Calibri" panose="020F0502020204030204" pitchFamily="34" charset="0"/>
            </a:endParaRPr>
          </a:p>
        </p:txBody>
      </p:sp>
      <p:sp>
        <p:nvSpPr>
          <p:cNvPr id="58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3" tIns="45716" rIns="91433" bIns="45716" anchor="b"/>
          <a:lstStyle>
            <a:lvl1pPr defTabSz="912813" eaLnBrk="0" hangingPunct="0">
              <a:spcBef>
                <a:spcPct val="30000"/>
              </a:spcBef>
              <a:defRPr sz="1200">
                <a:solidFill>
                  <a:schemeClr val="tx1"/>
                </a:solidFill>
                <a:latin typeface="Calibri" panose="020F0502020204030204" pitchFamily="34" charset="0"/>
              </a:defRPr>
            </a:lvl1pPr>
            <a:lvl2pPr marL="742950" indent="-285750" defTabSz="912813" eaLnBrk="0" hangingPunct="0">
              <a:spcBef>
                <a:spcPct val="30000"/>
              </a:spcBef>
              <a:defRPr sz="1200">
                <a:solidFill>
                  <a:schemeClr val="tx1"/>
                </a:solidFill>
                <a:latin typeface="Calibri" panose="020F0502020204030204" pitchFamily="34" charset="0"/>
              </a:defRPr>
            </a:lvl2pPr>
            <a:lvl3pPr marL="1143000" indent="-228600" defTabSz="912813" eaLnBrk="0" hangingPunct="0">
              <a:spcBef>
                <a:spcPct val="30000"/>
              </a:spcBef>
              <a:defRPr sz="1200">
                <a:solidFill>
                  <a:schemeClr val="tx1"/>
                </a:solidFill>
                <a:latin typeface="Calibri" panose="020F0502020204030204" pitchFamily="34" charset="0"/>
              </a:defRPr>
            </a:lvl3pPr>
            <a:lvl4pPr marL="1600200" indent="-228600" defTabSz="912813" eaLnBrk="0" hangingPunct="0">
              <a:spcBef>
                <a:spcPct val="30000"/>
              </a:spcBef>
              <a:defRPr sz="1200">
                <a:solidFill>
                  <a:schemeClr val="tx1"/>
                </a:solidFill>
                <a:latin typeface="Calibri" panose="020F0502020204030204" pitchFamily="34" charset="0"/>
              </a:defRPr>
            </a:lvl4pPr>
            <a:lvl5pPr marL="2057400" indent="-228600" defTabSz="912813" eaLnBrk="0" hangingPunct="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78F0038-C7E3-4D5F-B3BC-BE51CC8ADC24}" type="slidenum">
              <a:rPr lang="ca-ES" altLang="es-ES">
                <a:solidFill>
                  <a:srgbClr val="000000"/>
                </a:solidFill>
                <a:latin typeface="Times New Roman" panose="02020603050405020304" pitchFamily="18" charset="0"/>
              </a:rPr>
              <a:pPr algn="r" eaLnBrk="1" hangingPunct="1">
                <a:spcBef>
                  <a:spcPct val="0"/>
                </a:spcBef>
              </a:pPr>
              <a:t>27</a:t>
            </a:fld>
            <a:endParaRPr lang="ca-ES" altLang="es-ES">
              <a:solidFill>
                <a:srgbClr val="000000"/>
              </a:solidFill>
              <a:latin typeface="Times New Roman" panose="02020603050405020304" pitchFamily="18" charset="0"/>
            </a:endParaRPr>
          </a:p>
        </p:txBody>
      </p:sp>
      <p:sp>
        <p:nvSpPr>
          <p:cNvPr id="583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None/>
            </a:pPr>
            <a:r>
              <a:rPr lang="es-ES" altLang="es-ES" noProof="0" dirty="0">
                <a:solidFill>
                  <a:schemeClr val="tx1"/>
                </a:solidFill>
              </a:rPr>
              <a:t>Hacemos una reflexión sobre la publicidad y </a:t>
            </a:r>
            <a:r>
              <a:rPr lang="es-ES" altLang="es-ES" noProof="0" dirty="0" smtClean="0">
                <a:solidFill>
                  <a:schemeClr val="tx1"/>
                </a:solidFill>
              </a:rPr>
              <a:t>su </a:t>
            </a:r>
            <a:r>
              <a:rPr lang="es-ES" altLang="es-ES" noProof="0" dirty="0">
                <a:solidFill>
                  <a:schemeClr val="tx1"/>
                </a:solidFill>
              </a:rPr>
              <a:t>poder.</a:t>
            </a:r>
          </a:p>
          <a:p>
            <a:pPr>
              <a:spcBef>
                <a:spcPct val="0"/>
              </a:spcBef>
              <a:buFontTx/>
              <a:buNone/>
            </a:pPr>
            <a:endParaRPr lang="es-ES" altLang="es-ES" noProof="0" dirty="0">
              <a:solidFill>
                <a:schemeClr val="tx1"/>
              </a:solidFill>
            </a:endParaRPr>
          </a:p>
          <a:p>
            <a:pPr>
              <a:spcBef>
                <a:spcPct val="0"/>
              </a:spcBef>
              <a:buFontTx/>
              <a:buNone/>
            </a:pPr>
            <a:r>
              <a:rPr lang="es-ES" altLang="es-ES" noProof="0" dirty="0">
                <a:solidFill>
                  <a:schemeClr val="tx1"/>
                </a:solidFill>
              </a:rPr>
              <a:t>¿Qué te sugieren las imágenes? </a:t>
            </a:r>
            <a:r>
              <a:rPr lang="es-ES" altLang="es-ES" noProof="0" dirty="0" smtClean="0">
                <a:solidFill>
                  <a:schemeClr val="tx1"/>
                </a:solidFill>
              </a:rPr>
              <a:t>¿A </a:t>
            </a:r>
            <a:r>
              <a:rPr lang="es-ES" altLang="es-ES" noProof="0" dirty="0">
                <a:solidFill>
                  <a:schemeClr val="tx1"/>
                </a:solidFill>
              </a:rPr>
              <a:t>quién van dirigidas? ¿Qué valores transmiten?</a:t>
            </a:r>
          </a:p>
          <a:p>
            <a:pPr>
              <a:spcBef>
                <a:spcPct val="0"/>
              </a:spcBef>
              <a:buFontTx/>
              <a:buNone/>
            </a:pPr>
            <a:endParaRPr lang="es-ES" altLang="es-ES" noProof="0" dirty="0">
              <a:solidFill>
                <a:schemeClr val="tx1"/>
              </a:solidFill>
            </a:endParaRPr>
          </a:p>
          <a:p>
            <a:pPr>
              <a:spcBef>
                <a:spcPct val="0"/>
              </a:spcBef>
              <a:buFontTx/>
              <a:buNone/>
            </a:pPr>
            <a:r>
              <a:rPr lang="es-ES" altLang="es-ES" noProof="0" dirty="0" smtClean="0">
                <a:solidFill>
                  <a:schemeClr val="tx1"/>
                </a:solidFill>
              </a:rPr>
              <a:t>El "frescor" </a:t>
            </a:r>
            <a:r>
              <a:rPr lang="es-ES" altLang="es-ES" noProof="0" dirty="0">
                <a:solidFill>
                  <a:schemeClr val="tx1"/>
                </a:solidFill>
              </a:rPr>
              <a:t>también se utilizaba generalmente como una especie de palabra clave para la salud: los eslóganes </a:t>
            </a:r>
            <a:r>
              <a:rPr lang="es-ES" altLang="es-ES" noProof="0" dirty="0" smtClean="0">
                <a:solidFill>
                  <a:schemeClr val="tx1"/>
                </a:solidFill>
              </a:rPr>
              <a:t>utilizados </a:t>
            </a:r>
            <a:r>
              <a:rPr lang="es-ES" altLang="es-ES" noProof="0" dirty="0">
                <a:solidFill>
                  <a:schemeClr val="tx1"/>
                </a:solidFill>
              </a:rPr>
              <a:t>en los anuncios de tabaco hablaban </a:t>
            </a:r>
            <a:r>
              <a:rPr lang="es-ES" altLang="es-ES" noProof="0" dirty="0" smtClean="0">
                <a:solidFill>
                  <a:schemeClr val="tx1"/>
                </a:solidFill>
              </a:rPr>
              <a:t>del “frescor </a:t>
            </a:r>
            <a:r>
              <a:rPr lang="es-ES" altLang="es-ES" noProof="0" dirty="0">
                <a:solidFill>
                  <a:schemeClr val="tx1"/>
                </a:solidFill>
              </a:rPr>
              <a:t>del hielo" o de las nuevas virtudes curativas de los pastos de </a:t>
            </a:r>
            <a:r>
              <a:rPr lang="es-ES" altLang="es-ES" noProof="0" dirty="0" smtClean="0">
                <a:solidFill>
                  <a:schemeClr val="tx1"/>
                </a:solidFill>
              </a:rPr>
              <a:t>la montaña en </a:t>
            </a:r>
            <a:r>
              <a:rPr lang="es-ES" altLang="es-ES" noProof="0" dirty="0">
                <a:solidFill>
                  <a:schemeClr val="tx1"/>
                </a:solidFill>
              </a:rPr>
              <a:t>primavera ... Las marcas de mentol, como Kool, también intentaban producir una sensación de seguridad sanitaria, una imagen hospitalaria. Una empresa implicaba la "limpieza" en su propio nombre. Los cigarrillos </a:t>
            </a:r>
            <a:r>
              <a:rPr lang="es-ES" altLang="es-ES" noProof="0" dirty="0" smtClean="0">
                <a:solidFill>
                  <a:schemeClr val="tx1"/>
                </a:solidFill>
              </a:rPr>
              <a:t>llamados </a:t>
            </a:r>
            <a:r>
              <a:rPr lang="es-ES" altLang="es-ES" i="1" noProof="0" dirty="0">
                <a:solidFill>
                  <a:schemeClr val="tx1"/>
                </a:solidFill>
              </a:rPr>
              <a:t>Sano</a:t>
            </a:r>
            <a:r>
              <a:rPr lang="es-ES" altLang="es-ES" noProof="0" dirty="0">
                <a:solidFill>
                  <a:schemeClr val="tx1"/>
                </a:solidFill>
              </a:rPr>
              <a:t> no duraron mucho tiempo. Su habilidad publicitaria quedó por detrás de la de las grandes marcas. Por el contrario, las marcas de mentol crecieron en popularidad después de la posguerra. Se fueron ofreciendo muchas otras formas de tranquilización sanitaria: filtros de edad, numerosas especies, promesas de menos alquitrán o menos </a:t>
            </a:r>
            <a:r>
              <a:rPr lang="es-ES" altLang="es-ES" noProof="0" dirty="0" smtClean="0">
                <a:solidFill>
                  <a:schemeClr val="tx1"/>
                </a:solidFill>
              </a:rPr>
              <a:t>nicotina</a:t>
            </a:r>
            <a:r>
              <a:rPr lang="es-ES" altLang="es-ES" baseline="0" noProof="0" dirty="0" smtClean="0">
                <a:solidFill>
                  <a:schemeClr val="tx1"/>
                </a:solidFill>
              </a:rPr>
              <a:t> y finalmente cigarrillos </a:t>
            </a:r>
            <a:r>
              <a:rPr lang="es-ES" altLang="es-ES" i="1" noProof="0" dirty="0" smtClean="0">
                <a:solidFill>
                  <a:schemeClr val="tx1"/>
                </a:solidFill>
              </a:rPr>
              <a:t>light,</a:t>
            </a:r>
            <a:r>
              <a:rPr lang="es-ES" altLang="es-ES" noProof="0" dirty="0" smtClean="0">
                <a:solidFill>
                  <a:schemeClr val="tx1"/>
                </a:solidFill>
              </a:rPr>
              <a:t> </a:t>
            </a:r>
            <a:r>
              <a:rPr lang="es-ES" altLang="es-ES" noProof="0" dirty="0">
                <a:solidFill>
                  <a:schemeClr val="tx1"/>
                </a:solidFill>
              </a:rPr>
              <a:t>etc.).</a:t>
            </a:r>
          </a:p>
          <a:p>
            <a:pPr>
              <a:spcBef>
                <a:spcPct val="0"/>
              </a:spcBef>
              <a:buFontTx/>
              <a:buNone/>
            </a:pPr>
            <a:endParaRPr lang="es-ES" altLang="es-ES" noProof="0" dirty="0">
              <a:solidFill>
                <a:schemeClr val="tx1"/>
              </a:solidFill>
            </a:endParaRPr>
          </a:p>
          <a:p>
            <a:pPr>
              <a:spcBef>
                <a:spcPct val="0"/>
              </a:spcBef>
              <a:buFontTx/>
              <a:buNone/>
            </a:pPr>
            <a:r>
              <a:rPr lang="es-ES" altLang="es-ES" noProof="0" dirty="0">
                <a:solidFill>
                  <a:schemeClr val="tx1"/>
                </a:solidFill>
              </a:rPr>
              <a:t>Los anuncios de tabaco son notorios en la difusión de lo que </a:t>
            </a:r>
            <a:r>
              <a:rPr lang="es-ES" altLang="es-ES" noProof="0" dirty="0" smtClean="0">
                <a:solidFill>
                  <a:schemeClr val="tx1"/>
                </a:solidFill>
              </a:rPr>
              <a:t>solo </a:t>
            </a:r>
            <a:r>
              <a:rPr lang="es-ES" altLang="es-ES" noProof="0" dirty="0">
                <a:solidFill>
                  <a:schemeClr val="tx1"/>
                </a:solidFill>
              </a:rPr>
              <a:t>se puede llamar </a:t>
            </a:r>
            <a:r>
              <a:rPr lang="es-ES" altLang="es-ES" i="1" noProof="0" dirty="0">
                <a:solidFill>
                  <a:schemeClr val="tx1"/>
                </a:solidFill>
              </a:rPr>
              <a:t>la </a:t>
            </a:r>
            <a:r>
              <a:rPr lang="es-ES" altLang="es-ES" i="1" noProof="0" dirty="0" smtClean="0">
                <a:solidFill>
                  <a:schemeClr val="tx1"/>
                </a:solidFill>
              </a:rPr>
              <a:t>gran mentira:</a:t>
            </a:r>
            <a:r>
              <a:rPr lang="es-ES" altLang="es-ES" noProof="0" dirty="0" smtClean="0">
                <a:solidFill>
                  <a:schemeClr val="tx1"/>
                </a:solidFill>
              </a:rPr>
              <a:t> ¿cómo </a:t>
            </a:r>
            <a:r>
              <a:rPr lang="es-ES" altLang="es-ES" noProof="0" dirty="0">
                <a:solidFill>
                  <a:schemeClr val="tx1"/>
                </a:solidFill>
              </a:rPr>
              <a:t>se </a:t>
            </a:r>
            <a:r>
              <a:rPr lang="es-ES" altLang="es-ES" noProof="0" dirty="0" smtClean="0">
                <a:solidFill>
                  <a:schemeClr val="tx1"/>
                </a:solidFill>
              </a:rPr>
              <a:t>puede </a:t>
            </a:r>
            <a:r>
              <a:rPr lang="es-ES" altLang="es-ES" noProof="0" dirty="0">
                <a:solidFill>
                  <a:schemeClr val="tx1"/>
                </a:solidFill>
              </a:rPr>
              <a:t>comparar la inhalación de humo de cualquier tipo con la respiración del aire de la montaña? En estos anuncios, los humos se presentan a los consumidores como frescos y limpios, y las marcas </a:t>
            </a:r>
            <a:r>
              <a:rPr lang="es-ES" altLang="es-ES" noProof="0" dirty="0" smtClean="0">
                <a:solidFill>
                  <a:schemeClr val="tx1"/>
                </a:solidFill>
              </a:rPr>
              <a:t>anuncian un frescor de </a:t>
            </a:r>
            <a:r>
              <a:rPr lang="es-ES" altLang="es-ES" noProof="0" dirty="0">
                <a:solidFill>
                  <a:schemeClr val="tx1"/>
                </a:solidFill>
              </a:rPr>
              <a:t>primavera o incluso </a:t>
            </a:r>
            <a:r>
              <a:rPr lang="es-ES" altLang="es-ES" noProof="0" dirty="0" smtClean="0">
                <a:solidFill>
                  <a:schemeClr val="tx1"/>
                </a:solidFill>
              </a:rPr>
              <a:t>“lo </a:t>
            </a:r>
            <a:r>
              <a:rPr lang="es-ES" altLang="es-ES" noProof="0" dirty="0">
                <a:solidFill>
                  <a:schemeClr val="tx1"/>
                </a:solidFill>
              </a:rPr>
              <a:t>más </a:t>
            </a:r>
            <a:r>
              <a:rPr lang="es-ES" altLang="es-ES" noProof="0" dirty="0" smtClean="0">
                <a:solidFill>
                  <a:schemeClr val="tx1"/>
                </a:solidFill>
              </a:rPr>
              <a:t>refrescante”. </a:t>
            </a:r>
            <a:r>
              <a:rPr lang="es-ES" altLang="es-ES" noProof="0" dirty="0">
                <a:solidFill>
                  <a:schemeClr val="tx1"/>
                </a:solidFill>
              </a:rPr>
              <a:t>Los anuncios que ofrecían </a:t>
            </a:r>
            <a:r>
              <a:rPr lang="es-ES" altLang="es-ES" noProof="0" dirty="0" smtClean="0">
                <a:solidFill>
                  <a:schemeClr val="tx1"/>
                </a:solidFill>
              </a:rPr>
              <a:t>frescor </a:t>
            </a:r>
            <a:r>
              <a:rPr lang="es-ES" altLang="es-ES" noProof="0" dirty="0">
                <a:solidFill>
                  <a:schemeClr val="tx1"/>
                </a:solidFill>
              </a:rPr>
              <a:t>continuaron mucho más allá de la década de los 50. </a:t>
            </a:r>
            <a:r>
              <a:rPr lang="es-ES" altLang="es-ES" noProof="0" dirty="0" smtClean="0">
                <a:solidFill>
                  <a:schemeClr val="tx1"/>
                </a:solidFill>
              </a:rPr>
              <a:t>Recreaban </a:t>
            </a:r>
            <a:r>
              <a:rPr lang="es-ES" altLang="es-ES" noProof="0" dirty="0">
                <a:solidFill>
                  <a:schemeClr val="tx1"/>
                </a:solidFill>
              </a:rPr>
              <a:t>verbalmente o visualmente </a:t>
            </a:r>
            <a:r>
              <a:rPr lang="es-ES" altLang="es-ES" noProof="0" dirty="0" smtClean="0">
                <a:solidFill>
                  <a:schemeClr val="tx1"/>
                </a:solidFill>
              </a:rPr>
              <a:t>el </a:t>
            </a:r>
            <a:r>
              <a:rPr lang="es-ES" altLang="es-ES" noProof="0" dirty="0">
                <a:solidFill>
                  <a:schemeClr val="tx1"/>
                </a:solidFill>
              </a:rPr>
              <a:t>aire libre, el aire de montaña, las corrientes </a:t>
            </a:r>
            <a:r>
              <a:rPr lang="es-ES" altLang="es-ES" noProof="0" dirty="0" smtClean="0">
                <a:solidFill>
                  <a:schemeClr val="tx1"/>
                </a:solidFill>
              </a:rPr>
              <a:t>limpias </a:t>
            </a:r>
            <a:r>
              <a:rPr lang="es-ES" altLang="es-ES" noProof="0" dirty="0">
                <a:solidFill>
                  <a:schemeClr val="tx1"/>
                </a:solidFill>
              </a:rPr>
              <a:t>y mucho más. Inicialmente, la idea de frescura se convirtió en el principal valor de la industria del tabaco. De hecho, cuando </a:t>
            </a:r>
            <a:r>
              <a:rPr lang="es-ES" altLang="es-ES" noProof="0" dirty="0" err="1">
                <a:solidFill>
                  <a:schemeClr val="tx1"/>
                </a:solidFill>
              </a:rPr>
              <a:t>The</a:t>
            </a:r>
            <a:r>
              <a:rPr lang="es-ES" altLang="es-ES" noProof="0" dirty="0">
                <a:solidFill>
                  <a:schemeClr val="tx1"/>
                </a:solidFill>
              </a:rPr>
              <a:t> American </a:t>
            </a:r>
            <a:r>
              <a:rPr lang="es-ES" altLang="es-ES" noProof="0" dirty="0" err="1">
                <a:solidFill>
                  <a:schemeClr val="tx1"/>
                </a:solidFill>
              </a:rPr>
              <a:t>Tobacco</a:t>
            </a:r>
            <a:r>
              <a:rPr lang="es-ES" altLang="es-ES" noProof="0" dirty="0">
                <a:solidFill>
                  <a:schemeClr val="tx1"/>
                </a:solidFill>
              </a:rPr>
              <a:t> Company anunciaba que Lucky Strikes era mejor </a:t>
            </a:r>
            <a:r>
              <a:rPr lang="es-ES" altLang="es-ES" noProof="0" dirty="0" smtClean="0">
                <a:solidFill>
                  <a:schemeClr val="tx1"/>
                </a:solidFill>
              </a:rPr>
              <a:t>porque </a:t>
            </a:r>
            <a:r>
              <a:rPr lang="es-ES" altLang="es-ES" noProof="0" dirty="0">
                <a:solidFill>
                  <a:schemeClr val="tx1"/>
                </a:solidFill>
              </a:rPr>
              <a:t>se tostaba, R.J. Reynolds respondió que sus </a:t>
            </a:r>
            <a:r>
              <a:rPr lang="es-ES" altLang="es-ES" noProof="0" dirty="0" err="1" smtClean="0">
                <a:solidFill>
                  <a:schemeClr val="tx1"/>
                </a:solidFill>
              </a:rPr>
              <a:t>Camel</a:t>
            </a:r>
            <a:r>
              <a:rPr lang="es-ES" altLang="es-ES" noProof="0" dirty="0" smtClean="0">
                <a:solidFill>
                  <a:schemeClr val="tx1"/>
                </a:solidFill>
              </a:rPr>
              <a:t> </a:t>
            </a:r>
            <a:r>
              <a:rPr lang="es-ES" altLang="es-ES" noProof="0" dirty="0">
                <a:solidFill>
                  <a:schemeClr val="tx1"/>
                </a:solidFill>
              </a:rPr>
              <a:t>eran superiores porque tenían una frescura natural: </a:t>
            </a:r>
            <a:r>
              <a:rPr lang="es-ES" altLang="es-ES" noProof="0" dirty="0" smtClean="0">
                <a:solidFill>
                  <a:schemeClr val="tx1"/>
                </a:solidFill>
              </a:rPr>
              <a:t>¡nunca tostados! </a:t>
            </a:r>
            <a:r>
              <a:rPr lang="es-ES" altLang="es-ES" noProof="0" dirty="0">
                <a:solidFill>
                  <a:schemeClr val="tx1"/>
                </a:solidFill>
              </a:rPr>
              <a:t>Camel también ofreció un significado alternativo a la palabra </a:t>
            </a:r>
            <a:r>
              <a:rPr lang="es-ES" altLang="es-ES" i="1" noProof="0" dirty="0" smtClean="0">
                <a:solidFill>
                  <a:schemeClr val="tx1"/>
                </a:solidFill>
              </a:rPr>
              <a:t>frescor,</a:t>
            </a:r>
            <a:r>
              <a:rPr lang="es-ES" altLang="es-ES" noProof="0" dirty="0" smtClean="0">
                <a:solidFill>
                  <a:schemeClr val="tx1"/>
                </a:solidFill>
              </a:rPr>
              <a:t> </a:t>
            </a:r>
            <a:r>
              <a:rPr lang="es-ES" altLang="es-ES" noProof="0" dirty="0">
                <a:solidFill>
                  <a:schemeClr val="tx1"/>
                </a:solidFill>
              </a:rPr>
              <a:t>promoviendo intensamente su envoltorio de celofán destinado a evitar que los cigarrillos se </a:t>
            </a:r>
            <a:r>
              <a:rPr lang="es-ES" altLang="es-ES" noProof="0" dirty="0" smtClean="0">
                <a:solidFill>
                  <a:schemeClr val="tx1"/>
                </a:solidFill>
              </a:rPr>
              <a:t>oscurezcan en los </a:t>
            </a:r>
            <a:r>
              <a:rPr lang="es-ES" altLang="es-ES" noProof="0" dirty="0">
                <a:solidFill>
                  <a:schemeClr val="tx1"/>
                </a:solidFill>
              </a:rPr>
              <a:t>estantes de las tiendas.</a:t>
            </a:r>
            <a:endParaRPr lang="ca-ES" altLang="es-ES" noProof="0" dirty="0">
              <a:solidFill>
                <a:schemeClr val="tx1"/>
              </a:solidFill>
            </a:endParaRPr>
          </a:p>
        </p:txBody>
      </p:sp>
    </p:spTree>
    <p:extLst>
      <p:ext uri="{BB962C8B-B14F-4D97-AF65-F5344CB8AC3E}">
        <p14:creationId xmlns:p14="http://schemas.microsoft.com/office/powerpoint/2010/main" xmlns="" val="1688302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fontAlgn="base"/>
            <a:r>
              <a:rPr lang="es-ES" dirty="0"/>
              <a:t>La nueva campaña son las nuevas formas de fumar.</a:t>
            </a:r>
          </a:p>
          <a:p>
            <a:pPr fontAlgn="base"/>
            <a:endParaRPr lang="es-ES" dirty="0"/>
          </a:p>
          <a:p>
            <a:pPr fontAlgn="base"/>
            <a:r>
              <a:rPr lang="es-ES" dirty="0"/>
              <a:t>El empaquetado neutro es una medida importante para la reducción de la demanda, ya que disminuye el atractivo de los productos de tabaco, restringe el uso de los paquetes de tabaco como soporte publicitario y de promoción del tabaco, limita el empaquetado y el etiquetado engañosos y aumenta la eficacia de las advertencias sanitarias. Con el empaquetado neutro de los productos de tabaco se pretende restringir o prohibir el uso de logotipos, colores, imágenes de marca o información promocional sobre el envase, excepto los nombres de la marca y del producto, que se deben presentar con un color y un tipo de fuente estándar.</a:t>
            </a: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28</a:t>
            </a:fld>
            <a:endParaRPr lang="es-ES"/>
          </a:p>
        </p:txBody>
      </p:sp>
    </p:spTree>
    <p:extLst>
      <p:ext uri="{BB962C8B-B14F-4D97-AF65-F5344CB8AC3E}">
        <p14:creationId xmlns:p14="http://schemas.microsoft.com/office/powerpoint/2010/main" xmlns="" val="2813497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DA3142-C9B2-48B5-BB3D-83FB85E963AC}" type="slidenum">
              <a:rPr lang="es-ES">
                <a:latin typeface="Calibri" panose="020F0502020204030204" pitchFamily="34" charset="0"/>
              </a:rPr>
              <a:pPr eaLnBrk="1" hangingPunct="1"/>
              <a:t>29</a:t>
            </a:fld>
            <a:endParaRPr lang="es-ES">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s-ES" noProof="0" dirty="0"/>
              <a:t>Hay que </a:t>
            </a:r>
            <a:r>
              <a:rPr lang="es-ES" altLang="es-ES" noProof="0" dirty="0" smtClean="0"/>
              <a:t>destacar </a:t>
            </a:r>
            <a:r>
              <a:rPr lang="es-ES" altLang="es-ES" noProof="0" dirty="0"/>
              <a:t>que la nicotina es </a:t>
            </a:r>
            <a:r>
              <a:rPr lang="es-ES" altLang="es-ES" noProof="0" dirty="0" smtClean="0"/>
              <a:t>responsable </a:t>
            </a:r>
            <a:r>
              <a:rPr lang="es-ES" altLang="es-ES" noProof="0" dirty="0"/>
              <a:t>de las cualidades adictivas del tabaco. La adicción puede ser muy eficaz cuando es una táctica manipuladora empleada por la industria del tabaco </a:t>
            </a:r>
            <a:r>
              <a:rPr lang="es-ES" altLang="es-ES" noProof="0" dirty="0" smtClean="0"/>
              <a:t>(</a:t>
            </a:r>
            <a:r>
              <a:rPr lang="es-ES" altLang="es-ES" i="0" noProof="0" dirty="0" smtClean="0"/>
              <a:t>“Salseado”:</a:t>
            </a:r>
            <a:r>
              <a:rPr lang="es-ES" altLang="es-ES" noProof="0" dirty="0" smtClean="0"/>
              <a:t> </a:t>
            </a:r>
            <a:r>
              <a:rPr lang="es-ES" altLang="es-ES" noProof="0" dirty="0"/>
              <a:t>producto que añade cada marca y potencia la adicción.)</a:t>
            </a:r>
          </a:p>
          <a:p>
            <a:pPr eaLnBrk="1" hangingPunct="1"/>
            <a:endParaRPr lang="es-ES" altLang="es-ES" noProof="0" dirty="0"/>
          </a:p>
          <a:p>
            <a:pPr eaLnBrk="1" hangingPunct="1"/>
            <a:r>
              <a:rPr lang="es-ES" altLang="es-ES" noProof="0" dirty="0"/>
              <a:t>La importancia de marcar un día.</a:t>
            </a:r>
            <a:endParaRPr lang="ca-ES" altLang="es-ES" noProof="0" dirty="0"/>
          </a:p>
        </p:txBody>
      </p:sp>
    </p:spTree>
    <p:extLst>
      <p:ext uri="{BB962C8B-B14F-4D97-AF65-F5344CB8AC3E}">
        <p14:creationId xmlns:p14="http://schemas.microsoft.com/office/powerpoint/2010/main" xmlns="" val="1153755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47FA18-C597-4B81-AECF-E8C9937CE155}" type="slidenum">
              <a:rPr lang="es-ES">
                <a:latin typeface="Calibri" panose="020F0502020204030204" pitchFamily="34" charset="0"/>
              </a:rPr>
              <a:pPr eaLnBrk="1" hangingPunct="1"/>
              <a:t>30</a:t>
            </a:fld>
            <a:endParaRPr lang="es-ES">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es-ES" noProof="0" dirty="0" err="1"/>
              <a:t>Personaliza</a:t>
            </a:r>
            <a:r>
              <a:rPr lang="ca-ES" altLang="es-ES" baseline="0" noProof="0" dirty="0"/>
              <a:t> el cronograma.</a:t>
            </a:r>
            <a:endParaRPr lang="ca-ES" altLang="es-ES" noProof="0" dirty="0"/>
          </a:p>
        </p:txBody>
      </p:sp>
    </p:spTree>
    <p:extLst>
      <p:ext uri="{BB962C8B-B14F-4D97-AF65-F5344CB8AC3E}">
        <p14:creationId xmlns:p14="http://schemas.microsoft.com/office/powerpoint/2010/main" xmlns="" val="3694556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743C71F-DDA5-455D-959E-5A944D728AA4}" type="slidenum">
              <a:rPr lang="es-ES">
                <a:latin typeface="Arial" panose="020B0604020202020204" pitchFamily="34" charset="0"/>
              </a:rPr>
              <a:pPr eaLnBrk="1" hangingPunct="1">
                <a:spcBef>
                  <a:spcPct val="0"/>
                </a:spcBef>
              </a:pPr>
              <a:t>31</a:t>
            </a:fld>
            <a:endParaRPr lang="es-ES">
              <a:latin typeface="Arial" panose="020B0604020202020204" pitchFamily="34" charset="0"/>
            </a:endParaRPr>
          </a:p>
        </p:txBody>
      </p:sp>
      <p:sp>
        <p:nvSpPr>
          <p:cNvPr id="62467"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8" name="Rectangle 3"/>
          <p:cNvSpPr>
            <a:spLocks noGrp="1" noChangeArrowheads="1"/>
          </p:cNvSpPr>
          <p:nvPr>
            <p:ph type="body" idx="1"/>
          </p:nvPr>
        </p:nvSpPr>
        <p:spPr bwMode="auto">
          <a:xfrm>
            <a:off x="914400" y="4341813"/>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dirty="0">
              <a:latin typeface="Arial" panose="020B0604020202020204" pitchFamily="34" charset="0"/>
            </a:endParaRPr>
          </a:p>
        </p:txBody>
      </p:sp>
    </p:spTree>
    <p:extLst>
      <p:ext uri="{BB962C8B-B14F-4D97-AF65-F5344CB8AC3E}">
        <p14:creationId xmlns:p14="http://schemas.microsoft.com/office/powerpoint/2010/main" xmlns="" val="4100251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B71C606-0FCB-4092-A221-D98216BC59C2}" type="slidenum">
              <a:rPr lang="ca-ES" smtClean="0"/>
              <a:pPr/>
              <a:t>32</a:t>
            </a:fld>
            <a:endParaRPr lang="ca-ES"/>
          </a:p>
        </p:txBody>
      </p:sp>
    </p:spTree>
    <p:extLst>
      <p:ext uri="{BB962C8B-B14F-4D97-AF65-F5344CB8AC3E}">
        <p14:creationId xmlns:p14="http://schemas.microsoft.com/office/powerpoint/2010/main" xmlns="" val="391471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noProof="0" dirty="0"/>
              <a:t>Rapé</a:t>
            </a:r>
          </a:p>
          <a:p>
            <a:r>
              <a:rPr lang="es-ES" noProof="0" dirty="0"/>
              <a:t>De moda a partir siglo XVIII en los círculos aristocráticos europeos. Se trata de un tabaco molido y aromatizado y su vía de administración es la inhalación.</a:t>
            </a:r>
          </a:p>
          <a:p>
            <a:endParaRPr lang="es-ES" noProof="0" dirty="0"/>
          </a:p>
          <a:p>
            <a:r>
              <a:rPr lang="es-ES" b="1" noProof="0" dirty="0"/>
              <a:t>Tabaco de mascar</a:t>
            </a:r>
          </a:p>
          <a:p>
            <a:r>
              <a:rPr lang="es-ES" noProof="0" dirty="0"/>
              <a:t>Tabaco fermentado, por lo que todavía contiene más nitrosaminas.</a:t>
            </a:r>
          </a:p>
          <a:p>
            <a:endParaRPr lang="es-ES" noProof="0" dirty="0"/>
          </a:p>
          <a:p>
            <a:r>
              <a:rPr lang="es-ES" noProof="0" dirty="0"/>
              <a:t>Según la OMS, estas formas de consumo aumentan el riesgo de diabetes </a:t>
            </a:r>
            <a:r>
              <a:rPr lang="es-ES" i="1" noProof="0" dirty="0"/>
              <a:t>mellitus </a:t>
            </a:r>
            <a:r>
              <a:rPr lang="es-ES" noProof="0" dirty="0"/>
              <a:t>de tipo 2, de hipertensión arterial y los tumores de páncreas. También se incrementa el riesgo de leucoplasia, que causa cáncer de boca y de garganta.</a:t>
            </a:r>
            <a:endParaRPr lang="ca-ES" noProof="0" dirty="0"/>
          </a:p>
          <a:p>
            <a:endParaRPr lang="ca-ES" noProof="0" dirty="0"/>
          </a:p>
          <a:p>
            <a:endParaRPr lang="ca-ES" noProof="0" dirty="0"/>
          </a:p>
          <a:p>
            <a:endParaRPr lang="ca-ES" noProof="0" dirty="0"/>
          </a:p>
          <a:p>
            <a:endParaRPr lang="ca-ES" noProof="0" dirty="0"/>
          </a:p>
          <a:p>
            <a:endParaRPr lang="ca-ES" noProof="0" dirty="0"/>
          </a:p>
          <a:p>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3</a:t>
            </a:fld>
            <a:endParaRPr lang="es-ES"/>
          </a:p>
        </p:txBody>
      </p:sp>
    </p:spTree>
    <p:extLst>
      <p:ext uri="{BB962C8B-B14F-4D97-AF65-F5344CB8AC3E}">
        <p14:creationId xmlns:p14="http://schemas.microsoft.com/office/powerpoint/2010/main" xmlns="" val="2088787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B71C606-0FCB-4092-A221-D98216BC59C2}" type="slidenum">
              <a:rPr lang="ca-ES" smtClean="0"/>
              <a:pPr/>
              <a:t>33</a:t>
            </a:fld>
            <a:endParaRPr lang="ca-ES"/>
          </a:p>
        </p:txBody>
      </p:sp>
    </p:spTree>
    <p:extLst>
      <p:ext uri="{BB962C8B-B14F-4D97-AF65-F5344CB8AC3E}">
        <p14:creationId xmlns:p14="http://schemas.microsoft.com/office/powerpoint/2010/main" xmlns="" val="358342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2E67084-BE9F-4A8E-B380-A18370D6C59D}" type="slidenum">
              <a:rPr lang="es-ES">
                <a:latin typeface="Arial" panose="020B0604020202020204" pitchFamily="34" charset="0"/>
              </a:rPr>
              <a:pPr eaLnBrk="1" hangingPunct="1">
                <a:spcBef>
                  <a:spcPct val="0"/>
                </a:spcBef>
              </a:pPr>
              <a:t>34</a:t>
            </a:fld>
            <a:endParaRPr lang="es-ES">
              <a:latin typeface="Arial" panose="020B0604020202020204" pitchFamily="34" charset="0"/>
            </a:endParaRPr>
          </a:p>
        </p:txBody>
      </p:sp>
      <p:sp>
        <p:nvSpPr>
          <p:cNvPr id="63491"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492" name="Rectangle 3"/>
          <p:cNvSpPr>
            <a:spLocks noGrp="1" noChangeArrowheads="1"/>
          </p:cNvSpPr>
          <p:nvPr>
            <p:ph type="body" idx="1"/>
          </p:nvPr>
        </p:nvSpPr>
        <p:spPr bwMode="auto">
          <a:xfrm>
            <a:off x="914400" y="4341813"/>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latin typeface="Arial" panose="020B0604020202020204" pitchFamily="34" charset="0"/>
            </a:endParaRPr>
          </a:p>
        </p:txBody>
      </p:sp>
    </p:spTree>
    <p:extLst>
      <p:ext uri="{BB962C8B-B14F-4D97-AF65-F5344CB8AC3E}">
        <p14:creationId xmlns:p14="http://schemas.microsoft.com/office/powerpoint/2010/main" xmlns="" val="1510988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noProof="0" dirty="0"/>
              <a:t>Hay que explicar la influencia del </a:t>
            </a:r>
            <a:r>
              <a:rPr lang="es-ES" noProof="0" dirty="0" smtClean="0"/>
              <a:t>“salseado” </a:t>
            </a:r>
            <a:r>
              <a:rPr lang="es-ES" noProof="0" dirty="0"/>
              <a:t>y como potencia la adicción.</a:t>
            </a:r>
            <a:endParaRPr lang="ca-ES" noProof="0"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solidFill>
                  <a:prstClr val="black"/>
                </a:solidFill>
              </a:rPr>
              <a:pPr/>
              <a:t>35</a:t>
            </a:fld>
            <a:endParaRPr lang="es-ES">
              <a:solidFill>
                <a:prstClr val="black"/>
              </a:solidFill>
            </a:endParaRPr>
          </a:p>
        </p:txBody>
      </p:sp>
    </p:spTree>
    <p:extLst>
      <p:ext uri="{BB962C8B-B14F-4D97-AF65-F5344CB8AC3E}">
        <p14:creationId xmlns:p14="http://schemas.microsoft.com/office/powerpoint/2010/main" xmlns="" val="449946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23D70B-B884-4E72-8D2E-7A06ADB9B09C}" type="slidenum">
              <a:rPr lang="es-ES">
                <a:latin typeface="Calibri" panose="020F0502020204030204" pitchFamily="34" charset="0"/>
              </a:rPr>
              <a:pPr eaLnBrk="1" hangingPunct="1"/>
              <a:t>36</a:t>
            </a:fld>
            <a:endParaRPr lang="es-ES">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ES" altLang="es-ES" noProof="0" dirty="0"/>
              <a:t>Hacemos la reflexión sobre la balanza que debe hacer el fumador </a:t>
            </a:r>
            <a:r>
              <a:rPr lang="es-ES" altLang="es-ES" noProof="0" dirty="0" smtClean="0"/>
              <a:t>y...</a:t>
            </a:r>
            <a:endParaRPr lang="ca-ES" altLang="es-ES" noProof="0" dirty="0"/>
          </a:p>
        </p:txBody>
      </p:sp>
    </p:spTree>
    <p:extLst>
      <p:ext uri="{BB962C8B-B14F-4D97-AF65-F5344CB8AC3E}">
        <p14:creationId xmlns:p14="http://schemas.microsoft.com/office/powerpoint/2010/main" xmlns="" val="3700196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err="1"/>
              <a:t>Snus</a:t>
            </a:r>
            <a:endParaRPr lang="es-ES" noProof="0" dirty="0"/>
          </a:p>
          <a:p>
            <a:r>
              <a:rPr lang="es-ES" noProof="0" dirty="0"/>
              <a:t>Se trata de un estimulante sin humo. Se utiliza por vía oral. Se consume en porciones. La sangre transporta la nicotina </a:t>
            </a:r>
            <a:r>
              <a:rPr lang="es-ES" noProof="0" dirty="0" smtClean="0"/>
              <a:t>al </a:t>
            </a:r>
            <a:r>
              <a:rPr lang="es-ES" noProof="0" dirty="0"/>
              <a:t>resto del cuerpo y provoca un efecto estimulante similar al del tabaco convencional. Las porciones individuales de nicotina </a:t>
            </a:r>
            <a:r>
              <a:rPr lang="es-ES" noProof="0" dirty="0" smtClean="0"/>
              <a:t>se </a:t>
            </a:r>
            <a:r>
              <a:rPr lang="es-ES" noProof="0" dirty="0"/>
              <a:t>ponen en la boca. El tabaco sufre un proceso de pasteurización en caliente (no es una fermentación) que contiene agua, tabaco y sal.</a:t>
            </a:r>
          </a:p>
          <a:p>
            <a:endParaRPr lang="es-ES" noProof="0" dirty="0"/>
          </a:p>
          <a:p>
            <a:r>
              <a:rPr lang="es-ES" noProof="0" dirty="0"/>
              <a:t>Puede ser aromatizado: regaliz, bergamota, etc. El </a:t>
            </a:r>
            <a:r>
              <a:rPr lang="es-ES" i="1" noProof="0" dirty="0" err="1"/>
              <a:t>snus</a:t>
            </a:r>
            <a:r>
              <a:rPr lang="es-ES" noProof="0" dirty="0"/>
              <a:t> es muy consumido en Suecia (19%), más que el tabaco convencional (10%). Es adictivo y perjudica la </a:t>
            </a:r>
            <a:r>
              <a:rPr lang="es-ES" noProof="0" dirty="0" smtClean="0"/>
              <a:t>salud. Se </a:t>
            </a:r>
            <a:r>
              <a:rPr lang="es-ES" noProof="0" dirty="0"/>
              <a:t>encuentra sujeto a la legislación sobre alimentos y está prohibido en el resto de la Unión Europea.</a:t>
            </a:r>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4</a:t>
            </a:fld>
            <a:endParaRPr lang="es-ES"/>
          </a:p>
        </p:txBody>
      </p:sp>
    </p:spTree>
    <p:extLst>
      <p:ext uri="{BB962C8B-B14F-4D97-AF65-F5344CB8AC3E}">
        <p14:creationId xmlns:p14="http://schemas.microsoft.com/office/powerpoint/2010/main" xmlns="" val="137051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a:t>Consta de una cazoleta, un cuerpo, un recipiente de agua (o también de leche o de bebidas alcohólicas, como vodka), un tubo y una boquilla. El tabaco se pone </a:t>
            </a:r>
            <a:r>
              <a:rPr lang="es-ES" noProof="0" dirty="0" smtClean="0"/>
              <a:t>en </a:t>
            </a:r>
            <a:r>
              <a:rPr lang="es-ES" noProof="0" dirty="0"/>
              <a:t>la cazoleta, tapado con papel de aluminio; encima se pone el carbón; </a:t>
            </a:r>
            <a:r>
              <a:rPr lang="es-ES" noProof="0" dirty="0" smtClean="0"/>
              <a:t>se enciende</a:t>
            </a:r>
            <a:r>
              <a:rPr lang="es-ES" noProof="0" dirty="0"/>
              <a:t>, y se inhala a través del tubo. El humo pasa por el cuerpo de la pipa, hace burbujas en el agua y pasa al tubo para ser fumado. Puede contener o no nicotina. Se puede preparar con mezclas de hierbas y puede estar aromatizado o no.</a:t>
            </a:r>
          </a:p>
          <a:p>
            <a:endParaRPr lang="es-ES" noProof="0" dirty="0"/>
          </a:p>
          <a:p>
            <a:r>
              <a:rPr lang="es-ES" noProof="0" dirty="0"/>
              <a:t>La exposición a sustancias tóxicas y cancerígenas </a:t>
            </a:r>
            <a:r>
              <a:rPr lang="es-ES" noProof="0" dirty="0" smtClean="0"/>
              <a:t>es quizá </a:t>
            </a:r>
            <a:r>
              <a:rPr lang="es-ES" noProof="0" dirty="0"/>
              <a:t>incluso superior a la de los cigarrillos convencionales (monóxido de carbono: x10; alquitrán: x25; nicotina </a:t>
            </a:r>
            <a:r>
              <a:rPr lang="es-ES" noProof="0" dirty="0" smtClean="0"/>
              <a:t>x2,5), </a:t>
            </a:r>
            <a:r>
              <a:rPr lang="es-ES" noProof="0" dirty="0"/>
              <a:t>para que se </a:t>
            </a:r>
            <a:r>
              <a:rPr lang="es-ES" noProof="0" dirty="0" smtClean="0"/>
              <a:t>queme </a:t>
            </a:r>
            <a:r>
              <a:rPr lang="es-ES" noProof="0" dirty="0"/>
              <a:t>con carbón. Una pipa </a:t>
            </a:r>
            <a:r>
              <a:rPr lang="es-ES" noProof="0" dirty="0" smtClean="0"/>
              <a:t>de agua </a:t>
            </a:r>
            <a:r>
              <a:rPr lang="es-ES" noProof="0" dirty="0"/>
              <a:t>equivale a unas 200 caladas de cigarrillo. Fumar una pipa durante </a:t>
            </a:r>
            <a:r>
              <a:rPr lang="es-ES" noProof="0" dirty="0" smtClean="0"/>
              <a:t>45‘ produce </a:t>
            </a:r>
            <a:r>
              <a:rPr lang="es-ES" noProof="0" dirty="0"/>
              <a:t>36 veces más nicotina que fumar un cigarrillo durante 5'; aumenta el riesgo cáncer oral x4, gastroesofágico </a:t>
            </a:r>
            <a:r>
              <a:rPr lang="es-ES" noProof="0" dirty="0" smtClean="0"/>
              <a:t>x2,65</a:t>
            </a:r>
            <a:r>
              <a:rPr lang="es-ES" noProof="0" dirty="0"/>
              <a:t>, y de pulmón </a:t>
            </a:r>
            <a:r>
              <a:rPr lang="es-ES" noProof="0" dirty="0" smtClean="0"/>
              <a:t>x2,12</a:t>
            </a:r>
            <a:r>
              <a:rPr lang="es-ES" noProof="0" dirty="0"/>
              <a:t>.</a:t>
            </a:r>
          </a:p>
          <a:p>
            <a:endParaRPr lang="es-ES" noProof="0" dirty="0"/>
          </a:p>
          <a:p>
            <a:r>
              <a:rPr lang="es-ES" noProof="0" dirty="0"/>
              <a:t>Las personas que fuman pipas de agua tienen una frecuencia cardiaca y una tensión arterial más altas, más riesgo de sufrir infarto, angina de pecho e insuficiencia pulmonar, </a:t>
            </a:r>
            <a:r>
              <a:rPr lang="es-ES" noProof="0" dirty="0" smtClean="0"/>
              <a:t>menos </a:t>
            </a:r>
            <a:r>
              <a:rPr lang="es-ES" noProof="0" dirty="0"/>
              <a:t>capacidad para hacer </a:t>
            </a:r>
            <a:r>
              <a:rPr lang="es-ES" noProof="0" dirty="0" smtClean="0"/>
              <a:t>ejercicio </a:t>
            </a:r>
            <a:r>
              <a:rPr lang="es-ES" noProof="0" dirty="0"/>
              <a:t>y más riesgo de síncopes y de intoxicaciones agudas por </a:t>
            </a:r>
            <a:r>
              <a:rPr lang="es-ES" noProof="0" dirty="0" smtClean="0"/>
              <a:t>monóxido </a:t>
            </a:r>
            <a:r>
              <a:rPr lang="es-ES" noProof="0" dirty="0"/>
              <a:t>de carbono. También presentan dependencia a la nicotina.</a:t>
            </a:r>
            <a:endParaRPr lang="ca-ES" noProof="0" dirty="0"/>
          </a:p>
          <a:p>
            <a:endParaRPr lang="es-ES" dirty="0"/>
          </a:p>
          <a:p>
            <a:endParaRPr lang="es-ES"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5</a:t>
            </a:fld>
            <a:endParaRPr lang="es-ES"/>
          </a:p>
        </p:txBody>
      </p:sp>
    </p:spTree>
    <p:extLst>
      <p:ext uri="{BB962C8B-B14F-4D97-AF65-F5344CB8AC3E}">
        <p14:creationId xmlns:p14="http://schemas.microsoft.com/office/powerpoint/2010/main" xmlns="" val="4004308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a:t>IQOS: aire de libertad y </a:t>
            </a:r>
            <a:r>
              <a:rPr lang="es-ES" noProof="0" dirty="0" smtClean="0"/>
              <a:t>frescor, </a:t>
            </a:r>
            <a:r>
              <a:rPr lang="es-ES" noProof="0" dirty="0"/>
              <a:t>diseño moderno, imagen innovadora. Es una estrategia de la industria para venderlo como algo potencialmente menos nocivo.</a:t>
            </a:r>
          </a:p>
          <a:p>
            <a:r>
              <a:rPr lang="es-ES" noProof="0" dirty="0"/>
              <a:t>No hay combustión, pero </a:t>
            </a:r>
            <a:r>
              <a:rPr lang="es-ES" noProof="0" dirty="0" smtClean="0"/>
              <a:t>contiene </a:t>
            </a:r>
            <a:r>
              <a:rPr lang="es-ES" noProof="0" dirty="0"/>
              <a:t>sustancias tóxicas. Cada unidad de calor dura </a:t>
            </a:r>
            <a:r>
              <a:rPr lang="es-ES" noProof="0" dirty="0" smtClean="0"/>
              <a:t>6', </a:t>
            </a:r>
            <a:r>
              <a:rPr lang="es-ES" noProof="0" dirty="0"/>
              <a:t>se apaga y se debe recargar. A nivel regulatorio, como es un producto del tabaco, a los cigarrillos </a:t>
            </a:r>
            <a:r>
              <a:rPr lang="es-ES" noProof="0" dirty="0" err="1"/>
              <a:t>IQOS</a:t>
            </a:r>
            <a:r>
              <a:rPr lang="es-ES" noProof="0" dirty="0"/>
              <a:t> </a:t>
            </a:r>
            <a:r>
              <a:rPr lang="es-ES" noProof="0" dirty="0" smtClean="0"/>
              <a:t>(</a:t>
            </a:r>
            <a:r>
              <a:rPr lang="es-ES" noProof="0" dirty="0" err="1" smtClean="0"/>
              <a:t>HeatSticks</a:t>
            </a:r>
            <a:r>
              <a:rPr lang="es-ES" noProof="0" dirty="0"/>
              <a:t>) se les aplica la ley 28/2005 de medidas sanitarias frente al tabaquismo y se prohíbe su uso en espacios públicos, </a:t>
            </a:r>
            <a:r>
              <a:rPr lang="es-ES" noProof="0" dirty="0" smtClean="0"/>
              <a:t>su </a:t>
            </a:r>
            <a:r>
              <a:rPr lang="es-ES" noProof="0" dirty="0"/>
              <a:t>publicidad y la promoción. De momento es el único dispositivo comercializado en España.</a:t>
            </a:r>
          </a:p>
          <a:p>
            <a:endParaRPr lang="es-ES" noProof="0" dirty="0"/>
          </a:p>
          <a:p>
            <a:r>
              <a:rPr lang="es-ES" noProof="0" dirty="0"/>
              <a:t>IQOS es de Phillip Morris. Tiene forma de cigarrillo y calienta el tabaco hasta una temperatura de 350 </a:t>
            </a:r>
            <a:r>
              <a:rPr lang="es-ES" noProof="0" dirty="0" err="1"/>
              <a:t>ºC</a:t>
            </a:r>
            <a:r>
              <a:rPr lang="es-ES" noProof="0" dirty="0"/>
              <a:t>.</a:t>
            </a:r>
          </a:p>
          <a:p>
            <a:endParaRPr lang="es-ES" noProof="0" dirty="0"/>
          </a:p>
          <a:p>
            <a:r>
              <a:rPr lang="es-ES" noProof="0" dirty="0"/>
              <a:t>GLO es de British American </a:t>
            </a:r>
            <a:r>
              <a:rPr lang="es-ES" noProof="0" dirty="0" err="1"/>
              <a:t>Tobacco</a:t>
            </a:r>
            <a:r>
              <a:rPr lang="es-ES" noProof="0" dirty="0"/>
              <a:t>. Tiene forma de cigarrillo y lo calienta hasta 240 </a:t>
            </a:r>
            <a:r>
              <a:rPr lang="es-ES" noProof="0" dirty="0" err="1"/>
              <a:t>ºC</a:t>
            </a:r>
            <a:r>
              <a:rPr lang="es-ES" noProof="0" dirty="0"/>
              <a:t>.</a:t>
            </a:r>
          </a:p>
          <a:p>
            <a:endParaRPr lang="es-ES" noProof="0" dirty="0"/>
          </a:p>
          <a:p>
            <a:r>
              <a:rPr lang="es-ES" noProof="0" dirty="0" err="1"/>
              <a:t>Ploom</a:t>
            </a:r>
            <a:r>
              <a:rPr lang="es-ES" noProof="0" dirty="0"/>
              <a:t> TECH es de </a:t>
            </a:r>
            <a:r>
              <a:rPr lang="es-ES" noProof="0" dirty="0" err="1"/>
              <a:t>Japan</a:t>
            </a:r>
            <a:r>
              <a:rPr lang="es-ES" noProof="0" dirty="0"/>
              <a:t> </a:t>
            </a:r>
            <a:r>
              <a:rPr lang="es-ES" noProof="0" dirty="0" err="1"/>
              <a:t>Tobacco</a:t>
            </a:r>
            <a:r>
              <a:rPr lang="es-ES" noProof="0" dirty="0"/>
              <a:t> International. Contiene una cápsula con el tabaco granulado, se calienta a unos 300 </a:t>
            </a:r>
            <a:r>
              <a:rPr lang="es-ES" noProof="0" dirty="0" err="1"/>
              <a:t>ºC</a:t>
            </a:r>
            <a:r>
              <a:rPr lang="es-ES" noProof="0" dirty="0"/>
              <a:t>, y el dispositivo se activa inhalando. Tiene dos presentaciones: de baja y de alta temperatura.</a:t>
            </a:r>
          </a:p>
          <a:p>
            <a:endParaRPr lang="es-ES" noProof="0" dirty="0"/>
          </a:p>
          <a:p>
            <a:r>
              <a:rPr lang="es-ES" noProof="0" dirty="0"/>
              <a:t>PAX3 es de </a:t>
            </a:r>
            <a:r>
              <a:rPr lang="es-ES" noProof="0" dirty="0" err="1"/>
              <a:t>Pax</a:t>
            </a:r>
            <a:r>
              <a:rPr lang="es-ES" noProof="0" dirty="0"/>
              <a:t> </a:t>
            </a:r>
            <a:r>
              <a:rPr lang="es-ES" noProof="0" dirty="0" err="1"/>
              <a:t>Labs</a:t>
            </a:r>
            <a:r>
              <a:rPr lang="es-ES" noProof="0" dirty="0"/>
              <a:t>. Tiene cuatro temperaturas diferentes (182 </a:t>
            </a:r>
            <a:r>
              <a:rPr lang="es-ES" noProof="0" dirty="0" err="1"/>
              <a:t>ºC</a:t>
            </a:r>
            <a:r>
              <a:rPr lang="es-ES" noProof="0" dirty="0"/>
              <a:t>, 193 </a:t>
            </a:r>
            <a:r>
              <a:rPr lang="es-ES" noProof="0" dirty="0" err="1"/>
              <a:t>ºC</a:t>
            </a:r>
            <a:r>
              <a:rPr lang="es-ES" noProof="0" dirty="0"/>
              <a:t>, 204 </a:t>
            </a:r>
            <a:r>
              <a:rPr lang="es-ES" noProof="0" dirty="0" err="1"/>
              <a:t>ºC</a:t>
            </a:r>
            <a:r>
              <a:rPr lang="es-ES" noProof="0" dirty="0"/>
              <a:t> y 215ºC) que se pueden modificar con una aplicación de móvil específica que se vincula al dispositivo.</a:t>
            </a:r>
          </a:p>
          <a:p>
            <a:endParaRPr lang="es-ES" noProof="0" dirty="0"/>
          </a:p>
          <a:p>
            <a:r>
              <a:rPr lang="es-ES" noProof="0" dirty="0"/>
              <a:t>Para más información sobre el tabaco sin combustión </a:t>
            </a:r>
            <a:r>
              <a:rPr lang="ca-ES" noProof="0" dirty="0">
                <a:hlinkClick r:id="rId3"/>
              </a:rPr>
              <a:t>http://canalsalut.gencat.cat/ca/detalls/article/tabac_sense_combustio</a:t>
            </a:r>
            <a:r>
              <a:rPr lang="es-ES" noProof="0" dirty="0"/>
              <a:t>.</a:t>
            </a:r>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6</a:t>
            </a:fld>
            <a:endParaRPr lang="es-ES"/>
          </a:p>
        </p:txBody>
      </p:sp>
    </p:spTree>
    <p:extLst>
      <p:ext uri="{BB962C8B-B14F-4D97-AF65-F5344CB8AC3E}">
        <p14:creationId xmlns:p14="http://schemas.microsoft.com/office/powerpoint/2010/main" xmlns="" val="2448683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a:t>La batería se activa con la aspiración, si no se aspira </a:t>
            </a:r>
            <a:r>
              <a:rPr lang="es-ES" noProof="0" dirty="0" smtClean="0"/>
              <a:t>se apaga. </a:t>
            </a:r>
            <a:r>
              <a:rPr lang="es-ES" noProof="0" dirty="0"/>
              <a:t>El líquido contiene nicotina (algunos dispositivos no) disuelta en un líquido (agua y glicerina o propilenglicol) que permite crear el efecto "humo" o "vapor". También contiene </a:t>
            </a:r>
            <a:r>
              <a:rPr lang="es-ES" noProof="0" dirty="0" smtClean="0"/>
              <a:t>esencias </a:t>
            </a:r>
            <a:r>
              <a:rPr lang="es-ES" noProof="0" dirty="0"/>
              <a:t>u otros ingredientes que proporcionan sabor u olor. Algunos dispositivos contienen diodos emisores de luz, para reproducir la apariencia de una colilla encendida.</a:t>
            </a:r>
          </a:p>
          <a:p>
            <a:endParaRPr lang="es-ES" noProof="0" dirty="0"/>
          </a:p>
          <a:p>
            <a:r>
              <a:rPr lang="es-ES" noProof="0" dirty="0"/>
              <a:t>Cada carga equivale a unas 300 caladas de cigarrillo convencional y cada cigarrillo electrónico normalmente equivale a unas 15 caladas </a:t>
            </a:r>
            <a:r>
              <a:rPr lang="es-ES" noProof="0" dirty="0" smtClean="0"/>
              <a:t>&gt;&gt; 20 </a:t>
            </a:r>
            <a:r>
              <a:rPr lang="es-ES" noProof="0" dirty="0"/>
              <a:t>cigarrillos.</a:t>
            </a:r>
          </a:p>
          <a:p>
            <a:endParaRPr lang="es-ES" noProof="0" dirty="0"/>
          </a:p>
          <a:p>
            <a:r>
              <a:rPr lang="es-ES" noProof="0" dirty="0"/>
              <a:t>Se trata de aparatos electrónicos con forma de cigarrillo, de cigarro o de pipa. Vaporizan una mezcla de nicotina, propilenglicol y otros compuestos </a:t>
            </a:r>
            <a:r>
              <a:rPr lang="es-ES" noProof="0" dirty="0" smtClean="0"/>
              <a:t>químicos. Se </a:t>
            </a:r>
            <a:r>
              <a:rPr lang="es-ES" noProof="0" dirty="0"/>
              <a:t>utilizan inhalando el vapor </a:t>
            </a:r>
            <a:r>
              <a:rPr lang="es-ES" noProof="0" dirty="0" smtClean="0"/>
              <a:t>producido, lo que </a:t>
            </a:r>
            <a:r>
              <a:rPr lang="es-ES" noProof="0" dirty="0"/>
              <a:t>simula el uso de los cigarrillos convencionales. Este aerosol también es perjudicial y nocivo. Pueden tener sabores (menta, chocolate, regaliz, etc.) que los hacen más atractivos para los adolescentes y, así, pueden inducir al consumo de nicotina. Simulan los aspectos visual, sensorial y de comportamiento del hábito de fumar.</a:t>
            </a:r>
          </a:p>
          <a:p>
            <a:endParaRPr lang="es-ES" noProof="0" dirty="0"/>
          </a:p>
          <a:p>
            <a:r>
              <a:rPr lang="es-ES" noProof="0" dirty="0" smtClean="0"/>
              <a:t>Hay más </a:t>
            </a:r>
            <a:r>
              <a:rPr lang="es-ES" noProof="0" dirty="0"/>
              <a:t>de 400 marcas y miles de variaciones en los líquidos de </a:t>
            </a:r>
            <a:r>
              <a:rPr lang="es-ES" noProof="0" dirty="0" smtClean="0"/>
              <a:t>recarga. Falta </a:t>
            </a:r>
            <a:r>
              <a:rPr lang="es-ES" noProof="0" dirty="0"/>
              <a:t>estandarización. Aumenta el riesgo de bronquitis y de asma en los menores.</a:t>
            </a:r>
          </a:p>
          <a:p>
            <a:r>
              <a:rPr lang="es-ES" noProof="0" dirty="0"/>
              <a:t>También </a:t>
            </a:r>
            <a:r>
              <a:rPr lang="es-ES" noProof="0" dirty="0" smtClean="0"/>
              <a:t>se incrementan </a:t>
            </a:r>
            <a:r>
              <a:rPr lang="es-ES" noProof="0" dirty="0"/>
              <a:t>los riesgos cardiovasculares. No ayudan a dejar de fumar por las similitudes con el hábito de fumar (aspecto conductual) y aumentan x6 la probabilidad de hacerse fumador.</a:t>
            </a:r>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7</a:t>
            </a:fld>
            <a:endParaRPr lang="es-ES"/>
          </a:p>
        </p:txBody>
      </p:sp>
    </p:spTree>
    <p:extLst>
      <p:ext uri="{BB962C8B-B14F-4D97-AF65-F5344CB8AC3E}">
        <p14:creationId xmlns:p14="http://schemas.microsoft.com/office/powerpoint/2010/main" xmlns="" val="79242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E58409-2F46-4086-B95D-F0C9381DB131}" type="slidenum">
              <a:rPr lang="es-ES">
                <a:latin typeface="Calibri" panose="020F0502020204030204" pitchFamily="34" charset="0"/>
              </a:rPr>
              <a:pPr eaLnBrk="1" hangingPunct="1"/>
              <a:t>8</a:t>
            </a:fld>
            <a:endParaRPr lang="es-ES">
              <a:latin typeface="Calibri" panose="020F0502020204030204" pitchFamily="34"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dirty="0"/>
              <a:t>Comentarla.</a:t>
            </a:r>
          </a:p>
        </p:txBody>
      </p:sp>
    </p:spTree>
    <p:extLst>
      <p:ext uri="{BB962C8B-B14F-4D97-AF65-F5344CB8AC3E}">
        <p14:creationId xmlns:p14="http://schemas.microsoft.com/office/powerpoint/2010/main" xmlns="" val="200956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F877D27-6BE6-412B-80F2-BCCCA5F3AB05}" type="slidenum">
              <a:rPr lang="es-ES">
                <a:latin typeface="Calibri" panose="020F0502020204030204" pitchFamily="34" charset="0"/>
              </a:rPr>
              <a:pPr eaLnBrk="1" hangingPunct="1"/>
              <a:t>10</a:t>
            </a:fld>
            <a:endParaRPr lang="es-ES">
              <a:latin typeface="Calibri" panose="020F0502020204030204" pitchFamily="34" charset="0"/>
            </a:endParaRPr>
          </a:p>
        </p:txBody>
      </p:sp>
      <p:sp>
        <p:nvSpPr>
          <p:cNvPr id="430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xmlns="" val="40106898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Imatge 3" descr="WEB VERTICAL BLANC.jpg"/>
          <p:cNvPicPr>
            <a:picLocks noChangeAspect="1"/>
          </p:cNvPicPr>
          <p:nvPr userDrawn="1"/>
        </p:nvPicPr>
        <p:blipFill>
          <a:blip r:embed="rId2" cstate="print"/>
          <a:srcRect/>
          <a:stretch>
            <a:fillRect/>
          </a:stretch>
        </p:blipFill>
        <p:spPr bwMode="auto">
          <a:xfrm>
            <a:off x="179388" y="115888"/>
            <a:ext cx="960437" cy="792162"/>
          </a:xfrm>
          <a:prstGeom prst="rect">
            <a:avLst/>
          </a:prstGeom>
          <a:noFill/>
          <a:ln w="9525">
            <a:noFill/>
            <a:miter lim="800000"/>
            <a:headEnd/>
            <a:tailEnd/>
          </a:ln>
        </p:spPr>
      </p:pic>
      <p:pic>
        <p:nvPicPr>
          <p:cNvPr id="3" name="6 Imagen"/>
          <p:cNvPicPr>
            <a:picLocks noChangeAspect="1" noChangeArrowheads="1"/>
          </p:cNvPicPr>
          <p:nvPr userDrawn="1"/>
        </p:nvPicPr>
        <p:blipFill>
          <a:blip r:embed="rId3" cstate="print">
            <a:clrChange>
              <a:clrFrom>
                <a:srgbClr val="FFFFFF"/>
              </a:clrFrom>
              <a:clrTo>
                <a:srgbClr val="FFFFFF">
                  <a:alpha val="0"/>
                </a:srgbClr>
              </a:clrTo>
            </a:clrChange>
          </a:blip>
          <a:srcRect l="12721" t="37177" r="53534" b="12706"/>
          <a:stretch>
            <a:fillRect/>
          </a:stretch>
        </p:blipFill>
        <p:spPr bwMode="auto">
          <a:xfrm>
            <a:off x="8028384" y="55563"/>
            <a:ext cx="1035050" cy="1069975"/>
          </a:xfrm>
          <a:prstGeom prst="rect">
            <a:avLst/>
          </a:prstGeom>
          <a:noFill/>
          <a:ln w="9525">
            <a:noFill/>
            <a:miter lim="800000"/>
            <a:headEnd/>
            <a:tailEnd/>
          </a:ln>
        </p:spPr>
      </p:pic>
      <p:sp>
        <p:nvSpPr>
          <p:cNvPr id="5" name="3 Marcador de fecha"/>
          <p:cNvSpPr>
            <a:spLocks noGrp="1"/>
          </p:cNvSpPr>
          <p:nvPr>
            <p:ph type="dt" sz="half" idx="10"/>
          </p:nvPr>
        </p:nvSpPr>
        <p:spPr/>
        <p:txBody>
          <a:bodyPr/>
          <a:lstStyle>
            <a:lvl1pPr>
              <a:defRPr/>
            </a:lvl1pPr>
          </a:lstStyle>
          <a:p>
            <a:pPr>
              <a:defRPr/>
            </a:pPr>
            <a:fld id="{1BD90C0C-66CB-42E0-A237-E7AF01F3C4CA}" type="datetimeFigureOut">
              <a:rPr lang="es-ES">
                <a:solidFill>
                  <a:prstClr val="black">
                    <a:tint val="75000"/>
                  </a:prstClr>
                </a:solidFill>
              </a:rPr>
              <a:pPr>
                <a:defRPr/>
              </a:pPr>
              <a:t>22/06/2020</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Títol 1">
            <a:extLst>
              <a:ext uri="{FF2B5EF4-FFF2-40B4-BE49-F238E27FC236}">
                <a16:creationId xmlns:a16="http://schemas.microsoft.com/office/drawing/2014/main" xmlns="" id="{54BD943F-18C9-4CFF-B1F7-3A08FB3B94AD}"/>
              </a:ext>
            </a:extLst>
          </p:cNvPr>
          <p:cNvSpPr txBox="1">
            <a:spLocks/>
          </p:cNvSpPr>
          <p:nvPr userDrawn="1"/>
        </p:nvSpPr>
        <p:spPr bwMode="auto">
          <a:xfrm>
            <a:off x="6986724" y="6538912"/>
            <a:ext cx="2057400" cy="211286"/>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ca-ES" sz="1600" b="1" dirty="0">
                <a:solidFill>
                  <a:srgbClr val="006600"/>
                </a:solidFill>
                <a:latin typeface="Calibri" panose="020F0502020204030204" pitchFamily="34" charset="0"/>
              </a:rPr>
              <a:t>SESIÓN I. </a:t>
            </a:r>
            <a:r>
              <a:rPr lang="ca-ES" sz="1600" b="1" dirty="0">
                <a:solidFill>
                  <a:schemeClr val="tx1"/>
                </a:solidFill>
                <a:latin typeface="Calibri" panose="020F0502020204030204" pitchFamily="34" charset="0"/>
              </a:rPr>
              <a:t>¡</a:t>
            </a:r>
            <a:r>
              <a:rPr lang="ca-ES" sz="1600" b="1" dirty="0" err="1">
                <a:solidFill>
                  <a:schemeClr val="tx1"/>
                </a:solidFill>
                <a:latin typeface="Calibri" panose="020F0502020204030204" pitchFamily="34" charset="0"/>
              </a:rPr>
              <a:t>Prepárate</a:t>
            </a:r>
            <a:r>
              <a:rPr lang="ca-ES" sz="1600" b="1" dirty="0">
                <a:solidFill>
                  <a:schemeClr val="tx1"/>
                </a:solidFill>
                <a:latin typeface="Calibri" panose="020F0502020204030204" pitchFamily="34" charset="0"/>
              </a:rPr>
              <a:t>!</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179E991-D472-483D-8069-46258B04EAC2}"/>
              </a:ext>
            </a:extLst>
          </p:cNvPr>
          <p:cNvSpPr>
            <a:spLocks noGrp="1"/>
          </p:cNvSpPr>
          <p:nvPr>
            <p:ph type="title"/>
          </p:nvPr>
        </p:nvSpPr>
        <p:spPr>
          <a:xfrm>
            <a:off x="630238" y="365125"/>
            <a:ext cx="7886700" cy="1325563"/>
          </a:xfrm>
          <a:prstGeom prst="rect">
            <a:avLst/>
          </a:prstGeo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4A2ED44C-FBB9-4573-85E3-09FA4AC4210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6703ECC0-9A26-4713-B5C4-157ED62F44C6}"/>
              </a:ext>
            </a:extLst>
          </p:cNvPr>
          <p:cNvSpPr>
            <a:spLocks noGrp="1"/>
          </p:cNvSpPr>
          <p:nvPr>
            <p:ph sz="half" idx="2"/>
          </p:nvPr>
        </p:nvSpPr>
        <p:spPr>
          <a:xfrm>
            <a:off x="630238" y="2505075"/>
            <a:ext cx="386873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758FF8B3-F220-403F-91E2-B2B203F1328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9962F020-EABA-44CE-A1D1-300600EA3F18}"/>
              </a:ext>
            </a:extLst>
          </p:cNvPr>
          <p:cNvSpPr>
            <a:spLocks noGrp="1"/>
          </p:cNvSpPr>
          <p:nvPr>
            <p:ph sz="quarter" idx="4"/>
          </p:nvPr>
        </p:nvSpPr>
        <p:spPr>
          <a:xfrm>
            <a:off x="4629150" y="2505075"/>
            <a:ext cx="38877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DF2659B8-1A1F-41FB-A03D-16FBE665E788}"/>
              </a:ext>
            </a:extLst>
          </p:cNvPr>
          <p:cNvSpPr>
            <a:spLocks noGrp="1"/>
          </p:cNvSpPr>
          <p:nvPr>
            <p:ph type="dt" sz="half" idx="10"/>
          </p:nvPr>
        </p:nvSpPr>
        <p:spPr/>
        <p:txBody>
          <a:bodyPr/>
          <a:lstStyle/>
          <a:p>
            <a:fld id="{855F2348-BF8F-4135-AD8C-A95F34531EDC}" type="datetimeFigureOut">
              <a:rPr lang="es-ES" smtClean="0"/>
              <a:pPr/>
              <a:t>22/06/2020</a:t>
            </a:fld>
            <a:endParaRPr lang="es-ES"/>
          </a:p>
        </p:txBody>
      </p:sp>
      <p:sp>
        <p:nvSpPr>
          <p:cNvPr id="8" name="Marcador de pie de página 7">
            <a:extLst>
              <a:ext uri="{FF2B5EF4-FFF2-40B4-BE49-F238E27FC236}">
                <a16:creationId xmlns:a16="http://schemas.microsoft.com/office/drawing/2014/main" xmlns="" id="{A26B6F37-3A82-421C-A852-671047E3638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xmlns="" id="{775751D6-CA13-4588-8CD4-7F14290DB608}"/>
              </a:ext>
            </a:extLst>
          </p:cNvPr>
          <p:cNvSpPr>
            <a:spLocks noGrp="1"/>
          </p:cNvSpPr>
          <p:nvPr>
            <p:ph type="sldNum" sz="quarter" idx="12"/>
          </p:nvPr>
        </p:nvSpPr>
        <p:spPr/>
        <p:txBody>
          <a:bodyPr/>
          <a:lstStyle/>
          <a:p>
            <a:fld id="{642A1E2D-4AAF-481D-9F82-3DFC067F371C}" type="slidenum">
              <a:rPr lang="es-ES" smtClean="0"/>
              <a:pPr/>
              <a:t>‹Nº›</a:t>
            </a:fld>
            <a:endParaRPr lang="es-ES"/>
          </a:p>
        </p:txBody>
      </p:sp>
    </p:spTree>
    <p:extLst>
      <p:ext uri="{BB962C8B-B14F-4D97-AF65-F5344CB8AC3E}">
        <p14:creationId xmlns:p14="http://schemas.microsoft.com/office/powerpoint/2010/main" xmlns="" val="3707599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68F2DCF-2EAF-4C1F-9FC3-20A357DCEDFE}"/>
              </a:ext>
            </a:extLst>
          </p:cNvPr>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559C748D-539F-4420-BBF8-5F36FD69B744}"/>
              </a:ext>
            </a:extLst>
          </p:cNvPr>
          <p:cNvSpPr>
            <a:spLocks noGrp="1"/>
          </p:cNvSpPr>
          <p:nvPr>
            <p:ph type="dt" sz="half" idx="10"/>
          </p:nvPr>
        </p:nvSpPr>
        <p:spPr/>
        <p:txBody>
          <a:bodyPr/>
          <a:lstStyle/>
          <a:p>
            <a:fld id="{855F2348-BF8F-4135-AD8C-A95F34531EDC}" type="datetimeFigureOut">
              <a:rPr lang="es-ES" smtClean="0"/>
              <a:pPr/>
              <a:t>22/06/2020</a:t>
            </a:fld>
            <a:endParaRPr lang="es-ES"/>
          </a:p>
        </p:txBody>
      </p:sp>
      <p:sp>
        <p:nvSpPr>
          <p:cNvPr id="4" name="Marcador de pie de página 3">
            <a:extLst>
              <a:ext uri="{FF2B5EF4-FFF2-40B4-BE49-F238E27FC236}">
                <a16:creationId xmlns:a16="http://schemas.microsoft.com/office/drawing/2014/main" xmlns="" id="{0623296C-4898-47F1-A5BD-B80056E33CF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xmlns="" id="{B7D9BD5A-0234-43A0-92EF-FA924F2C8722}"/>
              </a:ext>
            </a:extLst>
          </p:cNvPr>
          <p:cNvSpPr>
            <a:spLocks noGrp="1"/>
          </p:cNvSpPr>
          <p:nvPr>
            <p:ph type="sldNum" sz="quarter" idx="12"/>
          </p:nvPr>
        </p:nvSpPr>
        <p:spPr/>
        <p:txBody>
          <a:bodyPr/>
          <a:lstStyle/>
          <a:p>
            <a:fld id="{642A1E2D-4AAF-481D-9F82-3DFC067F371C}" type="slidenum">
              <a:rPr lang="es-ES" smtClean="0"/>
              <a:pPr/>
              <a:t>‹Nº›</a:t>
            </a:fld>
            <a:endParaRPr lang="es-ES"/>
          </a:p>
        </p:txBody>
      </p:sp>
    </p:spTree>
    <p:extLst>
      <p:ext uri="{BB962C8B-B14F-4D97-AF65-F5344CB8AC3E}">
        <p14:creationId xmlns:p14="http://schemas.microsoft.com/office/powerpoint/2010/main" xmlns="" val="167359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DCFEFB69-C6A7-4094-9F6F-3E38D8AA0E45}"/>
              </a:ext>
            </a:extLst>
          </p:cNvPr>
          <p:cNvSpPr>
            <a:spLocks noGrp="1"/>
          </p:cNvSpPr>
          <p:nvPr>
            <p:ph type="dt" sz="half" idx="10"/>
          </p:nvPr>
        </p:nvSpPr>
        <p:spPr/>
        <p:txBody>
          <a:bodyPr/>
          <a:lstStyle/>
          <a:p>
            <a:fld id="{855F2348-BF8F-4135-AD8C-A95F34531EDC}" type="datetimeFigureOut">
              <a:rPr lang="es-ES" smtClean="0"/>
              <a:pPr/>
              <a:t>22/06/2020</a:t>
            </a:fld>
            <a:endParaRPr lang="es-ES"/>
          </a:p>
        </p:txBody>
      </p:sp>
      <p:sp>
        <p:nvSpPr>
          <p:cNvPr id="3" name="Marcador de pie de página 2">
            <a:extLst>
              <a:ext uri="{FF2B5EF4-FFF2-40B4-BE49-F238E27FC236}">
                <a16:creationId xmlns:a16="http://schemas.microsoft.com/office/drawing/2014/main" xmlns="" id="{4B50A3E4-022B-423D-A232-72E66FF453A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xmlns="" id="{D8E15237-22E3-4641-A0FB-B8164AA75B49}"/>
              </a:ext>
            </a:extLst>
          </p:cNvPr>
          <p:cNvSpPr>
            <a:spLocks noGrp="1"/>
          </p:cNvSpPr>
          <p:nvPr>
            <p:ph type="sldNum" sz="quarter" idx="12"/>
          </p:nvPr>
        </p:nvSpPr>
        <p:spPr/>
        <p:txBody>
          <a:bodyPr/>
          <a:lstStyle/>
          <a:p>
            <a:fld id="{642A1E2D-4AAF-481D-9F82-3DFC067F371C}" type="slidenum">
              <a:rPr lang="es-ES" smtClean="0"/>
              <a:pPr/>
              <a:t>‹Nº›</a:t>
            </a:fld>
            <a:endParaRPr lang="es-ES"/>
          </a:p>
        </p:txBody>
      </p:sp>
    </p:spTree>
    <p:extLst>
      <p:ext uri="{BB962C8B-B14F-4D97-AF65-F5344CB8AC3E}">
        <p14:creationId xmlns:p14="http://schemas.microsoft.com/office/powerpoint/2010/main" xmlns="" val="1222357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312D24-6697-4776-AE67-C72BAC87D115}"/>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165B0686-0BE7-4E2E-A763-E39D11CC63A6}"/>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20F1B415-29A7-4107-84E6-6DEADE29008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F08470ED-321E-4CE5-B1E6-6985EBC19BE1}"/>
              </a:ext>
            </a:extLst>
          </p:cNvPr>
          <p:cNvSpPr>
            <a:spLocks noGrp="1"/>
          </p:cNvSpPr>
          <p:nvPr>
            <p:ph type="dt" sz="half" idx="10"/>
          </p:nvPr>
        </p:nvSpPr>
        <p:spPr/>
        <p:txBody>
          <a:bodyPr/>
          <a:lstStyle/>
          <a:p>
            <a:fld id="{855F2348-BF8F-4135-AD8C-A95F34531EDC}" type="datetimeFigureOut">
              <a:rPr lang="es-ES" smtClean="0"/>
              <a:pPr/>
              <a:t>22/06/2020</a:t>
            </a:fld>
            <a:endParaRPr lang="es-ES"/>
          </a:p>
        </p:txBody>
      </p:sp>
      <p:sp>
        <p:nvSpPr>
          <p:cNvPr id="6" name="Marcador de pie de página 5">
            <a:extLst>
              <a:ext uri="{FF2B5EF4-FFF2-40B4-BE49-F238E27FC236}">
                <a16:creationId xmlns:a16="http://schemas.microsoft.com/office/drawing/2014/main" xmlns="" id="{861C74B5-C287-479F-A636-B405CAD75A0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7FDAF2C8-A4C0-4D54-AD7C-5EC534337777}"/>
              </a:ext>
            </a:extLst>
          </p:cNvPr>
          <p:cNvSpPr>
            <a:spLocks noGrp="1"/>
          </p:cNvSpPr>
          <p:nvPr>
            <p:ph type="sldNum" sz="quarter" idx="12"/>
          </p:nvPr>
        </p:nvSpPr>
        <p:spPr/>
        <p:txBody>
          <a:bodyPr/>
          <a:lstStyle/>
          <a:p>
            <a:fld id="{642A1E2D-4AAF-481D-9F82-3DFC067F371C}" type="slidenum">
              <a:rPr lang="es-ES" smtClean="0"/>
              <a:pPr/>
              <a:t>‹Nº›</a:t>
            </a:fld>
            <a:endParaRPr lang="es-ES"/>
          </a:p>
        </p:txBody>
      </p:sp>
    </p:spTree>
    <p:extLst>
      <p:ext uri="{BB962C8B-B14F-4D97-AF65-F5344CB8AC3E}">
        <p14:creationId xmlns:p14="http://schemas.microsoft.com/office/powerpoint/2010/main" xmlns="" val="3725723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F39BF4E-1C91-45C5-B241-6CE485D003A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B0F12131-01E7-49C3-A275-D4F9DF036A6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5A4761C6-81DF-458D-ADE1-DC1FD7C158D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A098B689-7FFD-4CED-BBF7-28E370BEF358}"/>
              </a:ext>
            </a:extLst>
          </p:cNvPr>
          <p:cNvSpPr>
            <a:spLocks noGrp="1"/>
          </p:cNvSpPr>
          <p:nvPr>
            <p:ph type="dt" sz="half" idx="10"/>
          </p:nvPr>
        </p:nvSpPr>
        <p:spPr/>
        <p:txBody>
          <a:bodyPr/>
          <a:lstStyle/>
          <a:p>
            <a:fld id="{855F2348-BF8F-4135-AD8C-A95F34531EDC}" type="datetimeFigureOut">
              <a:rPr lang="es-ES" smtClean="0"/>
              <a:pPr/>
              <a:t>22/06/2020</a:t>
            </a:fld>
            <a:endParaRPr lang="es-ES"/>
          </a:p>
        </p:txBody>
      </p:sp>
      <p:sp>
        <p:nvSpPr>
          <p:cNvPr id="6" name="Marcador de pie de página 5">
            <a:extLst>
              <a:ext uri="{FF2B5EF4-FFF2-40B4-BE49-F238E27FC236}">
                <a16:creationId xmlns:a16="http://schemas.microsoft.com/office/drawing/2014/main" xmlns="" id="{E1AF686A-D2F3-4FE4-BCEE-C93106B223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61D91FAA-3A0D-44FB-AF58-2DF20BCD1E8F}"/>
              </a:ext>
            </a:extLst>
          </p:cNvPr>
          <p:cNvSpPr>
            <a:spLocks noGrp="1"/>
          </p:cNvSpPr>
          <p:nvPr>
            <p:ph type="sldNum" sz="quarter" idx="12"/>
          </p:nvPr>
        </p:nvSpPr>
        <p:spPr/>
        <p:txBody>
          <a:bodyPr/>
          <a:lstStyle/>
          <a:p>
            <a:fld id="{642A1E2D-4AAF-481D-9F82-3DFC067F371C}" type="slidenum">
              <a:rPr lang="es-ES" smtClean="0"/>
              <a:pPr/>
              <a:t>‹Nº›</a:t>
            </a:fld>
            <a:endParaRPr lang="es-ES"/>
          </a:p>
        </p:txBody>
      </p:sp>
    </p:spTree>
    <p:extLst>
      <p:ext uri="{BB962C8B-B14F-4D97-AF65-F5344CB8AC3E}">
        <p14:creationId xmlns:p14="http://schemas.microsoft.com/office/powerpoint/2010/main" xmlns="" val="1382044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4DE9EEA-B5B1-40E7-8DF1-660E1F692F22}"/>
              </a:ext>
            </a:extLst>
          </p:cNvPr>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047C503B-8CD0-45DC-BCEC-7056E4B9DEC3}"/>
              </a:ext>
            </a:extLst>
          </p:cNvPr>
          <p:cNvSpPr>
            <a:spLocks noGrp="1"/>
          </p:cNvSpPr>
          <p:nvPr>
            <p:ph type="body" orient="vert" idx="1"/>
          </p:nvPr>
        </p:nvSpPr>
        <p:spPr>
          <a:xfrm>
            <a:off x="628650" y="1825625"/>
            <a:ext cx="78867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876834DC-9811-496E-875A-2A17E32B072C}"/>
              </a:ext>
            </a:extLst>
          </p:cNvPr>
          <p:cNvSpPr>
            <a:spLocks noGrp="1"/>
          </p:cNvSpPr>
          <p:nvPr>
            <p:ph type="dt" sz="half" idx="10"/>
          </p:nvPr>
        </p:nvSpPr>
        <p:spPr/>
        <p:txBody>
          <a:bodyPr/>
          <a:lstStyle/>
          <a:p>
            <a:fld id="{855F2348-BF8F-4135-AD8C-A95F34531EDC}" type="datetimeFigureOut">
              <a:rPr lang="es-ES" smtClean="0"/>
              <a:pPr/>
              <a:t>22/06/2020</a:t>
            </a:fld>
            <a:endParaRPr lang="es-ES"/>
          </a:p>
        </p:txBody>
      </p:sp>
      <p:sp>
        <p:nvSpPr>
          <p:cNvPr id="5" name="Marcador de pie de página 4">
            <a:extLst>
              <a:ext uri="{FF2B5EF4-FFF2-40B4-BE49-F238E27FC236}">
                <a16:creationId xmlns:a16="http://schemas.microsoft.com/office/drawing/2014/main" xmlns="" id="{D3A1954D-4B29-4419-A54E-121F8B96D33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9E9030F6-7719-40AE-B5F0-8ECB1A8D915C}"/>
              </a:ext>
            </a:extLst>
          </p:cNvPr>
          <p:cNvSpPr>
            <a:spLocks noGrp="1"/>
          </p:cNvSpPr>
          <p:nvPr>
            <p:ph type="sldNum" sz="quarter" idx="12"/>
          </p:nvPr>
        </p:nvSpPr>
        <p:spPr/>
        <p:txBody>
          <a:bodyPr/>
          <a:lstStyle/>
          <a:p>
            <a:fld id="{642A1E2D-4AAF-481D-9F82-3DFC067F371C}" type="slidenum">
              <a:rPr lang="es-ES" smtClean="0"/>
              <a:pPr/>
              <a:t>‹Nº›</a:t>
            </a:fld>
            <a:endParaRPr lang="es-ES"/>
          </a:p>
        </p:txBody>
      </p:sp>
    </p:spTree>
    <p:extLst>
      <p:ext uri="{BB962C8B-B14F-4D97-AF65-F5344CB8AC3E}">
        <p14:creationId xmlns:p14="http://schemas.microsoft.com/office/powerpoint/2010/main" xmlns="" val="1043764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BFCDF831-4777-4599-A094-D202A7F7CFC7}"/>
              </a:ext>
            </a:extLst>
          </p:cNvPr>
          <p:cNvSpPr>
            <a:spLocks noGrp="1"/>
          </p:cNvSpPr>
          <p:nvPr>
            <p:ph type="title" orient="vert"/>
          </p:nvPr>
        </p:nvSpPr>
        <p:spPr>
          <a:xfrm>
            <a:off x="6543675" y="365125"/>
            <a:ext cx="1971675" cy="5811838"/>
          </a:xfrm>
          <a:prstGeom prst="rect">
            <a:avLst/>
          </a:prstGeo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10FAF5B6-BC53-4FF2-8C32-803AEBACCB6B}"/>
              </a:ext>
            </a:extLst>
          </p:cNvPr>
          <p:cNvSpPr>
            <a:spLocks noGrp="1"/>
          </p:cNvSpPr>
          <p:nvPr>
            <p:ph type="body" orient="vert" idx="1"/>
          </p:nvPr>
        </p:nvSpPr>
        <p:spPr>
          <a:xfrm>
            <a:off x="628650" y="365125"/>
            <a:ext cx="5762625"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32349BAF-4539-499C-99E0-999F7453BAFC}"/>
              </a:ext>
            </a:extLst>
          </p:cNvPr>
          <p:cNvSpPr>
            <a:spLocks noGrp="1"/>
          </p:cNvSpPr>
          <p:nvPr>
            <p:ph type="dt" sz="half" idx="10"/>
          </p:nvPr>
        </p:nvSpPr>
        <p:spPr/>
        <p:txBody>
          <a:bodyPr/>
          <a:lstStyle/>
          <a:p>
            <a:fld id="{855F2348-BF8F-4135-AD8C-A95F34531EDC}" type="datetimeFigureOut">
              <a:rPr lang="es-ES" smtClean="0"/>
              <a:pPr/>
              <a:t>22/06/2020</a:t>
            </a:fld>
            <a:endParaRPr lang="es-ES"/>
          </a:p>
        </p:txBody>
      </p:sp>
      <p:sp>
        <p:nvSpPr>
          <p:cNvPr id="5" name="Marcador de pie de página 4">
            <a:extLst>
              <a:ext uri="{FF2B5EF4-FFF2-40B4-BE49-F238E27FC236}">
                <a16:creationId xmlns:a16="http://schemas.microsoft.com/office/drawing/2014/main" xmlns="" id="{A6D62467-354E-4D0A-B109-2DF5E5D3B3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C120557D-346A-4E90-B848-65E22A37E66F}"/>
              </a:ext>
            </a:extLst>
          </p:cNvPr>
          <p:cNvSpPr>
            <a:spLocks noGrp="1"/>
          </p:cNvSpPr>
          <p:nvPr>
            <p:ph type="sldNum" sz="quarter" idx="12"/>
          </p:nvPr>
        </p:nvSpPr>
        <p:spPr/>
        <p:txBody>
          <a:bodyPr/>
          <a:lstStyle/>
          <a:p>
            <a:fld id="{642A1E2D-4AAF-481D-9F82-3DFC067F371C}" type="slidenum">
              <a:rPr lang="es-ES" smtClean="0"/>
              <a:pPr/>
              <a:t>‹Nº›</a:t>
            </a:fld>
            <a:endParaRPr lang="es-ES"/>
          </a:p>
        </p:txBody>
      </p:sp>
    </p:spTree>
    <p:extLst>
      <p:ext uri="{BB962C8B-B14F-4D97-AF65-F5344CB8AC3E}">
        <p14:creationId xmlns:p14="http://schemas.microsoft.com/office/powerpoint/2010/main" xmlns="" val="1848609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219C0B-C2D4-4FFA-875B-989788105ED2}" type="datetimeFigureOut">
              <a:rPr lang="es-ES" smtClean="0"/>
              <a:pPr/>
              <a:t>22/06/2020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1063780-47DC-4B8B-80F6-A986D1DF44A5}" type="slidenum">
              <a:rPr lang="es-ES" smtClean="0"/>
              <a:pPr/>
              <a:t>‹Nº›</a:t>
            </a:fld>
            <a:endParaRPr lang="es-ES" dirty="0"/>
          </a:p>
        </p:txBody>
      </p:sp>
      <p:pic>
        <p:nvPicPr>
          <p:cNvPr id="6" name="Imatge 3" descr="WEB VERTICAL BLANC.jpg"/>
          <p:cNvPicPr>
            <a:picLocks noChangeAspect="1"/>
          </p:cNvPicPr>
          <p:nvPr userDrawn="1"/>
        </p:nvPicPr>
        <p:blipFill>
          <a:blip r:embed="rId2" cstate="print"/>
          <a:srcRect/>
          <a:stretch>
            <a:fillRect/>
          </a:stretch>
        </p:blipFill>
        <p:spPr bwMode="auto">
          <a:xfrm>
            <a:off x="179388" y="115888"/>
            <a:ext cx="960437" cy="792162"/>
          </a:xfrm>
          <a:prstGeom prst="rect">
            <a:avLst/>
          </a:prstGeom>
          <a:noFill/>
          <a:ln w="9525">
            <a:noFill/>
            <a:miter lim="800000"/>
            <a:headEnd/>
            <a:tailEnd/>
          </a:ln>
        </p:spPr>
      </p:pic>
      <p:pic>
        <p:nvPicPr>
          <p:cNvPr id="7" name="6 Imagen"/>
          <p:cNvPicPr>
            <a:picLocks noChangeAspect="1" noChangeArrowheads="1"/>
          </p:cNvPicPr>
          <p:nvPr userDrawn="1"/>
        </p:nvPicPr>
        <p:blipFill>
          <a:blip r:embed="rId3" cstate="print">
            <a:clrChange>
              <a:clrFrom>
                <a:srgbClr val="FFFFFF"/>
              </a:clrFrom>
              <a:clrTo>
                <a:srgbClr val="FFFFFF">
                  <a:alpha val="0"/>
                </a:srgbClr>
              </a:clrTo>
            </a:clrChange>
          </a:blip>
          <a:srcRect l="12721" t="37177" r="53534" b="12706"/>
          <a:stretch>
            <a:fillRect/>
          </a:stretch>
        </p:blipFill>
        <p:spPr bwMode="auto">
          <a:xfrm>
            <a:off x="8028384" y="55563"/>
            <a:ext cx="1035050" cy="1069975"/>
          </a:xfrm>
          <a:prstGeom prst="rect">
            <a:avLst/>
          </a:prstGeom>
          <a:noFill/>
          <a:ln w="9525">
            <a:noFill/>
            <a:miter lim="800000"/>
            <a:headEnd/>
            <a:tailEnd/>
          </a:ln>
        </p:spPr>
      </p:pic>
      <p:sp>
        <p:nvSpPr>
          <p:cNvPr id="8" name="Títol 1"/>
          <p:cNvSpPr txBox="1">
            <a:spLocks/>
          </p:cNvSpPr>
          <p:nvPr userDrawn="1"/>
        </p:nvSpPr>
        <p:spPr bwMode="auto">
          <a:xfrm>
            <a:off x="7051104" y="6591151"/>
            <a:ext cx="2057400" cy="211286"/>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ca-ES" sz="1600" b="1" dirty="0">
                <a:solidFill>
                  <a:srgbClr val="006600"/>
                </a:solidFill>
                <a:latin typeface="Calibri" panose="020F0502020204030204" pitchFamily="34" charset="0"/>
              </a:rPr>
              <a:t>SESIÓN I. </a:t>
            </a:r>
            <a:r>
              <a:rPr lang="ca-ES" sz="1600" b="1" dirty="0">
                <a:solidFill>
                  <a:schemeClr val="tx1"/>
                </a:solidFill>
                <a:latin typeface="Calibri" panose="020F0502020204030204" pitchFamily="34" charset="0"/>
              </a:rPr>
              <a:t>¡</a:t>
            </a:r>
            <a:r>
              <a:rPr lang="ca-ES" sz="1600" b="1" dirty="0" err="1">
                <a:solidFill>
                  <a:schemeClr val="tx1"/>
                </a:solidFill>
                <a:latin typeface="Calibri" panose="020F0502020204030204" pitchFamily="34" charset="0"/>
              </a:rPr>
              <a:t>Prepárate</a:t>
            </a:r>
            <a:r>
              <a:rPr lang="ca-ES" sz="1600" b="1" dirty="0">
                <a:solidFill>
                  <a:schemeClr val="tx1"/>
                </a:solidFill>
                <a:latin typeface="Calibri" panose="020F0502020204030204" pitchFamily="34" charset="0"/>
              </a:rPr>
              <a:t>!</a:t>
            </a:r>
          </a:p>
        </p:txBody>
      </p:sp>
    </p:spTree>
    <p:extLst>
      <p:ext uri="{BB962C8B-B14F-4D97-AF65-F5344CB8AC3E}">
        <p14:creationId xmlns:p14="http://schemas.microsoft.com/office/powerpoint/2010/main" xmlns="" val="2981607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219C0B-C2D4-4FFA-875B-989788105ED2}" type="datetimeFigureOut">
              <a:rPr lang="es-ES" smtClean="0"/>
              <a:pPr/>
              <a:t>22/06/2020</a:t>
            </a:fld>
            <a:endParaRPr lang="es-ES"/>
          </a:p>
        </p:txBody>
      </p:sp>
      <p:sp>
        <p:nvSpPr>
          <p:cNvPr id="5" name="Footer Placeholder 4"/>
          <p:cNvSpPr>
            <a:spLocks noGrp="1"/>
          </p:cNvSpPr>
          <p:nvPr>
            <p:ph type="ftr" sz="quarter" idx="11"/>
          </p:nvPr>
        </p:nvSpPr>
        <p:spPr/>
        <p:txBody>
          <a:bodyPr/>
          <a:lstStyle/>
          <a:p>
            <a:endParaRPr lang="es-ES"/>
          </a:p>
        </p:txBody>
      </p:sp>
      <p:pic>
        <p:nvPicPr>
          <p:cNvPr id="6" name="Imatge 3" descr="WEB VERTICAL BLANC.jpg"/>
          <p:cNvPicPr>
            <a:picLocks noChangeAspect="1"/>
          </p:cNvPicPr>
          <p:nvPr userDrawn="1"/>
        </p:nvPicPr>
        <p:blipFill>
          <a:blip r:embed="rId2" cstate="print"/>
          <a:srcRect/>
          <a:stretch>
            <a:fillRect/>
          </a:stretch>
        </p:blipFill>
        <p:spPr bwMode="auto">
          <a:xfrm>
            <a:off x="179388" y="115888"/>
            <a:ext cx="960437" cy="792162"/>
          </a:xfrm>
          <a:prstGeom prst="rect">
            <a:avLst/>
          </a:prstGeom>
          <a:noFill/>
          <a:ln w="9525">
            <a:noFill/>
            <a:miter lim="800000"/>
            <a:headEnd/>
            <a:tailEnd/>
          </a:ln>
        </p:spPr>
      </p:pic>
      <p:pic>
        <p:nvPicPr>
          <p:cNvPr id="7" name="6 Imagen"/>
          <p:cNvPicPr>
            <a:picLocks noChangeAspect="1" noChangeArrowheads="1"/>
          </p:cNvPicPr>
          <p:nvPr userDrawn="1"/>
        </p:nvPicPr>
        <p:blipFill>
          <a:blip r:embed="rId3" cstate="print">
            <a:clrChange>
              <a:clrFrom>
                <a:srgbClr val="FFFFFF"/>
              </a:clrFrom>
              <a:clrTo>
                <a:srgbClr val="FFFFFF">
                  <a:alpha val="0"/>
                </a:srgbClr>
              </a:clrTo>
            </a:clrChange>
          </a:blip>
          <a:srcRect l="12721" t="37177" r="53534" b="12706"/>
          <a:stretch>
            <a:fillRect/>
          </a:stretch>
        </p:blipFill>
        <p:spPr bwMode="auto">
          <a:xfrm>
            <a:off x="8028384" y="55563"/>
            <a:ext cx="1035050" cy="1069975"/>
          </a:xfrm>
          <a:prstGeom prst="rect">
            <a:avLst/>
          </a:prstGeom>
          <a:noFill/>
          <a:ln w="9525">
            <a:noFill/>
            <a:miter lim="800000"/>
            <a:headEnd/>
            <a:tailEnd/>
          </a:ln>
        </p:spPr>
      </p:pic>
      <p:sp>
        <p:nvSpPr>
          <p:cNvPr id="9" name="Títol 1">
            <a:extLst>
              <a:ext uri="{FF2B5EF4-FFF2-40B4-BE49-F238E27FC236}">
                <a16:creationId xmlns:a16="http://schemas.microsoft.com/office/drawing/2014/main" xmlns="" id="{A8FCC572-219D-44B8-98A0-67B4A4827EF8}"/>
              </a:ext>
            </a:extLst>
          </p:cNvPr>
          <p:cNvSpPr txBox="1">
            <a:spLocks/>
          </p:cNvSpPr>
          <p:nvPr userDrawn="1"/>
        </p:nvSpPr>
        <p:spPr bwMode="auto">
          <a:xfrm>
            <a:off x="7121165" y="6538912"/>
            <a:ext cx="2057400" cy="211286"/>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ca-ES" sz="1600" b="1" dirty="0">
                <a:solidFill>
                  <a:srgbClr val="006600"/>
                </a:solidFill>
                <a:latin typeface="Calibri" panose="020F0502020204030204" pitchFamily="34" charset="0"/>
              </a:rPr>
              <a:t>SESIÓN I. </a:t>
            </a:r>
            <a:r>
              <a:rPr lang="ca-ES" sz="1600" b="1" dirty="0">
                <a:solidFill>
                  <a:schemeClr val="tx1"/>
                </a:solidFill>
                <a:latin typeface="Calibri" panose="020F0502020204030204" pitchFamily="34" charset="0"/>
              </a:rPr>
              <a:t>¡</a:t>
            </a:r>
            <a:r>
              <a:rPr lang="ca-ES" sz="1600" b="1" dirty="0" err="1">
                <a:solidFill>
                  <a:schemeClr val="tx1"/>
                </a:solidFill>
                <a:latin typeface="Calibri" panose="020F0502020204030204" pitchFamily="34" charset="0"/>
              </a:rPr>
              <a:t>Prepárate</a:t>
            </a:r>
            <a:r>
              <a:rPr lang="ca-ES" sz="1600" b="1" dirty="0">
                <a:solidFill>
                  <a:schemeClr val="tx1"/>
                </a:solidFill>
                <a:latin typeface="Calibri" panose="020F0502020204030204" pitchFamily="34" charset="0"/>
              </a:rPr>
              <a:t>!</a:t>
            </a:r>
          </a:p>
        </p:txBody>
      </p:sp>
    </p:spTree>
    <p:extLst>
      <p:ext uri="{BB962C8B-B14F-4D97-AF65-F5344CB8AC3E}">
        <p14:creationId xmlns:p14="http://schemas.microsoft.com/office/powerpoint/2010/main" xmlns="" val="348680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F219C0B-C2D4-4FFA-875B-989788105ED2}" type="datetimeFigureOut">
              <a:rPr lang="es-ES" smtClean="0"/>
              <a:pPr/>
              <a:t>22/06/2020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1063780-47DC-4B8B-80F6-A986D1DF44A5}" type="slidenum">
              <a:rPr lang="es-ES" smtClean="0"/>
              <a:pPr/>
              <a:t>‹Nº›</a:t>
            </a:fld>
            <a:endParaRPr lang="es-ES" dirty="0"/>
          </a:p>
        </p:txBody>
      </p:sp>
      <p:pic>
        <p:nvPicPr>
          <p:cNvPr id="7" name="Imatge 3" descr="WEB VERTICAL BLANC.jpg"/>
          <p:cNvPicPr>
            <a:picLocks noChangeAspect="1"/>
          </p:cNvPicPr>
          <p:nvPr userDrawn="1"/>
        </p:nvPicPr>
        <p:blipFill>
          <a:blip r:embed="rId2" cstate="print"/>
          <a:srcRect/>
          <a:stretch>
            <a:fillRect/>
          </a:stretch>
        </p:blipFill>
        <p:spPr bwMode="auto">
          <a:xfrm>
            <a:off x="179388" y="115888"/>
            <a:ext cx="960437" cy="792162"/>
          </a:xfrm>
          <a:prstGeom prst="rect">
            <a:avLst/>
          </a:prstGeom>
          <a:noFill/>
          <a:ln w="9525">
            <a:noFill/>
            <a:miter lim="800000"/>
            <a:headEnd/>
            <a:tailEnd/>
          </a:ln>
        </p:spPr>
      </p:pic>
      <p:pic>
        <p:nvPicPr>
          <p:cNvPr id="8" name="6 Imagen"/>
          <p:cNvPicPr>
            <a:picLocks noChangeAspect="1" noChangeArrowheads="1"/>
          </p:cNvPicPr>
          <p:nvPr userDrawn="1"/>
        </p:nvPicPr>
        <p:blipFill>
          <a:blip r:embed="rId3" cstate="print">
            <a:clrChange>
              <a:clrFrom>
                <a:srgbClr val="FFFFFF"/>
              </a:clrFrom>
              <a:clrTo>
                <a:srgbClr val="FFFFFF">
                  <a:alpha val="0"/>
                </a:srgbClr>
              </a:clrTo>
            </a:clrChange>
          </a:blip>
          <a:srcRect l="12721" t="37177" r="53534" b="12706"/>
          <a:stretch>
            <a:fillRect/>
          </a:stretch>
        </p:blipFill>
        <p:spPr bwMode="auto">
          <a:xfrm>
            <a:off x="8028384" y="55563"/>
            <a:ext cx="1035050" cy="1069975"/>
          </a:xfrm>
          <a:prstGeom prst="rect">
            <a:avLst/>
          </a:prstGeom>
          <a:noFill/>
          <a:ln w="9525">
            <a:noFill/>
            <a:miter lim="800000"/>
            <a:headEnd/>
            <a:tailEnd/>
          </a:ln>
        </p:spPr>
      </p:pic>
      <p:sp>
        <p:nvSpPr>
          <p:cNvPr id="10" name="Títol 1">
            <a:extLst>
              <a:ext uri="{FF2B5EF4-FFF2-40B4-BE49-F238E27FC236}">
                <a16:creationId xmlns:a16="http://schemas.microsoft.com/office/drawing/2014/main" xmlns="" id="{C8C96ED5-DF03-41C4-B366-F14AEB5BCFC4}"/>
              </a:ext>
            </a:extLst>
          </p:cNvPr>
          <p:cNvSpPr txBox="1">
            <a:spLocks/>
          </p:cNvSpPr>
          <p:nvPr userDrawn="1"/>
        </p:nvSpPr>
        <p:spPr bwMode="auto">
          <a:xfrm>
            <a:off x="7051104" y="6591151"/>
            <a:ext cx="2057400" cy="211286"/>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ca-ES" sz="1600" b="1" dirty="0">
                <a:solidFill>
                  <a:srgbClr val="006600"/>
                </a:solidFill>
                <a:latin typeface="Calibri" panose="020F0502020204030204" pitchFamily="34" charset="0"/>
              </a:rPr>
              <a:t>SESIÓN I. </a:t>
            </a:r>
            <a:r>
              <a:rPr lang="ca-ES" sz="1600" b="1" dirty="0">
                <a:solidFill>
                  <a:schemeClr val="tx1"/>
                </a:solidFill>
                <a:latin typeface="Calibri" panose="020F0502020204030204" pitchFamily="34" charset="0"/>
              </a:rPr>
              <a:t>¡</a:t>
            </a:r>
            <a:r>
              <a:rPr lang="ca-ES" sz="1600" b="1" dirty="0" err="1">
                <a:solidFill>
                  <a:schemeClr val="tx1"/>
                </a:solidFill>
                <a:latin typeface="Calibri" panose="020F0502020204030204" pitchFamily="34" charset="0"/>
              </a:rPr>
              <a:t>Prepárate</a:t>
            </a:r>
            <a:r>
              <a:rPr lang="ca-ES" sz="1600" b="1" dirty="0">
                <a:solidFill>
                  <a:schemeClr val="tx1"/>
                </a:solidFill>
                <a:latin typeface="Calibri" panose="020F0502020204030204" pitchFamily="34" charset="0"/>
              </a:rPr>
              <a:t>!</a:t>
            </a:r>
          </a:p>
        </p:txBody>
      </p:sp>
    </p:spTree>
    <p:extLst>
      <p:ext uri="{BB962C8B-B14F-4D97-AF65-F5344CB8AC3E}">
        <p14:creationId xmlns:p14="http://schemas.microsoft.com/office/powerpoint/2010/main" xmlns="" val="3910408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F219C0B-C2D4-4FFA-875B-989788105ED2}" type="datetimeFigureOut">
              <a:rPr lang="es-ES" smtClean="0"/>
              <a:pPr/>
              <a:t>22/06/2020</a:t>
            </a:fld>
            <a:endParaRPr lang="es-ES"/>
          </a:p>
        </p:txBody>
      </p:sp>
      <p:sp>
        <p:nvSpPr>
          <p:cNvPr id="6" name="Footer Placeholder 5"/>
          <p:cNvSpPr>
            <a:spLocks noGrp="1"/>
          </p:cNvSpPr>
          <p:nvPr>
            <p:ph type="ftr" sz="quarter" idx="11"/>
          </p:nvPr>
        </p:nvSpPr>
        <p:spPr/>
        <p:txBody>
          <a:bodyPr/>
          <a:lstStyle/>
          <a:p>
            <a:endParaRPr lang="es-ES"/>
          </a:p>
        </p:txBody>
      </p:sp>
      <p:pic>
        <p:nvPicPr>
          <p:cNvPr id="8" name="6 Imagen"/>
          <p:cNvPicPr>
            <a:picLocks noChangeAspect="1" noChangeArrowheads="1"/>
          </p:cNvPicPr>
          <p:nvPr userDrawn="1"/>
        </p:nvPicPr>
        <p:blipFill>
          <a:blip r:embed="rId2" cstate="print">
            <a:clrChange>
              <a:clrFrom>
                <a:srgbClr val="FFFFFF"/>
              </a:clrFrom>
              <a:clrTo>
                <a:srgbClr val="FFFFFF">
                  <a:alpha val="0"/>
                </a:srgbClr>
              </a:clrTo>
            </a:clrChange>
          </a:blip>
          <a:srcRect l="12721" t="37177" r="53534" b="12706"/>
          <a:stretch>
            <a:fillRect/>
          </a:stretch>
        </p:blipFill>
        <p:spPr bwMode="auto">
          <a:xfrm>
            <a:off x="8028384" y="55563"/>
            <a:ext cx="1035050" cy="1069975"/>
          </a:xfrm>
          <a:prstGeom prst="rect">
            <a:avLst/>
          </a:prstGeom>
          <a:noFill/>
          <a:ln w="9525">
            <a:noFill/>
            <a:miter lim="800000"/>
            <a:headEnd/>
            <a:tailEnd/>
          </a:ln>
        </p:spPr>
      </p:pic>
      <p:pic>
        <p:nvPicPr>
          <p:cNvPr id="9" name="Imatge 3" descr="WEB VERTICAL BLANC.jpg"/>
          <p:cNvPicPr>
            <a:picLocks noChangeAspect="1"/>
          </p:cNvPicPr>
          <p:nvPr userDrawn="1"/>
        </p:nvPicPr>
        <p:blipFill>
          <a:blip r:embed="rId3" cstate="print"/>
          <a:srcRect/>
          <a:stretch>
            <a:fillRect/>
          </a:stretch>
        </p:blipFill>
        <p:spPr bwMode="auto">
          <a:xfrm>
            <a:off x="179388" y="115888"/>
            <a:ext cx="960437" cy="792162"/>
          </a:xfrm>
          <a:prstGeom prst="rect">
            <a:avLst/>
          </a:prstGeom>
          <a:noFill/>
          <a:ln w="9525">
            <a:noFill/>
            <a:miter lim="800000"/>
            <a:headEnd/>
            <a:tailEnd/>
          </a:ln>
        </p:spPr>
      </p:pic>
      <p:sp>
        <p:nvSpPr>
          <p:cNvPr id="11" name="Títol 1">
            <a:extLst>
              <a:ext uri="{FF2B5EF4-FFF2-40B4-BE49-F238E27FC236}">
                <a16:creationId xmlns:a16="http://schemas.microsoft.com/office/drawing/2014/main" xmlns="" id="{A3864CBA-E44E-4374-BF5D-28B1B064D687}"/>
              </a:ext>
            </a:extLst>
          </p:cNvPr>
          <p:cNvSpPr txBox="1">
            <a:spLocks/>
          </p:cNvSpPr>
          <p:nvPr userDrawn="1"/>
        </p:nvSpPr>
        <p:spPr bwMode="auto">
          <a:xfrm>
            <a:off x="7051104" y="6591151"/>
            <a:ext cx="2057400" cy="211286"/>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ca-ES" sz="1600" b="1" dirty="0">
                <a:solidFill>
                  <a:srgbClr val="006600"/>
                </a:solidFill>
                <a:latin typeface="Calibri" panose="020F0502020204030204" pitchFamily="34" charset="0"/>
              </a:rPr>
              <a:t>SESIÓN I. </a:t>
            </a:r>
            <a:r>
              <a:rPr lang="ca-ES" sz="1600" b="1" dirty="0">
                <a:solidFill>
                  <a:schemeClr val="tx1"/>
                </a:solidFill>
                <a:latin typeface="Calibri" panose="020F0502020204030204" pitchFamily="34" charset="0"/>
              </a:rPr>
              <a:t>¡</a:t>
            </a:r>
            <a:r>
              <a:rPr lang="ca-ES" sz="1600" b="1" dirty="0" err="1">
                <a:solidFill>
                  <a:schemeClr val="tx1"/>
                </a:solidFill>
                <a:latin typeface="Calibri" panose="020F0502020204030204" pitchFamily="34" charset="0"/>
              </a:rPr>
              <a:t>Prepárate</a:t>
            </a:r>
            <a:r>
              <a:rPr lang="ca-ES" sz="1600" b="1" dirty="0">
                <a:solidFill>
                  <a:schemeClr val="tx1"/>
                </a:solidFill>
                <a:latin typeface="Calibri" panose="020F0502020204030204" pitchFamily="34" charset="0"/>
              </a:rPr>
              <a:t>!</a:t>
            </a:r>
          </a:p>
        </p:txBody>
      </p:sp>
    </p:spTree>
    <p:extLst>
      <p:ext uri="{BB962C8B-B14F-4D97-AF65-F5344CB8AC3E}">
        <p14:creationId xmlns:p14="http://schemas.microsoft.com/office/powerpoint/2010/main" xmlns="" val="1708141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15C5609-0881-420C-A82A-05EA9A427B9F}"/>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E7A28D0F-4905-465E-9A35-3ED2BA71EB7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BB278720-0047-461C-88BE-BBE4FD206EDF}"/>
              </a:ext>
            </a:extLst>
          </p:cNvPr>
          <p:cNvSpPr>
            <a:spLocks noGrp="1"/>
          </p:cNvSpPr>
          <p:nvPr>
            <p:ph type="dt" sz="half" idx="10"/>
          </p:nvPr>
        </p:nvSpPr>
        <p:spPr/>
        <p:txBody>
          <a:bodyPr/>
          <a:lstStyle/>
          <a:p>
            <a:fld id="{855F2348-BF8F-4135-AD8C-A95F34531EDC}" type="datetimeFigureOut">
              <a:rPr lang="es-ES" smtClean="0"/>
              <a:pPr/>
              <a:t>22/06/2020</a:t>
            </a:fld>
            <a:endParaRPr lang="es-ES"/>
          </a:p>
        </p:txBody>
      </p:sp>
      <p:sp>
        <p:nvSpPr>
          <p:cNvPr id="5" name="Marcador de pie de página 4">
            <a:extLst>
              <a:ext uri="{FF2B5EF4-FFF2-40B4-BE49-F238E27FC236}">
                <a16:creationId xmlns:a16="http://schemas.microsoft.com/office/drawing/2014/main" xmlns="" id="{1E405008-221B-4C8E-89F5-9352554DF7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311C6060-9281-44D4-A671-D11BF9E203D4}"/>
              </a:ext>
            </a:extLst>
          </p:cNvPr>
          <p:cNvSpPr>
            <a:spLocks noGrp="1"/>
          </p:cNvSpPr>
          <p:nvPr>
            <p:ph type="sldNum" sz="quarter" idx="12"/>
          </p:nvPr>
        </p:nvSpPr>
        <p:spPr/>
        <p:txBody>
          <a:bodyPr/>
          <a:lstStyle/>
          <a:p>
            <a:fld id="{642A1E2D-4AAF-481D-9F82-3DFC067F371C}" type="slidenum">
              <a:rPr lang="es-ES" smtClean="0"/>
              <a:pPr/>
              <a:t>‹Nº›</a:t>
            </a:fld>
            <a:endParaRPr lang="es-ES"/>
          </a:p>
        </p:txBody>
      </p:sp>
    </p:spTree>
    <p:extLst>
      <p:ext uri="{BB962C8B-B14F-4D97-AF65-F5344CB8AC3E}">
        <p14:creationId xmlns:p14="http://schemas.microsoft.com/office/powerpoint/2010/main" xmlns="" val="206009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75DEB57-B7CB-4766-BEEF-BD937CF9BFDA}"/>
              </a:ext>
            </a:extLst>
          </p:cNvPr>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4855C979-769F-44DE-B9EE-18E35760CA80}"/>
              </a:ext>
            </a:extLst>
          </p:cNvPr>
          <p:cNvSpPr>
            <a:spLocks noGrp="1"/>
          </p:cNvSpPr>
          <p:nvPr>
            <p:ph idx="1"/>
          </p:nvPr>
        </p:nvSpPr>
        <p:spPr>
          <a:xfrm>
            <a:off x="628650" y="1825625"/>
            <a:ext cx="78867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E76AD2F7-3B83-42D4-890F-0E5BCA5C1234}"/>
              </a:ext>
            </a:extLst>
          </p:cNvPr>
          <p:cNvSpPr>
            <a:spLocks noGrp="1"/>
          </p:cNvSpPr>
          <p:nvPr>
            <p:ph type="dt" sz="half" idx="10"/>
          </p:nvPr>
        </p:nvSpPr>
        <p:spPr/>
        <p:txBody>
          <a:bodyPr/>
          <a:lstStyle/>
          <a:p>
            <a:fld id="{855F2348-BF8F-4135-AD8C-A95F34531EDC}" type="datetimeFigureOut">
              <a:rPr lang="es-ES" smtClean="0"/>
              <a:pPr/>
              <a:t>22/06/2020</a:t>
            </a:fld>
            <a:endParaRPr lang="es-ES"/>
          </a:p>
        </p:txBody>
      </p:sp>
      <p:sp>
        <p:nvSpPr>
          <p:cNvPr id="5" name="Marcador de pie de página 4">
            <a:extLst>
              <a:ext uri="{FF2B5EF4-FFF2-40B4-BE49-F238E27FC236}">
                <a16:creationId xmlns:a16="http://schemas.microsoft.com/office/drawing/2014/main" xmlns="" id="{AE088381-A0C4-4621-9F9C-A7A1014EBD8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7229395D-1E3F-4E5F-97FD-5B05FCD276B9}"/>
              </a:ext>
            </a:extLst>
          </p:cNvPr>
          <p:cNvSpPr>
            <a:spLocks noGrp="1"/>
          </p:cNvSpPr>
          <p:nvPr>
            <p:ph type="sldNum" sz="quarter" idx="12"/>
          </p:nvPr>
        </p:nvSpPr>
        <p:spPr/>
        <p:txBody>
          <a:bodyPr/>
          <a:lstStyle/>
          <a:p>
            <a:fld id="{642A1E2D-4AAF-481D-9F82-3DFC067F371C}" type="slidenum">
              <a:rPr lang="es-ES" smtClean="0"/>
              <a:pPr/>
              <a:t>‹Nº›</a:t>
            </a:fld>
            <a:endParaRPr lang="es-ES"/>
          </a:p>
        </p:txBody>
      </p:sp>
    </p:spTree>
    <p:extLst>
      <p:ext uri="{BB962C8B-B14F-4D97-AF65-F5344CB8AC3E}">
        <p14:creationId xmlns:p14="http://schemas.microsoft.com/office/powerpoint/2010/main" xmlns="" val="134540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6F8C271-BE0A-40C4-AA8C-DB3BD0483322}"/>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6C7AD0DD-3948-4437-AEE1-32C37A0A68E6}"/>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F3E30543-70D3-439B-BDA4-87968F84F9D3}"/>
              </a:ext>
            </a:extLst>
          </p:cNvPr>
          <p:cNvSpPr>
            <a:spLocks noGrp="1"/>
          </p:cNvSpPr>
          <p:nvPr>
            <p:ph type="dt" sz="half" idx="10"/>
          </p:nvPr>
        </p:nvSpPr>
        <p:spPr/>
        <p:txBody>
          <a:bodyPr/>
          <a:lstStyle/>
          <a:p>
            <a:fld id="{855F2348-BF8F-4135-AD8C-A95F34531EDC}" type="datetimeFigureOut">
              <a:rPr lang="es-ES" smtClean="0"/>
              <a:pPr/>
              <a:t>22/06/2020</a:t>
            </a:fld>
            <a:endParaRPr lang="es-ES"/>
          </a:p>
        </p:txBody>
      </p:sp>
      <p:sp>
        <p:nvSpPr>
          <p:cNvPr id="5" name="Marcador de pie de página 4">
            <a:extLst>
              <a:ext uri="{FF2B5EF4-FFF2-40B4-BE49-F238E27FC236}">
                <a16:creationId xmlns:a16="http://schemas.microsoft.com/office/drawing/2014/main" xmlns="" id="{42E619C5-22AF-4456-8E9E-C8313222D7A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13AB1AAF-FBF1-4D5E-993C-DB523608986F}"/>
              </a:ext>
            </a:extLst>
          </p:cNvPr>
          <p:cNvSpPr>
            <a:spLocks noGrp="1"/>
          </p:cNvSpPr>
          <p:nvPr>
            <p:ph type="sldNum" sz="quarter" idx="12"/>
          </p:nvPr>
        </p:nvSpPr>
        <p:spPr/>
        <p:txBody>
          <a:bodyPr/>
          <a:lstStyle/>
          <a:p>
            <a:fld id="{642A1E2D-4AAF-481D-9F82-3DFC067F371C}" type="slidenum">
              <a:rPr lang="es-ES" smtClean="0"/>
              <a:pPr/>
              <a:t>‹Nº›</a:t>
            </a:fld>
            <a:endParaRPr lang="es-ES"/>
          </a:p>
        </p:txBody>
      </p:sp>
    </p:spTree>
    <p:extLst>
      <p:ext uri="{BB962C8B-B14F-4D97-AF65-F5344CB8AC3E}">
        <p14:creationId xmlns:p14="http://schemas.microsoft.com/office/powerpoint/2010/main" xmlns="" val="4277769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3F8B6A9-2E82-4BDA-BBA7-97CAEE45D1CF}"/>
              </a:ext>
            </a:extLst>
          </p:cNvPr>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CB2E6321-BA8C-4B06-8313-D866B66EB768}"/>
              </a:ext>
            </a:extLst>
          </p:cNvPr>
          <p:cNvSpPr>
            <a:spLocks noGrp="1"/>
          </p:cNvSpPr>
          <p:nvPr>
            <p:ph sz="half" idx="1"/>
          </p:nvPr>
        </p:nvSpPr>
        <p:spPr>
          <a:xfrm>
            <a:off x="628650" y="1825625"/>
            <a:ext cx="386715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58B987D4-A03A-474B-B68F-3C34C747AD2B}"/>
              </a:ext>
            </a:extLst>
          </p:cNvPr>
          <p:cNvSpPr>
            <a:spLocks noGrp="1"/>
          </p:cNvSpPr>
          <p:nvPr>
            <p:ph sz="half" idx="2"/>
          </p:nvPr>
        </p:nvSpPr>
        <p:spPr>
          <a:xfrm>
            <a:off x="4648200" y="1825625"/>
            <a:ext cx="386715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A3A4E71D-7D08-413F-8B4F-10118A072897}"/>
              </a:ext>
            </a:extLst>
          </p:cNvPr>
          <p:cNvSpPr>
            <a:spLocks noGrp="1"/>
          </p:cNvSpPr>
          <p:nvPr>
            <p:ph type="dt" sz="half" idx="10"/>
          </p:nvPr>
        </p:nvSpPr>
        <p:spPr/>
        <p:txBody>
          <a:bodyPr/>
          <a:lstStyle/>
          <a:p>
            <a:fld id="{855F2348-BF8F-4135-AD8C-A95F34531EDC}" type="datetimeFigureOut">
              <a:rPr lang="es-ES" smtClean="0"/>
              <a:pPr/>
              <a:t>22/06/2020</a:t>
            </a:fld>
            <a:endParaRPr lang="es-ES"/>
          </a:p>
        </p:txBody>
      </p:sp>
      <p:sp>
        <p:nvSpPr>
          <p:cNvPr id="6" name="Marcador de pie de página 5">
            <a:extLst>
              <a:ext uri="{FF2B5EF4-FFF2-40B4-BE49-F238E27FC236}">
                <a16:creationId xmlns:a16="http://schemas.microsoft.com/office/drawing/2014/main" xmlns="" id="{9A9492E8-3777-4664-86B0-D4CF887DA3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81D2DBD1-1D69-4382-A1B2-421219758122}"/>
              </a:ext>
            </a:extLst>
          </p:cNvPr>
          <p:cNvSpPr>
            <a:spLocks noGrp="1"/>
          </p:cNvSpPr>
          <p:nvPr>
            <p:ph type="sldNum" sz="quarter" idx="12"/>
          </p:nvPr>
        </p:nvSpPr>
        <p:spPr/>
        <p:txBody>
          <a:bodyPr/>
          <a:lstStyle/>
          <a:p>
            <a:fld id="{642A1E2D-4AAF-481D-9F82-3DFC067F371C}" type="slidenum">
              <a:rPr lang="es-ES" smtClean="0"/>
              <a:pPr/>
              <a:t>‹Nº›</a:t>
            </a:fld>
            <a:endParaRPr lang="es-ES"/>
          </a:p>
        </p:txBody>
      </p:sp>
    </p:spTree>
    <p:extLst>
      <p:ext uri="{BB962C8B-B14F-4D97-AF65-F5344CB8AC3E}">
        <p14:creationId xmlns:p14="http://schemas.microsoft.com/office/powerpoint/2010/main" xmlns="" val="98220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14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614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2DE1F6F-48AA-4896-9B0A-E82A32372557}" type="datetimeFigureOut">
              <a:rPr lang="es-ES">
                <a:solidFill>
                  <a:prstClr val="black">
                    <a:tint val="75000"/>
                  </a:prstClr>
                </a:solidFill>
              </a:rPr>
              <a:pPr>
                <a:defRPr/>
              </a:pPr>
              <a:t>22/06/2020</a:t>
            </a:fld>
            <a:endParaRPr lang="es-ES" dirty="0">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ES" dirty="0">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F4414B8E-F91C-49DD-A274-0A5509426456}" type="slidenum">
              <a:rPr lang="es-ES" altLang="ca-ES"/>
              <a:pPr fontAlgn="base">
                <a:spcBef>
                  <a:spcPct val="0"/>
                </a:spcBef>
                <a:spcAft>
                  <a:spcPct val="0"/>
                </a:spcAft>
                <a:defRPr/>
              </a:pPr>
              <a:t>‹Nº›</a:t>
            </a:fld>
            <a:endParaRPr lang="es-ES" altLang="ca-ES" dirty="0"/>
          </a:p>
        </p:txBody>
      </p:sp>
      <p:pic>
        <p:nvPicPr>
          <p:cNvPr id="7" name="Picture 2"/>
          <p:cNvPicPr>
            <a:picLocks noChangeAspect="1" noChangeArrowheads="1"/>
          </p:cNvPicPr>
          <p:nvPr userDrawn="1"/>
        </p:nvPicPr>
        <p:blipFill>
          <a:blip r:embed="rId8" cstate="print">
            <a:duotone>
              <a:schemeClr val="bg2">
                <a:shade val="45000"/>
                <a:satMod val="135000"/>
              </a:schemeClr>
              <a:prstClr val="white"/>
            </a:duotone>
            <a:lum bright="15000" contrast="30000"/>
          </a:blip>
          <a:srcRect l="3430" r="9135"/>
          <a:stretch>
            <a:fillRect/>
          </a:stretch>
        </p:blipFill>
        <p:spPr bwMode="auto">
          <a:xfrm>
            <a:off x="0" y="-166107"/>
            <a:ext cx="9144000" cy="7051491"/>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73" r:id="rId1"/>
    <p:sldLayoutId id="2147483676" r:id="rId2"/>
    <p:sldLayoutId id="2147483677" r:id="rId3"/>
    <p:sldLayoutId id="2147483678" r:id="rId4"/>
    <p:sldLayoutId id="2147483680" r:id="rId5"/>
  </p:sldLayoutIdLst>
  <p:transition spd="slow"/>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5A135DD9-D645-486E-A292-A503C19CAD6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F2348-BF8F-4135-AD8C-A95F34531EDC}" type="datetimeFigureOut">
              <a:rPr lang="es-ES" smtClean="0"/>
              <a:pPr/>
              <a:t>22/06/2020</a:t>
            </a:fld>
            <a:endParaRPr lang="es-ES" dirty="0"/>
          </a:p>
        </p:txBody>
      </p:sp>
      <p:sp>
        <p:nvSpPr>
          <p:cNvPr id="5" name="Marcador de pie de página 4">
            <a:extLst>
              <a:ext uri="{FF2B5EF4-FFF2-40B4-BE49-F238E27FC236}">
                <a16:creationId xmlns:a16="http://schemas.microsoft.com/office/drawing/2014/main" xmlns="" id="{393E1703-FC84-49D2-89DC-832371FDA10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a:extLst>
              <a:ext uri="{FF2B5EF4-FFF2-40B4-BE49-F238E27FC236}">
                <a16:creationId xmlns:a16="http://schemas.microsoft.com/office/drawing/2014/main" xmlns="" id="{8222AF6D-3C53-48DC-8A38-F31F136C1950}"/>
              </a:ext>
            </a:extLst>
          </p:cNvPr>
          <p:cNvSpPr>
            <a:spLocks noGrp="1"/>
          </p:cNvSpPr>
          <p:nvPr>
            <p:ph type="sldNum" sz="quarter" idx="4"/>
          </p:nvPr>
        </p:nvSpPr>
        <p:spPr>
          <a:xfrm>
            <a:off x="6457950" y="6356350"/>
            <a:ext cx="2434530" cy="365125"/>
          </a:xfrm>
          <a:prstGeom prst="rect">
            <a:avLst/>
          </a:prstGeom>
        </p:spPr>
        <p:txBody>
          <a:bodyPr vert="horz" lIns="91440" tIns="45720" rIns="91440" bIns="45720" rtlCol="0" anchor="ctr"/>
          <a:lstStyle>
            <a:lvl1pPr algn="r">
              <a:defRPr sz="1600">
                <a:solidFill>
                  <a:schemeClr val="tx1">
                    <a:tint val="75000"/>
                  </a:schemeClr>
                </a:solidFill>
              </a:defRPr>
            </a:lvl1pPr>
          </a:lstStyle>
          <a:p>
            <a:r>
              <a:rPr lang="ca-ES" b="1" dirty="0">
                <a:solidFill>
                  <a:srgbClr val="006600"/>
                </a:solidFill>
              </a:rPr>
              <a:t>SESIÓN I. </a:t>
            </a:r>
            <a:r>
              <a:rPr lang="ca-ES" b="1" dirty="0">
                <a:solidFill>
                  <a:schemeClr val="tx1"/>
                </a:solidFill>
              </a:rPr>
              <a:t>¡</a:t>
            </a:r>
            <a:r>
              <a:rPr lang="ca-ES" b="1" dirty="0" err="1">
                <a:solidFill>
                  <a:schemeClr val="tx1"/>
                </a:solidFill>
              </a:rPr>
              <a:t>Prepárate</a:t>
            </a:r>
            <a:r>
              <a:rPr lang="ca-ES" b="1" dirty="0">
                <a:solidFill>
                  <a:schemeClr val="tx1"/>
                </a:solidFill>
              </a:rPr>
              <a:t>!</a:t>
            </a:r>
          </a:p>
        </p:txBody>
      </p:sp>
    </p:spTree>
    <p:extLst>
      <p:ext uri="{BB962C8B-B14F-4D97-AF65-F5344CB8AC3E}">
        <p14:creationId xmlns:p14="http://schemas.microsoft.com/office/powerpoint/2010/main" xmlns="" val="348798146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file:///I:\GRUP%2018\COMODEJEDEFUMAR.mpe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hyperlink" Target="iframe%20width=%22420%22%20height=%22315%22%20src=%22http:/www.youtube.com/embed/celbTCO2Pg8%22%20frameborder=%220%22%20allowfullscreen%3e%3c/iframe"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www.youtube.com/watch?v=celbTCO2Pg8" TargetMode="External"/><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wmf"/></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95.wmf"/></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hyperlink" Target="COMODEJEDEFUMAR.mpe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1798" t="13949" r="22185" b="12681"/>
          <a:stretch/>
        </p:blipFill>
        <p:spPr bwMode="auto">
          <a:xfrm>
            <a:off x="1156522" y="1484784"/>
            <a:ext cx="6871862" cy="50603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txBox="1">
            <a:spLocks noChangeArrowheads="1"/>
          </p:cNvSpPr>
          <p:nvPr/>
        </p:nvSpPr>
        <p:spPr bwMode="auto">
          <a:xfrm>
            <a:off x="755576" y="-127367"/>
            <a:ext cx="7560839" cy="18716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ca-ES" altLang="es-ES" sz="4000" b="1" dirty="0" smtClean="0">
                <a:solidFill>
                  <a:srgbClr val="006600"/>
                </a:solidFill>
                <a:latin typeface="Calibri titols"/>
              </a:rPr>
              <a:t>SESIÓN </a:t>
            </a:r>
            <a:r>
              <a:rPr lang="ca-ES" altLang="es-ES" sz="4000" b="1" dirty="0">
                <a:solidFill>
                  <a:srgbClr val="006600"/>
                </a:solidFill>
                <a:latin typeface="Calibri titols"/>
              </a:rPr>
              <a:t>I. ¡PREPÁRATE!</a:t>
            </a:r>
          </a:p>
        </p:txBody>
      </p:sp>
    </p:spTree>
    <p:extLst>
      <p:ext uri="{BB962C8B-B14F-4D97-AF65-F5344CB8AC3E}">
        <p14:creationId xmlns:p14="http://schemas.microsoft.com/office/powerpoint/2010/main" xmlns="" val="3350285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971551" y="322572"/>
            <a:ext cx="7191788" cy="687388"/>
          </a:xfrm>
          <a:prstGeom prst="rect">
            <a:avLst/>
          </a:prstGeom>
        </p:spPr>
        <p:txBody>
          <a:bodyPr rtlCol="0">
            <a:normAutofit fontScale="90000"/>
          </a:bodyPr>
          <a:lstStyle/>
          <a:p>
            <a:pPr algn="ctr" eaLnBrk="1" fontAlgn="auto" hangingPunct="1">
              <a:spcAft>
                <a:spcPts val="0"/>
              </a:spcAft>
              <a:defRPr/>
            </a:pPr>
            <a:r>
              <a:rPr lang="es-ES_tradnl" b="1">
                <a:solidFill>
                  <a:srgbClr val="006600"/>
                </a:solidFill>
                <a:latin typeface="Calibri  (Títulos)"/>
              </a:rPr>
              <a:t>OBJETIVO</a:t>
            </a:r>
            <a:r>
              <a:rPr lang="es-ES_tradnl" sz="4000" b="1">
                <a:solidFill>
                  <a:srgbClr val="006600"/>
                </a:solidFill>
                <a:latin typeface="Calibri  (Títulos)"/>
              </a:rPr>
              <a:t> </a:t>
            </a:r>
          </a:p>
        </p:txBody>
      </p:sp>
      <p:pic>
        <p:nvPicPr>
          <p:cNvPr id="7171" name="Picture 6" descr="Ofrecer apoyo a las personas que fuman"/>
          <p:cNvPicPr>
            <a:picLocks noChangeAspect="1" noChangeArrowheads="1"/>
          </p:cNvPicPr>
          <p:nvPr/>
        </p:nvPicPr>
        <p:blipFill rotWithShape="1">
          <a:blip r:embed="rId3" cstate="print">
            <a:clrChange>
              <a:clrFrom>
                <a:srgbClr val="5F708B"/>
              </a:clrFrom>
              <a:clrTo>
                <a:srgbClr val="5F708B">
                  <a:alpha val="0"/>
                </a:srgbClr>
              </a:clrTo>
            </a:clrChange>
            <a:extLst>
              <a:ext uri="{28A0092B-C50C-407E-A947-70E740481C1C}">
                <a14:useLocalDpi xmlns:a14="http://schemas.microsoft.com/office/drawing/2010/main" xmlns="" val="0"/>
              </a:ext>
            </a:extLst>
          </a:blip>
          <a:srcRect t="-1" r="1685" b="3634"/>
          <a:stretch/>
        </p:blipFill>
        <p:spPr bwMode="auto">
          <a:xfrm>
            <a:off x="971551" y="1438895"/>
            <a:ext cx="7149944" cy="4667438"/>
          </a:xfrm>
          <a:prstGeom prst="rect">
            <a:avLst/>
          </a:prstGeom>
          <a:solidFill>
            <a:srgbClr val="996633"/>
          </a:solidFill>
          <a:ln w="57150">
            <a:noFill/>
            <a:miter lim="800000"/>
            <a:headEnd/>
            <a:tailEnd/>
          </a:ln>
          <a:effectLst>
            <a:outerShdw dist="35921" dir="2700000" algn="ctr" rotWithShape="0">
              <a:schemeClr val="tx1"/>
            </a:outerShdw>
          </a:effectLst>
        </p:spPr>
      </p:pic>
      <p:sp>
        <p:nvSpPr>
          <p:cNvPr id="7172" name="Rectangle 9"/>
          <p:cNvSpPr>
            <a:spLocks noChangeArrowheads="1"/>
          </p:cNvSpPr>
          <p:nvPr/>
        </p:nvSpPr>
        <p:spPr bwMode="auto">
          <a:xfrm>
            <a:off x="736252" y="1268412"/>
            <a:ext cx="3665268" cy="936625"/>
          </a:xfrm>
          <a:prstGeom prst="rect">
            <a:avLst/>
          </a:prstGeom>
          <a:solidFill>
            <a:srgbClr val="FFFFFF"/>
          </a:solidFill>
          <a:ln w="38100" cap="sq">
            <a:solidFill>
              <a:srgbClr val="006600"/>
            </a:solidFill>
            <a:miter lim="800000"/>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ES" sz="2400" dirty="0">
                <a:solidFill>
                  <a:srgbClr val="006600"/>
                </a:solidFill>
                <a:latin typeface="+mn-lt"/>
              </a:rPr>
              <a:t>Ayudar a las personas que </a:t>
            </a:r>
          </a:p>
          <a:p>
            <a:pPr algn="ctr" eaLnBrk="1" hangingPunct="1">
              <a:spcBef>
                <a:spcPct val="0"/>
              </a:spcBef>
              <a:buFontTx/>
              <a:buNone/>
            </a:pPr>
            <a:r>
              <a:rPr lang="es-ES_tradnl" altLang="es-ES" sz="2400" dirty="0">
                <a:solidFill>
                  <a:srgbClr val="006600"/>
                </a:solidFill>
                <a:latin typeface="+mn-lt"/>
              </a:rPr>
              <a:t>quieren dejar de fumar</a:t>
            </a:r>
            <a:endParaRPr lang="es-ES_tradnl" altLang="es-ES" sz="2400"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xmlns="" val="1374473336"/>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11" descr="nofumar">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00788" y="3686175"/>
            <a:ext cx="252095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Text Box 3"/>
          <p:cNvSpPr txBox="1">
            <a:spLocks noChangeArrowheads="1"/>
          </p:cNvSpPr>
          <p:nvPr/>
        </p:nvSpPr>
        <p:spPr bwMode="auto">
          <a:xfrm>
            <a:off x="250825" y="4749800"/>
            <a:ext cx="594065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Clr>
                <a:srgbClr val="008000"/>
              </a:buClr>
              <a:buNone/>
            </a:pPr>
            <a:r>
              <a:rPr lang="ca-ES" altLang="es-ES" sz="4000" b="1" dirty="0">
                <a:latin typeface="+mn-lt"/>
              </a:rPr>
              <a:t>Es la principal causa de </a:t>
            </a:r>
            <a:r>
              <a:rPr lang="ca-ES" altLang="es-ES" sz="4000" b="1" u="sng" dirty="0" err="1">
                <a:latin typeface="+mn-lt"/>
              </a:rPr>
              <a:t>muerte</a:t>
            </a:r>
            <a:r>
              <a:rPr lang="ca-ES" altLang="es-ES" sz="4000" b="1" u="sng" dirty="0">
                <a:latin typeface="+mn-lt"/>
              </a:rPr>
              <a:t> </a:t>
            </a:r>
            <a:r>
              <a:rPr lang="ca-ES" altLang="es-ES" sz="4000" b="1" u="sng" dirty="0" err="1">
                <a:latin typeface="+mn-lt"/>
              </a:rPr>
              <a:t>prevenible</a:t>
            </a:r>
            <a:endParaRPr lang="ca-ES" altLang="es-ES" sz="4000" b="1" u="sng" dirty="0">
              <a:latin typeface="+mn-lt"/>
            </a:endParaRPr>
          </a:p>
        </p:txBody>
      </p:sp>
      <p:sp>
        <p:nvSpPr>
          <p:cNvPr id="8195" name="Rectangle 4"/>
          <p:cNvSpPr>
            <a:spLocks noGrp="1" noChangeArrowheads="1"/>
          </p:cNvSpPr>
          <p:nvPr>
            <p:ph type="title" idx="4294967295"/>
          </p:nvPr>
        </p:nvSpPr>
        <p:spPr>
          <a:xfrm>
            <a:off x="984738" y="211015"/>
            <a:ext cx="7174524" cy="791308"/>
          </a:xfrm>
          <a:prstGeom prst="rect">
            <a:avLst/>
          </a:prstGeom>
        </p:spPr>
        <p:txBody>
          <a:bodyPr>
            <a:normAutofit fontScale="90000"/>
          </a:bodyPr>
          <a:lstStyle/>
          <a:p>
            <a:pPr algn="ctr" eaLnBrk="1" hangingPunct="1"/>
            <a:r>
              <a:rPr lang="es-ES_tradnl" altLang="es-ES" sz="4800" b="1" dirty="0">
                <a:solidFill>
                  <a:srgbClr val="006600"/>
                </a:solidFill>
                <a:latin typeface="Calibri titulo"/>
              </a:rPr>
              <a:t>TABAQUISMO</a:t>
            </a:r>
            <a:endParaRPr lang="es-ES" altLang="es-ES" sz="4800" b="1" dirty="0">
              <a:solidFill>
                <a:srgbClr val="006600"/>
              </a:solidFill>
              <a:latin typeface="Calibri titulo"/>
            </a:endParaRPr>
          </a:p>
        </p:txBody>
      </p:sp>
      <p:sp>
        <p:nvSpPr>
          <p:cNvPr id="8196" name="Rectangle 5"/>
          <p:cNvSpPr>
            <a:spLocks noChangeArrowheads="1"/>
          </p:cNvSpPr>
          <p:nvPr/>
        </p:nvSpPr>
        <p:spPr bwMode="auto">
          <a:xfrm>
            <a:off x="1447800" y="3657600"/>
            <a:ext cx="868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s-ES_tradnl" altLang="es-ES" sz="2000">
              <a:latin typeface="Comic Sans MS" panose="030F0702030302020204" pitchFamily="66" charset="0"/>
            </a:endParaRPr>
          </a:p>
        </p:txBody>
      </p:sp>
      <p:sp>
        <p:nvSpPr>
          <p:cNvPr id="8197" name="Rectangle 6"/>
          <p:cNvSpPr>
            <a:spLocks noChangeArrowheads="1"/>
          </p:cNvSpPr>
          <p:nvPr/>
        </p:nvSpPr>
        <p:spPr bwMode="auto">
          <a:xfrm>
            <a:off x="1868557" y="1576793"/>
            <a:ext cx="5417716" cy="1069975"/>
          </a:xfrm>
          <a:prstGeom prst="rect">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Clr>
                <a:schemeClr val="tx1"/>
              </a:buClr>
              <a:buSzPct val="75000"/>
              <a:buFont typeface="Wingdings" panose="05000000000000000000" pitchFamily="2" charset="2"/>
              <a:buNone/>
            </a:pPr>
            <a:r>
              <a:rPr lang="ca-ES" altLang="es-ES" sz="2800" b="1" dirty="0">
                <a:latin typeface="+mn-lt"/>
              </a:rPr>
              <a:t>El </a:t>
            </a:r>
            <a:r>
              <a:rPr lang="ca-ES" altLang="es-ES" sz="2800" b="1" dirty="0" err="1">
                <a:latin typeface="+mn-lt"/>
              </a:rPr>
              <a:t>tabaquismo</a:t>
            </a:r>
            <a:r>
              <a:rPr lang="ca-ES" altLang="es-ES" sz="2800" b="1" dirty="0">
                <a:latin typeface="+mn-lt"/>
              </a:rPr>
              <a:t> no es </a:t>
            </a:r>
            <a:r>
              <a:rPr lang="ca-ES" altLang="es-ES" sz="2800" b="1" dirty="0" smtClean="0">
                <a:latin typeface="+mn-lt"/>
              </a:rPr>
              <a:t>solo </a:t>
            </a:r>
            <a:r>
              <a:rPr lang="ca-ES" altLang="es-ES" sz="2800" b="1" dirty="0">
                <a:latin typeface="+mn-lt"/>
              </a:rPr>
              <a:t>un </a:t>
            </a:r>
          </a:p>
          <a:p>
            <a:pPr algn="ctr" eaLnBrk="1" hangingPunct="1">
              <a:buClr>
                <a:schemeClr val="tx1"/>
              </a:buClr>
              <a:buSzPct val="75000"/>
              <a:buFont typeface="Wingdings" panose="05000000000000000000" pitchFamily="2" charset="2"/>
              <a:buNone/>
            </a:pPr>
            <a:r>
              <a:rPr lang="ca-ES" altLang="es-ES" sz="2800" b="1" dirty="0">
                <a:latin typeface="+mn-lt"/>
              </a:rPr>
              <a:t>factor de </a:t>
            </a:r>
            <a:r>
              <a:rPr lang="ca-ES" altLang="es-ES" sz="2800" b="1" dirty="0" err="1">
                <a:latin typeface="+mn-lt"/>
              </a:rPr>
              <a:t>riesgo</a:t>
            </a:r>
            <a:r>
              <a:rPr lang="ca-ES" altLang="es-ES" sz="2800" b="1" dirty="0">
                <a:latin typeface="+mn-lt"/>
              </a:rPr>
              <a:t>, es una </a:t>
            </a:r>
            <a:r>
              <a:rPr lang="ca-ES" altLang="es-ES" sz="2800" b="1" dirty="0" err="1">
                <a:latin typeface="+mn-lt"/>
              </a:rPr>
              <a:t>patología</a:t>
            </a:r>
            <a:endParaRPr lang="ca-ES" altLang="es-ES" sz="2800" b="1" dirty="0">
              <a:latin typeface="+mn-lt"/>
            </a:endParaRPr>
          </a:p>
        </p:txBody>
      </p:sp>
      <p:sp>
        <p:nvSpPr>
          <p:cNvPr id="8198" name="Text Box 9"/>
          <p:cNvSpPr txBox="1">
            <a:spLocks noChangeArrowheads="1"/>
          </p:cNvSpPr>
          <p:nvPr/>
        </p:nvSpPr>
        <p:spPr bwMode="auto">
          <a:xfrm>
            <a:off x="539751" y="3181350"/>
            <a:ext cx="665235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rgbClr val="006600"/>
              </a:buClr>
              <a:buFontTx/>
              <a:buChar char="•"/>
            </a:pPr>
            <a:r>
              <a:rPr lang="es-ES_tradnl" altLang="es-ES" b="1" dirty="0">
                <a:latin typeface="+mn-lt"/>
              </a:rPr>
              <a:t> </a:t>
            </a:r>
            <a:r>
              <a:rPr lang="ca-ES" altLang="es-ES" b="1" dirty="0">
                <a:latin typeface="+mn-lt"/>
              </a:rPr>
              <a:t>1/4 de la </a:t>
            </a:r>
            <a:r>
              <a:rPr lang="ca-ES" altLang="es-ES" b="1" dirty="0" err="1">
                <a:latin typeface="+mn-lt"/>
              </a:rPr>
              <a:t>población</a:t>
            </a:r>
            <a:r>
              <a:rPr lang="ca-ES" altLang="es-ES" b="1" dirty="0">
                <a:latin typeface="+mn-lt"/>
              </a:rPr>
              <a:t> &gt;15 </a:t>
            </a:r>
            <a:r>
              <a:rPr lang="ca-ES" altLang="es-ES" b="1" dirty="0" err="1">
                <a:latin typeface="+mn-lt"/>
              </a:rPr>
              <a:t>años</a:t>
            </a:r>
            <a:r>
              <a:rPr lang="ca-ES" altLang="es-ES" b="1" dirty="0">
                <a:latin typeface="+mn-lt"/>
              </a:rPr>
              <a:t> FUMA</a:t>
            </a:r>
            <a:endParaRPr lang="ca-ES" altLang="es-ES" sz="2800" b="1" dirty="0">
              <a:latin typeface="Comic Sans MS" panose="030F0702030302020204" pitchFamily="66" charset="0"/>
            </a:endParaRPr>
          </a:p>
        </p:txBody>
      </p:sp>
      <p:pic>
        <p:nvPicPr>
          <p:cNvPr id="9" name="Picture 11" descr="nofumar">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71641" y="3657601"/>
            <a:ext cx="2702497" cy="269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92054308"/>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1475656" y="116632"/>
            <a:ext cx="6440844" cy="1133598"/>
          </a:xfrm>
          <a:prstGeom prst="rect">
            <a:avLst/>
          </a:prstGeom>
          <a:solidFill>
            <a:schemeClr val="bg1"/>
          </a:solidFill>
          <a:ln w="28575" cap="sq">
            <a:noFill/>
            <a:miter lim="800000"/>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None/>
            </a:pPr>
            <a:r>
              <a:rPr lang="es-ES" altLang="es-ES" sz="4000" b="1" dirty="0">
                <a:solidFill>
                  <a:srgbClr val="006600"/>
                </a:solidFill>
                <a:latin typeface="Calibri titulo"/>
                <a:ea typeface="+mj-ea"/>
                <a:cs typeface="+mj-cs"/>
              </a:rPr>
              <a:t>MUERTES PREVENIBLES</a:t>
            </a:r>
          </a:p>
        </p:txBody>
      </p:sp>
      <p:pic>
        <p:nvPicPr>
          <p:cNvPr id="9219" name="Picture 2" descr="28 causas"/>
          <p:cNvPicPr>
            <a:picLocks noChangeAspect="1" noChangeArrowheads="1"/>
          </p:cNvPicPr>
          <p:nvPr/>
        </p:nvPicPr>
        <p:blipFill>
          <a:blip r:embed="rId3" cstate="print">
            <a:clrChange>
              <a:clrFrom>
                <a:srgbClr val="5F708B"/>
              </a:clrFrom>
              <a:clrTo>
                <a:srgbClr val="5F708B">
                  <a:alpha val="0"/>
                </a:srgbClr>
              </a:clrTo>
            </a:clrChange>
            <a:extLst>
              <a:ext uri="{28A0092B-C50C-407E-A947-70E740481C1C}">
                <a14:useLocalDpi xmlns:a14="http://schemas.microsoft.com/office/drawing/2010/main" xmlns="" val="0"/>
              </a:ext>
            </a:extLst>
          </a:blip>
          <a:srcRect l="2744" t="19954" r="3542" b="13911"/>
          <a:stretch>
            <a:fillRect/>
          </a:stretch>
        </p:blipFill>
        <p:spPr bwMode="auto">
          <a:xfrm>
            <a:off x="250825" y="1850656"/>
            <a:ext cx="8569325" cy="4535487"/>
          </a:xfrm>
          <a:prstGeom prst="rect">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4650948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5139" t="25000" r="35069" b="16379"/>
          <a:stretch/>
        </p:blipFill>
        <p:spPr bwMode="auto">
          <a:xfrm>
            <a:off x="1314652" y="1274324"/>
            <a:ext cx="6577803" cy="52237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ángulo 1"/>
          <p:cNvSpPr/>
          <p:nvPr/>
        </p:nvSpPr>
        <p:spPr>
          <a:xfrm>
            <a:off x="1000100" y="116632"/>
            <a:ext cx="7358114" cy="1077218"/>
          </a:xfrm>
          <a:prstGeom prst="rect">
            <a:avLst/>
          </a:prstGeom>
        </p:spPr>
        <p:txBody>
          <a:bodyPr wrap="square">
            <a:spAutoFit/>
          </a:bodyPr>
          <a:lstStyle/>
          <a:p>
            <a:pPr algn="ctr">
              <a:spcBef>
                <a:spcPct val="0"/>
              </a:spcBef>
              <a:buFontTx/>
              <a:buNone/>
            </a:pPr>
            <a:r>
              <a:rPr lang="ca-ES" altLang="es-ES" sz="3200" b="1" dirty="0" err="1" smtClean="0">
                <a:solidFill>
                  <a:srgbClr val="006600"/>
                </a:solidFill>
                <a:latin typeface="Calibri  (Títulos)"/>
              </a:rPr>
              <a:t>ENFERMEDADES</a:t>
            </a:r>
            <a:r>
              <a:rPr lang="ca-ES" altLang="es-ES" sz="3200" b="1" dirty="0" smtClean="0">
                <a:solidFill>
                  <a:srgbClr val="006600"/>
                </a:solidFill>
                <a:latin typeface="Calibri  (Títulos)"/>
              </a:rPr>
              <a:t> </a:t>
            </a:r>
            <a:r>
              <a:rPr lang="ca-ES" altLang="es-ES" sz="3200" b="1" dirty="0" err="1" smtClean="0">
                <a:solidFill>
                  <a:srgbClr val="006600"/>
                </a:solidFill>
                <a:latin typeface="Calibri  (Títulos)"/>
              </a:rPr>
              <a:t>RELACIONADAS</a:t>
            </a:r>
            <a:endParaRPr lang="ca-ES" altLang="es-ES" sz="3200" b="1" dirty="0">
              <a:solidFill>
                <a:srgbClr val="006600"/>
              </a:solidFill>
              <a:latin typeface="Calibri  (Títulos)"/>
            </a:endParaRPr>
          </a:p>
          <a:p>
            <a:pPr algn="ctr">
              <a:spcBef>
                <a:spcPct val="0"/>
              </a:spcBef>
              <a:buFontTx/>
              <a:buNone/>
            </a:pPr>
            <a:r>
              <a:rPr lang="ca-ES" altLang="es-ES" sz="3200" b="1" dirty="0">
                <a:solidFill>
                  <a:srgbClr val="006600"/>
                </a:solidFill>
                <a:latin typeface="Calibri  (Títulos)"/>
              </a:rPr>
              <a:t> CON EL TABACO</a:t>
            </a:r>
          </a:p>
        </p:txBody>
      </p:sp>
    </p:spTree>
    <p:extLst>
      <p:ext uri="{BB962C8B-B14F-4D97-AF65-F5344CB8AC3E}">
        <p14:creationId xmlns:p14="http://schemas.microsoft.com/office/powerpoint/2010/main" xmlns="" val="413258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noChangeArrowheads="1"/>
          </p:cNvSpPr>
          <p:nvPr/>
        </p:nvSpPr>
        <p:spPr>
          <a:xfrm>
            <a:off x="1037492" y="399832"/>
            <a:ext cx="7121769" cy="694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3600" b="1" dirty="0">
                <a:solidFill>
                  <a:srgbClr val="006600"/>
                </a:solidFill>
                <a:latin typeface="Calibri titulo"/>
              </a:rPr>
              <a:t>COMPONENTES DEL TABACO</a:t>
            </a:r>
          </a:p>
        </p:txBody>
      </p:sp>
      <p:pic>
        <p:nvPicPr>
          <p:cNvPr id="1028" name="Picture 4" descr="C:\Users\37675668N\Downloads\1-2d64bb71aa.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220" t="9149" r="16778"/>
          <a:stretch/>
        </p:blipFill>
        <p:spPr bwMode="auto">
          <a:xfrm>
            <a:off x="680335" y="1585609"/>
            <a:ext cx="3965771" cy="4963100"/>
          </a:xfrm>
          <a:prstGeom prst="rect">
            <a:avLst/>
          </a:prstGeom>
          <a:noFill/>
          <a:ln w="12700">
            <a:solidFill>
              <a:srgbClr val="006600"/>
            </a:solidFill>
          </a:ln>
          <a:extLst>
            <a:ext uri="{909E8E84-426E-40DD-AFC4-6F175D3DCCD1}">
              <a14:hiddenFill xmlns:a14="http://schemas.microsoft.com/office/drawing/2010/main" xmlns="">
                <a:solidFill>
                  <a:srgbClr val="FFFFFF"/>
                </a:solidFill>
              </a14:hiddenFill>
            </a:ext>
          </a:extLst>
        </p:spPr>
      </p:pic>
      <p:pic>
        <p:nvPicPr>
          <p:cNvPr id="6" name="Imagen 5" descr="C:\Users\Ana\AppData\Local\Microsoft\Windows\Temporary Internet Files\Content.Word\IMG-20150210-WA0006.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14139" y="1585609"/>
            <a:ext cx="2403010" cy="1843391"/>
          </a:xfrm>
          <a:prstGeom prst="rect">
            <a:avLst/>
          </a:prstGeom>
          <a:noFill/>
          <a:ln w="12700">
            <a:solidFill>
              <a:srgbClr val="006600"/>
            </a:solidFill>
          </a:ln>
        </p:spPr>
      </p:pic>
      <p:pic>
        <p:nvPicPr>
          <p:cNvPr id="9" name="Imagen 8" descr="C:\Users\Ana\AppData\Local\Microsoft\Windows\Temporary Internet Files\Content.Word\IMG-20150210-WA0007.jpg"/>
          <p:cNvPicPr/>
          <p:nvPr/>
        </p:nvPicPr>
        <p:blipFill>
          <a:blip r:embed="rId4" cstate="print"/>
          <a:stretch>
            <a:fillRect/>
          </a:stretch>
        </p:blipFill>
        <p:spPr bwMode="auto">
          <a:xfrm rot="5400000">
            <a:off x="6170595" y="3810703"/>
            <a:ext cx="1940045" cy="2452958"/>
          </a:xfrm>
          <a:prstGeom prst="rect">
            <a:avLst/>
          </a:prstGeom>
          <a:noFill/>
          <a:ln w="12700">
            <a:solidFill>
              <a:srgbClr val="006600"/>
            </a:solidFill>
          </a:ln>
          <a:scene3d>
            <a:camera prst="orthographicFront">
              <a:rot lat="0" lon="0" rev="5400000"/>
            </a:camera>
            <a:lightRig rig="threePt" dir="t"/>
          </a:scene3d>
        </p:spPr>
      </p:pic>
    </p:spTree>
    <p:extLst>
      <p:ext uri="{BB962C8B-B14F-4D97-AF65-F5344CB8AC3E}">
        <p14:creationId xmlns:p14="http://schemas.microsoft.com/office/powerpoint/2010/main" xmlns="" val="6163913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9" descr="Cráneo, Cigarrillo, La Muerte, Calabera, Hallowee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3901" y="1473110"/>
            <a:ext cx="7715250" cy="490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
          <p:cNvSpPr txBox="1">
            <a:spLocks noChangeArrowheads="1"/>
          </p:cNvSpPr>
          <p:nvPr/>
        </p:nvSpPr>
        <p:spPr bwMode="auto">
          <a:xfrm>
            <a:off x="1009650" y="2738643"/>
            <a:ext cx="7296150" cy="2377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defRPr/>
            </a:pP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NICOTINA................................................Adicción</a:t>
            </a:r>
          </a:p>
          <a:p>
            <a:pPr>
              <a:spcBef>
                <a:spcPct val="50000"/>
              </a:spcBef>
              <a:buNone/>
              <a:defRPr/>
            </a:pP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MONÓXIDO </a:t>
            </a:r>
            <a:r>
              <a:rPr lang="es-ES_tradnl" altLang="es-ES" sz="2700" b="1" dirty="0" smtClean="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DE CARBONO..............</a:t>
            </a: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Cardiovascular</a:t>
            </a:r>
          </a:p>
          <a:p>
            <a:pPr>
              <a:spcBef>
                <a:spcPct val="50000"/>
              </a:spcBef>
              <a:buNone/>
              <a:defRPr/>
            </a:pP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ALQUITRANES............................................Cáncer</a:t>
            </a:r>
          </a:p>
          <a:p>
            <a:pPr>
              <a:spcBef>
                <a:spcPct val="50000"/>
              </a:spcBef>
              <a:buNone/>
              <a:defRPr/>
            </a:pP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IRRITANTES.......................................Respiratorios</a:t>
            </a:r>
          </a:p>
        </p:txBody>
      </p:sp>
      <p:sp>
        <p:nvSpPr>
          <p:cNvPr id="6" name="Título 1"/>
          <p:cNvSpPr txBox="1">
            <a:spLocks noChangeArrowheads="1"/>
          </p:cNvSpPr>
          <p:nvPr/>
        </p:nvSpPr>
        <p:spPr>
          <a:xfrm>
            <a:off x="1320655" y="399832"/>
            <a:ext cx="6702357" cy="694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3600" b="1" dirty="0">
                <a:solidFill>
                  <a:srgbClr val="006600"/>
                </a:solidFill>
                <a:latin typeface="Calibri titulo"/>
              </a:rPr>
              <a:t>COMPONENTES DEL TABACO</a:t>
            </a:r>
          </a:p>
        </p:txBody>
      </p:sp>
    </p:spTree>
    <p:extLst>
      <p:ext uri="{BB962C8B-B14F-4D97-AF65-F5344CB8AC3E}">
        <p14:creationId xmlns:p14="http://schemas.microsoft.com/office/powerpoint/2010/main" xmlns="" val="2702700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cn09\publica\smd\tur\redir\doc\37675668N\Mis documentos\1 tabaquisme CAP 16-11-16\2 GRUP TREBALL GRUPAL\3 edi\imatges tabac\8447f9fb852533a987bece127dfc075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7384" y="1421593"/>
            <a:ext cx="1946073" cy="2062414"/>
          </a:xfrm>
          <a:prstGeom prst="rect">
            <a:avLst/>
          </a:prstGeom>
          <a:noFill/>
          <a:extLst>
            <a:ext uri="{909E8E84-426E-40DD-AFC4-6F175D3DCCD1}">
              <a14:hiddenFill xmlns:a14="http://schemas.microsoft.com/office/drawing/2010/main" xmlns="">
                <a:solidFill>
                  <a:srgbClr val="FFFFFF"/>
                </a:solidFill>
              </a14:hiddenFill>
            </a:ext>
          </a:extLst>
        </p:spPr>
      </p:pic>
      <p:sp>
        <p:nvSpPr>
          <p:cNvPr id="12290" name="Rectangle 2"/>
          <p:cNvSpPr>
            <a:spLocks noGrp="1" noChangeArrowheads="1"/>
          </p:cNvSpPr>
          <p:nvPr>
            <p:ph type="title" idx="4294967295"/>
          </p:nvPr>
        </p:nvSpPr>
        <p:spPr>
          <a:xfrm>
            <a:off x="1002323" y="328612"/>
            <a:ext cx="7139354" cy="656126"/>
          </a:xfrm>
          <a:prstGeom prst="rect">
            <a:avLst/>
          </a:prstGeom>
        </p:spPr>
        <p:txBody>
          <a:bodyPr>
            <a:noAutofit/>
          </a:bodyPr>
          <a:lstStyle/>
          <a:p>
            <a:pPr algn="ctr" eaLnBrk="1" hangingPunct="1"/>
            <a:r>
              <a:rPr lang="es-ES_tradnl" altLang="es-ES" b="1" dirty="0">
                <a:solidFill>
                  <a:srgbClr val="006600"/>
                </a:solidFill>
                <a:latin typeface="Calibri  (Títulos)"/>
              </a:rPr>
              <a:t>LA NICOTINA</a:t>
            </a:r>
            <a:endParaRPr lang="es-ES" altLang="es-ES" b="1" dirty="0">
              <a:solidFill>
                <a:srgbClr val="006600"/>
              </a:solidFill>
              <a:latin typeface="Calibri  (Títulos)"/>
            </a:endParaRPr>
          </a:p>
        </p:txBody>
      </p:sp>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l="26915" t="16565" r="15588"/>
          <a:stretch>
            <a:fillRect/>
          </a:stretch>
        </p:blipFill>
        <p:spPr bwMode="auto">
          <a:xfrm>
            <a:off x="2732322" y="3257912"/>
            <a:ext cx="3384550" cy="327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3" name="Text Box 5"/>
          <p:cNvSpPr txBox="1">
            <a:spLocks noChangeArrowheads="1"/>
          </p:cNvSpPr>
          <p:nvPr/>
        </p:nvSpPr>
        <p:spPr bwMode="auto">
          <a:xfrm>
            <a:off x="2758467" y="1455253"/>
            <a:ext cx="362706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006600"/>
              </a:buClr>
              <a:buFontTx/>
              <a:buChar char="•"/>
            </a:pPr>
            <a:r>
              <a:rPr lang="es-ES_tradnl" altLang="es-ES" sz="2400" dirty="0">
                <a:solidFill>
                  <a:srgbClr val="000000"/>
                </a:solidFill>
                <a:latin typeface="+mn-lt"/>
              </a:rPr>
              <a:t> Llega al cerebro en 7”</a:t>
            </a:r>
          </a:p>
          <a:p>
            <a:pPr eaLnBrk="1" hangingPunct="1">
              <a:spcBef>
                <a:spcPct val="0"/>
              </a:spcBef>
              <a:buClr>
                <a:srgbClr val="006600"/>
              </a:buClr>
              <a:buFontTx/>
              <a:buChar char="•"/>
            </a:pPr>
            <a:r>
              <a:rPr lang="es-ES_tradnl" altLang="es-ES" sz="2400" dirty="0">
                <a:solidFill>
                  <a:srgbClr val="000000"/>
                </a:solidFill>
                <a:latin typeface="+mn-lt"/>
              </a:rPr>
              <a:t> Vida en sangre: 2 </a:t>
            </a:r>
            <a:r>
              <a:rPr lang="es-ES_tradnl" altLang="es-ES" sz="2400" dirty="0" smtClean="0">
                <a:solidFill>
                  <a:srgbClr val="000000"/>
                </a:solidFill>
                <a:latin typeface="+mn-lt"/>
              </a:rPr>
              <a:t>h  aproximadamente</a:t>
            </a:r>
            <a:endParaRPr lang="es-ES_tradnl" altLang="es-ES" sz="2400" dirty="0">
              <a:solidFill>
                <a:srgbClr val="000000"/>
              </a:solidFill>
              <a:latin typeface="+mn-lt"/>
            </a:endParaRPr>
          </a:p>
        </p:txBody>
      </p:sp>
      <p:sp>
        <p:nvSpPr>
          <p:cNvPr id="12294" name="Rectangle 6"/>
          <p:cNvSpPr>
            <a:spLocks noChangeArrowheads="1"/>
          </p:cNvSpPr>
          <p:nvPr/>
        </p:nvSpPr>
        <p:spPr bwMode="auto">
          <a:xfrm rot="-974048">
            <a:off x="75499" y="3147897"/>
            <a:ext cx="3810133" cy="1083542"/>
          </a:xfrm>
          <a:prstGeom prst="rect">
            <a:avLst/>
          </a:prstGeom>
          <a:solidFill>
            <a:schemeClr val="bg1"/>
          </a:solidFill>
          <a:ln w="9525">
            <a:solidFill>
              <a:srgbClr val="0066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ES" sz="2400" b="1" dirty="0">
                <a:solidFill>
                  <a:srgbClr val="006600"/>
                </a:solidFill>
              </a:rPr>
              <a:t> La dependencia del </a:t>
            </a:r>
            <a:r>
              <a:rPr lang="es-ES_tradnl" altLang="es-ES" sz="2400" b="1" dirty="0" smtClean="0">
                <a:solidFill>
                  <a:srgbClr val="006600"/>
                </a:solidFill>
              </a:rPr>
              <a:t>tabaco</a:t>
            </a:r>
            <a:endParaRPr lang="es-ES_tradnl" altLang="es-ES" sz="2400" b="1" dirty="0">
              <a:solidFill>
                <a:srgbClr val="006600"/>
              </a:solidFill>
            </a:endParaRPr>
          </a:p>
        </p:txBody>
      </p:sp>
      <p:pic>
        <p:nvPicPr>
          <p:cNvPr id="12295" name="Picture 7" descr="nicotina_cerebro"/>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95738" y="1421593"/>
            <a:ext cx="2257425" cy="291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836254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ipe(down)">
                                      <p:cBhvr>
                                        <p:cTn id="7" dur="580">
                                          <p:stCondLst>
                                            <p:cond delay="0"/>
                                          </p:stCondLst>
                                        </p:cTn>
                                        <p:tgtEl>
                                          <p:spTgt spid="12294"/>
                                        </p:tgtEl>
                                      </p:cBhvr>
                                    </p:animEffect>
                                    <p:anim calcmode="lin" valueType="num">
                                      <p:cBhvr>
                                        <p:cTn id="8" dur="1822" tmFilter="0,0; 0.14,0.36; 0.43,0.73; 0.71,0.91; 1.0,1.0">
                                          <p:stCondLst>
                                            <p:cond delay="0"/>
                                          </p:stCondLst>
                                        </p:cTn>
                                        <p:tgtEl>
                                          <p:spTgt spid="122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4"/>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4"/>
                                        </p:tgtEl>
                                      </p:cBhvr>
                                      <p:to x="100000" y="60000"/>
                                    </p:animScale>
                                    <p:animScale>
                                      <p:cBhvr>
                                        <p:cTn id="14" dur="166" decel="50000">
                                          <p:stCondLst>
                                            <p:cond delay="676"/>
                                          </p:stCondLst>
                                        </p:cTn>
                                        <p:tgtEl>
                                          <p:spTgt spid="12294"/>
                                        </p:tgtEl>
                                      </p:cBhvr>
                                      <p:to x="100000" y="100000"/>
                                    </p:animScale>
                                    <p:animScale>
                                      <p:cBhvr>
                                        <p:cTn id="15" dur="26">
                                          <p:stCondLst>
                                            <p:cond delay="1312"/>
                                          </p:stCondLst>
                                        </p:cTn>
                                        <p:tgtEl>
                                          <p:spTgt spid="12294"/>
                                        </p:tgtEl>
                                      </p:cBhvr>
                                      <p:to x="100000" y="80000"/>
                                    </p:animScale>
                                    <p:animScale>
                                      <p:cBhvr>
                                        <p:cTn id="16" dur="166" decel="50000">
                                          <p:stCondLst>
                                            <p:cond delay="1338"/>
                                          </p:stCondLst>
                                        </p:cTn>
                                        <p:tgtEl>
                                          <p:spTgt spid="12294"/>
                                        </p:tgtEl>
                                      </p:cBhvr>
                                      <p:to x="100000" y="100000"/>
                                    </p:animScale>
                                    <p:animScale>
                                      <p:cBhvr>
                                        <p:cTn id="17" dur="26">
                                          <p:stCondLst>
                                            <p:cond delay="1642"/>
                                          </p:stCondLst>
                                        </p:cTn>
                                        <p:tgtEl>
                                          <p:spTgt spid="12294"/>
                                        </p:tgtEl>
                                      </p:cBhvr>
                                      <p:to x="100000" y="90000"/>
                                    </p:animScale>
                                    <p:animScale>
                                      <p:cBhvr>
                                        <p:cTn id="18" dur="166" decel="50000">
                                          <p:stCondLst>
                                            <p:cond delay="1668"/>
                                          </p:stCondLst>
                                        </p:cTn>
                                        <p:tgtEl>
                                          <p:spTgt spid="12294"/>
                                        </p:tgtEl>
                                      </p:cBhvr>
                                      <p:to x="100000" y="100000"/>
                                    </p:animScale>
                                    <p:animScale>
                                      <p:cBhvr>
                                        <p:cTn id="19" dur="26">
                                          <p:stCondLst>
                                            <p:cond delay="1808"/>
                                          </p:stCondLst>
                                        </p:cTn>
                                        <p:tgtEl>
                                          <p:spTgt spid="12294"/>
                                        </p:tgtEl>
                                      </p:cBhvr>
                                      <p:to x="100000" y="95000"/>
                                    </p:animScale>
                                    <p:animScale>
                                      <p:cBhvr>
                                        <p:cTn id="20" dur="166" decel="50000">
                                          <p:stCondLst>
                                            <p:cond delay="1834"/>
                                          </p:stCondLst>
                                        </p:cTn>
                                        <p:tgtEl>
                                          <p:spTgt spid="122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Nicotin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5825" y="1123950"/>
            <a:ext cx="1674813" cy="230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3" descr="La adicción al tabaco"/>
          <p:cNvPicPr>
            <a:picLocks noChangeAspect="1" noChangeArrowheads="1"/>
          </p:cNvPicPr>
          <p:nvPr/>
        </p:nvPicPr>
        <p:blipFill>
          <a:blip r:embed="rId4" cstate="print">
            <a:extLst>
              <a:ext uri="{28A0092B-C50C-407E-A947-70E740481C1C}">
                <a14:useLocalDpi xmlns:a14="http://schemas.microsoft.com/office/drawing/2010/main" xmlns="" val="0"/>
              </a:ext>
            </a:extLst>
          </a:blip>
          <a:srcRect t="42894"/>
          <a:stretch>
            <a:fillRect/>
          </a:stretch>
        </p:blipFill>
        <p:spPr bwMode="auto">
          <a:xfrm>
            <a:off x="1114426" y="3287712"/>
            <a:ext cx="6553200" cy="2493962"/>
          </a:xfrm>
          <a:prstGeom prst="rect">
            <a:avLst/>
          </a:prstGeom>
          <a:solidFill>
            <a:schemeClr val="bg1"/>
          </a:solidFill>
          <a:ln w="9525">
            <a:solidFill>
              <a:srgbClr val="996633"/>
            </a:solidFill>
            <a:miter lim="800000"/>
            <a:headEnd/>
            <a:tailEnd/>
          </a:ln>
          <a:effectLst>
            <a:outerShdw dist="35921" dir="2700000" algn="ctr" rotWithShape="0">
              <a:schemeClr val="tx1"/>
            </a:outerShdw>
          </a:effectLst>
        </p:spPr>
      </p:pic>
      <p:sp>
        <p:nvSpPr>
          <p:cNvPr id="744452" name="Rectangle 4" descr="Papel carta"/>
          <p:cNvSpPr>
            <a:spLocks noChangeArrowheads="1"/>
          </p:cNvSpPr>
          <p:nvPr/>
        </p:nvSpPr>
        <p:spPr bwMode="auto">
          <a:xfrm>
            <a:off x="655934" y="5876924"/>
            <a:ext cx="7470184" cy="533400"/>
          </a:xfrm>
          <a:prstGeom prst="rect">
            <a:avLst/>
          </a:prstGeom>
          <a:solidFill>
            <a:schemeClr val="bg1"/>
          </a:solidFill>
          <a:ln w="12700">
            <a:solidFill>
              <a:srgbClr val="006600"/>
            </a:solidFill>
            <a:miter lim="800000"/>
            <a:headEnd/>
            <a:tailEnd/>
          </a:ln>
          <a:effectLst/>
        </p:spPr>
        <p:txBody>
          <a:bodyPr wrap="none" anchor="ctr"/>
          <a:lstStyle/>
          <a:p>
            <a:pPr algn="ctr" fontAlgn="auto">
              <a:spcBef>
                <a:spcPts val="0"/>
              </a:spcBef>
              <a:spcAft>
                <a:spcPts val="0"/>
              </a:spcAft>
              <a:defRPr/>
            </a:pPr>
            <a:r>
              <a:rPr lang="ca-ES" altLang="en-GB" sz="2400" dirty="0" smtClean="0">
                <a:solidFill>
                  <a:srgbClr val="006600"/>
                </a:solidFill>
                <a:effectLst>
                  <a:outerShdw blurRad="38100" dist="38100" dir="2700000" algn="tl">
                    <a:srgbClr val="000000"/>
                  </a:outerShdw>
                </a:effectLst>
              </a:rPr>
              <a:t>“</a:t>
            </a:r>
            <a:r>
              <a:rPr lang="es-ES" altLang="en-GB" sz="2400" dirty="0" smtClean="0">
                <a:solidFill>
                  <a:srgbClr val="006600"/>
                </a:solidFill>
                <a:effectLst>
                  <a:outerShdw blurRad="38100" dist="38100" dir="2700000" algn="tl">
                    <a:srgbClr val="000000"/>
                  </a:outerShdw>
                </a:effectLst>
              </a:rPr>
              <a:t>Si los cigarrillos no tuvieran nicotina, no se fumaría</a:t>
            </a:r>
            <a:r>
              <a:rPr lang="ca-ES" altLang="en-GB" sz="2400" dirty="0" smtClean="0">
                <a:solidFill>
                  <a:srgbClr val="006600"/>
                </a:solidFill>
                <a:effectLst>
                  <a:outerShdw blurRad="38100" dist="38100" dir="2700000" algn="tl">
                    <a:srgbClr val="000000"/>
                  </a:outerShdw>
                </a:effectLst>
              </a:rPr>
              <a:t>.”</a:t>
            </a:r>
            <a:endParaRPr lang="ca-ES" sz="2400" dirty="0">
              <a:solidFill>
                <a:srgbClr val="006600"/>
              </a:solidFill>
              <a:effectLst>
                <a:outerShdw blurRad="38100" dist="38100" dir="2700000" algn="tl">
                  <a:srgbClr val="000000"/>
                </a:outerShdw>
              </a:effectLst>
            </a:endParaRPr>
          </a:p>
        </p:txBody>
      </p:sp>
      <p:sp>
        <p:nvSpPr>
          <p:cNvPr id="12294" name="Rectangle 6"/>
          <p:cNvSpPr>
            <a:spLocks noChangeArrowheads="1"/>
          </p:cNvSpPr>
          <p:nvPr/>
        </p:nvSpPr>
        <p:spPr bwMode="auto">
          <a:xfrm>
            <a:off x="2050257" y="1200943"/>
            <a:ext cx="4681538" cy="1866900"/>
          </a:xfrm>
          <a:prstGeom prst="rect">
            <a:avLst/>
          </a:prstGeom>
          <a:solidFill>
            <a:schemeClr val="bg1"/>
          </a:solidFill>
          <a:ln w="12700">
            <a:solidFill>
              <a:srgbClr val="006600"/>
            </a:solidFill>
            <a:miter lim="800000"/>
            <a:headEnd/>
            <a:tailEnd/>
          </a:ln>
        </p:spPr>
        <p:txBody>
          <a:bodyPr anchor="ctr">
            <a:spAutoFit/>
          </a:bodyPr>
          <a:lstStyle/>
          <a:p>
            <a:pPr>
              <a:defRPr/>
            </a:pPr>
            <a:endParaRPr lang="es-ES" sz="1000" b="1" dirty="0">
              <a:latin typeface="Comic Sans MS" pitchFamily="66" charset="0"/>
            </a:endParaRPr>
          </a:p>
          <a:p>
            <a:pPr marL="342900" indent="-342900">
              <a:buClr>
                <a:srgbClr val="008000"/>
              </a:buClr>
              <a:buFont typeface="Arial" pitchFamily="34" charset="0"/>
              <a:buChar char="•"/>
              <a:defRPr/>
            </a:pPr>
            <a:r>
              <a:rPr lang="es-ES" sz="2400" dirty="0">
                <a:latin typeface="Comic Sans MS" pitchFamily="66" charset="0"/>
              </a:rPr>
              <a:t> </a:t>
            </a:r>
            <a:r>
              <a:rPr lang="es-ES" sz="2400" dirty="0" smtClean="0"/>
              <a:t>Tolerancia. </a:t>
            </a:r>
          </a:p>
          <a:p>
            <a:pPr marL="342900" indent="-342900">
              <a:buClr>
                <a:srgbClr val="008000"/>
              </a:buClr>
              <a:buFont typeface="Arial" pitchFamily="34" charset="0"/>
              <a:buChar char="•"/>
              <a:defRPr/>
            </a:pPr>
            <a:r>
              <a:rPr lang="es-ES" sz="2400" dirty="0" smtClean="0"/>
              <a:t> Dependencia. </a:t>
            </a:r>
          </a:p>
          <a:p>
            <a:pPr marL="342900" indent="-342900">
              <a:buClr>
                <a:srgbClr val="008000"/>
              </a:buClr>
              <a:buFont typeface="Arial" pitchFamily="34" charset="0"/>
              <a:buChar char="•"/>
              <a:defRPr/>
            </a:pPr>
            <a:r>
              <a:rPr lang="es-ES" sz="2400" dirty="0" smtClean="0"/>
              <a:t> Síndrome de abstinencia. </a:t>
            </a:r>
          </a:p>
          <a:p>
            <a:pPr marL="342900" indent="-342900">
              <a:buClr>
                <a:srgbClr val="008000"/>
              </a:buClr>
              <a:buFont typeface="Arial" pitchFamily="34" charset="0"/>
              <a:buChar char="•"/>
              <a:defRPr/>
            </a:pPr>
            <a:r>
              <a:rPr lang="es-ES" sz="2400" dirty="0" smtClean="0"/>
              <a:t> Comportamiento compulsivo</a:t>
            </a:r>
            <a:r>
              <a:rPr lang="ca-ES" sz="2400" dirty="0" smtClean="0"/>
              <a:t>.</a:t>
            </a:r>
            <a:r>
              <a:rPr lang="ca-ES" sz="2000" b="1" dirty="0" smtClean="0"/>
              <a:t> </a:t>
            </a:r>
            <a:endParaRPr lang="ca-ES" sz="2000" b="1" dirty="0"/>
          </a:p>
          <a:p>
            <a:pPr eaLnBrk="0" hangingPunct="0">
              <a:defRPr/>
            </a:pPr>
            <a:endParaRPr lang="es-ES" sz="1000" b="1" dirty="0">
              <a:solidFill>
                <a:schemeClr val="bg2"/>
              </a:solidFill>
              <a:latin typeface="Comic Sans MS" pitchFamily="66" charset="0"/>
            </a:endParaRPr>
          </a:p>
        </p:txBody>
      </p:sp>
      <p:sp>
        <p:nvSpPr>
          <p:cNvPr id="10" name="Rectangle 2"/>
          <p:cNvSpPr txBox="1">
            <a:spLocks noChangeArrowheads="1"/>
          </p:cNvSpPr>
          <p:nvPr/>
        </p:nvSpPr>
        <p:spPr>
          <a:xfrm>
            <a:off x="984738" y="275857"/>
            <a:ext cx="7227277" cy="7953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a:solidFill>
                  <a:srgbClr val="006600"/>
                </a:solidFill>
                <a:latin typeface="Calibri Títulos"/>
              </a:rPr>
              <a:t>LA NICOTINA</a:t>
            </a:r>
            <a:endParaRPr lang="es-ES" altLang="es-ES" b="1" dirty="0">
              <a:solidFill>
                <a:srgbClr val="006600"/>
              </a:solidFill>
              <a:latin typeface="Calibri Títulos"/>
            </a:endParaRPr>
          </a:p>
        </p:txBody>
      </p:sp>
      <p:pic>
        <p:nvPicPr>
          <p:cNvPr id="1027" name="Picture 3" descr="\\bcn09\publica\smd\tur\redir\doc\37675668N\Mis documentos\1 tabaquisme CAP 16-11-16\2 GRUP TREBALL GRUPAL\3 edi\imatges tabac\9a626fb99ea440e2e30b9082a895b8c7.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942" y="1345916"/>
            <a:ext cx="1721927" cy="17219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574710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971601" y="334963"/>
            <a:ext cx="7200800" cy="596900"/>
          </a:xfrm>
          <a:prstGeom prst="rect">
            <a:avLst/>
          </a:prstGeom>
        </p:spPr>
        <p:txBody>
          <a:bodyPr rtlCol="0">
            <a:noAutofit/>
          </a:bodyPr>
          <a:lstStyle/>
          <a:p>
            <a:pPr algn="ctr" eaLnBrk="1" fontAlgn="auto" hangingPunct="1">
              <a:spcAft>
                <a:spcPts val="0"/>
              </a:spcAft>
              <a:defRPr/>
            </a:pPr>
            <a:r>
              <a:rPr lang="es-ES_tradnl" sz="4000" b="1" dirty="0">
                <a:solidFill>
                  <a:srgbClr val="006600"/>
                </a:solidFill>
                <a:latin typeface="Calibri Títulos"/>
              </a:rPr>
              <a:t>MONÓXIDO DE CARBONO</a:t>
            </a:r>
            <a:endParaRPr lang="es-ES" sz="4000" b="1" dirty="0">
              <a:solidFill>
                <a:srgbClr val="006600"/>
              </a:solidFill>
              <a:latin typeface="Calibri Títulos"/>
            </a:endParaRPr>
          </a:p>
        </p:txBody>
      </p:sp>
      <p:pic>
        <p:nvPicPr>
          <p:cNvPr id="14341" name="Picture 5" descr="homemmonoxid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3800" y="4005263"/>
            <a:ext cx="3587750"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14342"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5924" y="1992953"/>
            <a:ext cx="4587876" cy="3735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03131" y="1453687"/>
            <a:ext cx="1589087" cy="2297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39731613"/>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10488" y="5419725"/>
            <a:ext cx="1112837" cy="110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Text Box 2"/>
          <p:cNvSpPr txBox="1">
            <a:spLocks noChangeArrowheads="1"/>
          </p:cNvSpPr>
          <p:nvPr/>
        </p:nvSpPr>
        <p:spPr bwMode="auto">
          <a:xfrm>
            <a:off x="1260476" y="304351"/>
            <a:ext cx="6661150" cy="707886"/>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s-ES_tradnl" sz="4000" b="1" dirty="0">
                <a:solidFill>
                  <a:srgbClr val="006600"/>
                </a:solidFill>
                <a:latin typeface="Calibri Títulos"/>
                <a:ea typeface="+mj-ea"/>
                <a:cs typeface="+mj-cs"/>
              </a:rPr>
              <a:t>CARBOXIMETRÍA</a:t>
            </a:r>
            <a:endParaRPr lang="es-ES" sz="4000" b="1" dirty="0">
              <a:solidFill>
                <a:srgbClr val="006600"/>
              </a:solidFill>
              <a:latin typeface="Calibri Títulos"/>
              <a:ea typeface="+mj-ea"/>
              <a:cs typeface="+mj-cs"/>
            </a:endParaRPr>
          </a:p>
        </p:txBody>
      </p:sp>
      <p:sp>
        <p:nvSpPr>
          <p:cNvPr id="8196" name="Rectangle 6"/>
          <p:cNvSpPr>
            <a:spLocks noChangeArrowheads="1"/>
          </p:cNvSpPr>
          <p:nvPr/>
        </p:nvSpPr>
        <p:spPr bwMode="auto">
          <a:xfrm>
            <a:off x="4572000" y="1326969"/>
            <a:ext cx="4395339" cy="2369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2800" b="1" u="sng" dirty="0">
                <a:solidFill>
                  <a:srgbClr val="006600"/>
                </a:solidFill>
              </a:rPr>
              <a:t>Resultados y valoración </a:t>
            </a:r>
          </a:p>
          <a:p>
            <a:pPr eaLnBrk="1" hangingPunct="1">
              <a:spcBef>
                <a:spcPct val="0"/>
              </a:spcBef>
              <a:buFontTx/>
              <a:buNone/>
            </a:pPr>
            <a:endParaRPr lang="es-ES_tradnl" altLang="es-ES" sz="2400" b="1" u="sng" dirty="0">
              <a:solidFill>
                <a:srgbClr val="006600"/>
              </a:solidFill>
              <a:latin typeface="Comic Sans MS" panose="030F0702030302020204" pitchFamily="66" charset="0"/>
            </a:endParaRPr>
          </a:p>
          <a:p>
            <a:pPr marL="342900" indent="-342900">
              <a:spcBef>
                <a:spcPct val="0"/>
              </a:spcBef>
              <a:buClr>
                <a:srgbClr val="006600"/>
              </a:buClr>
            </a:pPr>
            <a:r>
              <a:rPr lang="es-ES_tradnl" altLang="es-ES" sz="2400" dirty="0">
                <a:solidFill>
                  <a:srgbClr val="000000"/>
                </a:solidFill>
                <a:latin typeface="+mn-lt"/>
              </a:rPr>
              <a:t>&gt;20 ppm: fumador importante</a:t>
            </a:r>
          </a:p>
          <a:p>
            <a:pPr marL="342900" indent="-342900">
              <a:spcBef>
                <a:spcPct val="0"/>
              </a:spcBef>
              <a:buClr>
                <a:srgbClr val="006600"/>
              </a:buClr>
            </a:pPr>
            <a:r>
              <a:rPr lang="es-ES_tradnl" altLang="es-ES" sz="2400" dirty="0">
                <a:solidFill>
                  <a:srgbClr val="000000"/>
                </a:solidFill>
                <a:latin typeface="+mn-lt"/>
              </a:rPr>
              <a:t>&gt;10 ppm: fumador</a:t>
            </a:r>
          </a:p>
          <a:p>
            <a:pPr marL="342900" indent="-342900">
              <a:spcBef>
                <a:spcPct val="0"/>
              </a:spcBef>
              <a:buClr>
                <a:srgbClr val="006600"/>
              </a:buClr>
            </a:pPr>
            <a:r>
              <a:rPr lang="es-ES_tradnl" altLang="es-ES" sz="2400" dirty="0" smtClean="0">
                <a:solidFill>
                  <a:srgbClr val="000000"/>
                </a:solidFill>
                <a:latin typeface="+mn-lt"/>
              </a:rPr>
              <a:t>6-10 </a:t>
            </a:r>
            <a:r>
              <a:rPr lang="es-ES_tradnl" altLang="es-ES" sz="2400" dirty="0">
                <a:solidFill>
                  <a:srgbClr val="000000"/>
                </a:solidFill>
                <a:latin typeface="+mn-lt"/>
              </a:rPr>
              <a:t>ppm: </a:t>
            </a:r>
            <a:r>
              <a:rPr lang="es-ES_tradnl" altLang="es-ES" sz="2400" dirty="0" smtClean="0">
                <a:solidFill>
                  <a:srgbClr val="000000"/>
                </a:solidFill>
                <a:latin typeface="+mn-lt"/>
              </a:rPr>
              <a:t>fumador esporádico</a:t>
            </a:r>
            <a:endParaRPr lang="es-ES_tradnl" altLang="es-ES" sz="2400" dirty="0">
              <a:solidFill>
                <a:srgbClr val="000000"/>
              </a:solidFill>
              <a:latin typeface="+mn-lt"/>
            </a:endParaRPr>
          </a:p>
          <a:p>
            <a:pPr marL="342900" indent="-342900">
              <a:spcBef>
                <a:spcPct val="0"/>
              </a:spcBef>
              <a:buClr>
                <a:srgbClr val="006600"/>
              </a:buClr>
            </a:pPr>
            <a:r>
              <a:rPr lang="es-ES_tradnl" altLang="es-ES" sz="2400" dirty="0">
                <a:solidFill>
                  <a:srgbClr val="000000"/>
                </a:solidFill>
                <a:latin typeface="+mn-lt"/>
              </a:rPr>
              <a:t>&lt;6 ppm: no </a:t>
            </a:r>
            <a:r>
              <a:rPr lang="es-ES_tradnl" altLang="es-ES" sz="2400" dirty="0" smtClean="0">
                <a:solidFill>
                  <a:srgbClr val="000000"/>
                </a:solidFill>
                <a:latin typeface="+mn-lt"/>
              </a:rPr>
              <a:t>fumador</a:t>
            </a:r>
            <a:endParaRPr lang="es-ES_tradnl" altLang="es-ES" sz="2400" dirty="0">
              <a:solidFill>
                <a:srgbClr val="000000"/>
              </a:solidFill>
              <a:latin typeface="+mn-lt"/>
            </a:endParaRPr>
          </a:p>
        </p:txBody>
      </p:sp>
      <p:pic>
        <p:nvPicPr>
          <p:cNvPr id="8200" name="Imagen 1"/>
          <p:cNvPicPr>
            <a:picLocks noChangeAspect="1"/>
          </p:cNvPicPr>
          <p:nvPr/>
        </p:nvPicPr>
        <p:blipFill>
          <a:blip r:embed="rId4" cstate="print">
            <a:extLst>
              <a:ext uri="{28A0092B-C50C-407E-A947-70E740481C1C}">
                <a14:useLocalDpi xmlns:a14="http://schemas.microsoft.com/office/drawing/2010/main" xmlns="" val="0"/>
              </a:ext>
            </a:extLst>
          </a:blip>
          <a:srcRect r="1350"/>
          <a:stretch>
            <a:fillRect/>
          </a:stretch>
        </p:blipFill>
        <p:spPr bwMode="auto">
          <a:xfrm>
            <a:off x="4827587" y="4535486"/>
            <a:ext cx="1592263" cy="2201862"/>
          </a:xfrm>
          <a:prstGeom prst="rect">
            <a:avLst/>
          </a:prstGeom>
          <a:noFill/>
          <a:ln w="127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pic>
      <p:pic>
        <p:nvPicPr>
          <p:cNvPr id="8201" name="Picture 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5288" y="1316038"/>
            <a:ext cx="3976687" cy="5421312"/>
          </a:xfrm>
          <a:prstGeom prst="rect">
            <a:avLst/>
          </a:prstGeom>
          <a:noFill/>
          <a:ln w="127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pic>
      <p:pic>
        <p:nvPicPr>
          <p:cNvPr id="8202" name="Picture 4" descr="Cooximetro"/>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75463" y="4575522"/>
            <a:ext cx="930275" cy="1301750"/>
          </a:xfrm>
          <a:prstGeom prst="rect">
            <a:avLst/>
          </a:prstGeom>
          <a:noFill/>
          <a:ln w="127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1 Rectángulo"/>
          <p:cNvSpPr/>
          <p:nvPr/>
        </p:nvSpPr>
        <p:spPr>
          <a:xfrm rot="20021193">
            <a:off x="74553" y="3355974"/>
            <a:ext cx="4921250" cy="1341438"/>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a-ES" sz="4400" b="1" dirty="0" err="1" smtClean="0">
                <a:solidFill>
                  <a:srgbClr val="006600"/>
                </a:solidFill>
                <a:cs typeface="Arial" panose="020B0604020202020204" pitchFamily="34" charset="0"/>
              </a:rPr>
              <a:t>Anotad</a:t>
            </a:r>
            <a:r>
              <a:rPr lang="ca-ES" sz="4400" b="1" dirty="0" smtClean="0">
                <a:solidFill>
                  <a:srgbClr val="006600"/>
                </a:solidFill>
                <a:cs typeface="Arial" panose="020B0604020202020204" pitchFamily="34" charset="0"/>
              </a:rPr>
              <a:t> </a:t>
            </a:r>
            <a:r>
              <a:rPr lang="ca-ES" sz="4400" b="1" dirty="0" err="1">
                <a:solidFill>
                  <a:srgbClr val="006600"/>
                </a:solidFill>
                <a:cs typeface="Arial" panose="020B0604020202020204" pitchFamily="34" charset="0"/>
              </a:rPr>
              <a:t>vuestro</a:t>
            </a:r>
            <a:r>
              <a:rPr lang="ca-ES" sz="4400" b="1" dirty="0">
                <a:solidFill>
                  <a:srgbClr val="006600"/>
                </a:solidFill>
                <a:cs typeface="Arial" panose="020B0604020202020204" pitchFamily="34" charset="0"/>
              </a:rPr>
              <a:t> </a:t>
            </a:r>
            <a:r>
              <a:rPr lang="ca-ES" sz="4400" b="1" dirty="0" err="1">
                <a:solidFill>
                  <a:srgbClr val="006600"/>
                </a:solidFill>
                <a:cs typeface="Arial" panose="020B0604020202020204" pitchFamily="34" charset="0"/>
              </a:rPr>
              <a:t>resultado</a:t>
            </a:r>
            <a:endParaRPr lang="ca-ES" sz="4400" b="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88125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741250" y="121279"/>
            <a:ext cx="5967267" cy="1075283"/>
          </a:xfrm>
          <a:prstGeom prst="rect">
            <a:avLst/>
          </a:prstGeom>
        </p:spPr>
        <p:txBody>
          <a:bodyPr>
            <a:normAutofit/>
          </a:bodyPr>
          <a:lstStyle/>
          <a:p>
            <a:pPr algn="ctr">
              <a:defRPr/>
            </a:pPr>
            <a:r>
              <a:rPr lang="ca-ES" sz="4000" b="1" dirty="0">
                <a:solidFill>
                  <a:srgbClr val="006600"/>
                </a:solidFill>
                <a:latin typeface="Calibri titols"/>
              </a:rPr>
              <a:t>¿QUÉ ES EL TABACO?</a:t>
            </a:r>
          </a:p>
        </p:txBody>
      </p:sp>
      <p:pic>
        <p:nvPicPr>
          <p:cNvPr id="11268" name="3 Imagen" descr="20080722_tobacco.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376" y="1807632"/>
            <a:ext cx="2862868" cy="251325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1269" name="3 Marcador de contenido" descr="columbustakingpossessiotu9.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3231" y="4788297"/>
            <a:ext cx="2767013" cy="15680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1270" name="5 Rectángulo"/>
          <p:cNvSpPr>
            <a:spLocks noChangeArrowheads="1"/>
          </p:cNvSpPr>
          <p:nvPr/>
        </p:nvSpPr>
        <p:spPr bwMode="auto">
          <a:xfrm>
            <a:off x="3897488" y="1863932"/>
            <a:ext cx="509706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nSpc>
                <a:spcPct val="100000"/>
              </a:lnSpc>
              <a:spcBef>
                <a:spcPct val="0"/>
              </a:spcBef>
              <a:buFontTx/>
              <a:buNone/>
            </a:pPr>
            <a:r>
              <a:rPr lang="ca-ES" altLang="es-ES" sz="2400" dirty="0">
                <a:solidFill>
                  <a:srgbClr val="002060"/>
                </a:solidFill>
                <a:latin typeface="Calibri" panose="020F0502020204030204" pitchFamily="34" charset="0"/>
                <a:cs typeface="Calibri" panose="020F0502020204030204" pitchFamily="34" charset="0"/>
              </a:rPr>
              <a:t>La planta del </a:t>
            </a:r>
            <a:r>
              <a:rPr lang="ca-ES" altLang="es-ES" sz="2400" dirty="0" err="1">
                <a:solidFill>
                  <a:srgbClr val="002060"/>
                </a:solidFill>
                <a:latin typeface="Calibri" panose="020F0502020204030204" pitchFamily="34" charset="0"/>
                <a:cs typeface="Calibri" panose="020F0502020204030204" pitchFamily="34" charset="0"/>
              </a:rPr>
              <a:t>tabaco</a:t>
            </a:r>
            <a:r>
              <a:rPr lang="ca-ES" altLang="es-ES" sz="2400" dirty="0">
                <a:solidFill>
                  <a:srgbClr val="002060"/>
                </a:solidFill>
                <a:latin typeface="Calibri" panose="020F0502020204030204" pitchFamily="34" charset="0"/>
                <a:cs typeface="Calibri" panose="020F0502020204030204" pitchFamily="34" charset="0"/>
              </a:rPr>
              <a:t> </a:t>
            </a:r>
            <a:r>
              <a:rPr lang="ca-ES" altLang="es-ES" sz="2400" b="1" dirty="0">
                <a:solidFill>
                  <a:srgbClr val="002060"/>
                </a:solidFill>
                <a:latin typeface="Calibri" panose="020F0502020204030204" pitchFamily="34" charset="0"/>
                <a:cs typeface="Calibri" panose="020F0502020204030204" pitchFamily="34" charset="0"/>
              </a:rPr>
              <a:t>(</a:t>
            </a:r>
            <a:r>
              <a:rPr lang="ca-ES" altLang="es-ES" sz="2400" b="1" i="1" dirty="0">
                <a:solidFill>
                  <a:srgbClr val="002060"/>
                </a:solidFill>
                <a:latin typeface="Calibri" panose="020F0502020204030204" pitchFamily="34" charset="0"/>
                <a:cs typeface="Calibri" panose="020F0502020204030204" pitchFamily="34" charset="0"/>
              </a:rPr>
              <a:t>Nicotiana </a:t>
            </a:r>
            <a:r>
              <a:rPr lang="ca-ES" altLang="es-ES" sz="2400" b="1" i="1" dirty="0" err="1">
                <a:solidFill>
                  <a:srgbClr val="002060"/>
                </a:solidFill>
                <a:latin typeface="Calibri" panose="020F0502020204030204" pitchFamily="34" charset="0"/>
                <a:cs typeface="Calibri" panose="020F0502020204030204" pitchFamily="34" charset="0"/>
              </a:rPr>
              <a:t>tabacum</a:t>
            </a:r>
            <a:r>
              <a:rPr lang="ca-ES" altLang="es-ES" sz="2400" b="1" dirty="0">
                <a:solidFill>
                  <a:srgbClr val="002060"/>
                </a:solidFill>
                <a:latin typeface="Calibri" panose="020F0502020204030204" pitchFamily="34" charset="0"/>
                <a:cs typeface="Calibri" panose="020F0502020204030204" pitchFamily="34" charset="0"/>
              </a:rPr>
              <a:t>) </a:t>
            </a:r>
            <a:r>
              <a:rPr lang="ca-ES" altLang="es-ES" sz="2400" dirty="0" err="1">
                <a:solidFill>
                  <a:srgbClr val="002060"/>
                </a:solidFill>
                <a:latin typeface="Calibri" panose="020F0502020204030204" pitchFamily="34" charset="0"/>
                <a:cs typeface="Calibri" panose="020F0502020204030204" pitchFamily="34" charset="0"/>
              </a:rPr>
              <a:t>procede</a:t>
            </a:r>
            <a:r>
              <a:rPr lang="ca-ES" altLang="es-ES" sz="2400" dirty="0">
                <a:solidFill>
                  <a:srgbClr val="002060"/>
                </a:solidFill>
                <a:latin typeface="Calibri" panose="020F0502020204030204" pitchFamily="34" charset="0"/>
                <a:cs typeface="Calibri" panose="020F0502020204030204" pitchFamily="34" charset="0"/>
              </a:rPr>
              <a:t> de América. </a:t>
            </a:r>
            <a:br>
              <a:rPr lang="ca-ES" altLang="es-ES" sz="2400" dirty="0">
                <a:solidFill>
                  <a:srgbClr val="002060"/>
                </a:solidFill>
                <a:latin typeface="Calibri" panose="020F0502020204030204" pitchFamily="34" charset="0"/>
                <a:cs typeface="Calibri" panose="020F0502020204030204" pitchFamily="34" charset="0"/>
              </a:rPr>
            </a:br>
            <a:r>
              <a:rPr lang="ca-ES" altLang="es-ES" sz="2400" dirty="0">
                <a:solidFill>
                  <a:srgbClr val="002060"/>
                </a:solidFill>
                <a:latin typeface="Calibri" panose="020F0502020204030204" pitchFamily="34" charset="0"/>
                <a:cs typeface="Calibri" panose="020F0502020204030204" pitchFamily="34" charset="0"/>
              </a:rPr>
              <a:t>Cristóbal Colón la </a:t>
            </a:r>
            <a:r>
              <a:rPr lang="ca-ES" altLang="es-ES" sz="2400" dirty="0" err="1">
                <a:solidFill>
                  <a:srgbClr val="002060"/>
                </a:solidFill>
                <a:latin typeface="Calibri" panose="020F0502020204030204" pitchFamily="34" charset="0"/>
                <a:cs typeface="Calibri" panose="020F0502020204030204" pitchFamily="34" charset="0"/>
              </a:rPr>
              <a:t>trajo</a:t>
            </a:r>
            <a:r>
              <a:rPr lang="ca-ES" altLang="es-ES" sz="2400" dirty="0">
                <a:solidFill>
                  <a:srgbClr val="002060"/>
                </a:solidFill>
                <a:latin typeface="Calibri" panose="020F0502020204030204" pitchFamily="34" charset="0"/>
                <a:cs typeface="Calibri" panose="020F0502020204030204" pitchFamily="34" charset="0"/>
              </a:rPr>
              <a:t> a Europa.</a:t>
            </a:r>
          </a:p>
        </p:txBody>
      </p:sp>
      <p:pic>
        <p:nvPicPr>
          <p:cNvPr id="7" name="Imat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929190" y="3643314"/>
            <a:ext cx="2592288" cy="2279504"/>
          </a:xfrm>
          <a:prstGeom prst="rect">
            <a:avLst/>
          </a:prstGeom>
        </p:spPr>
      </p:pic>
    </p:spTree>
    <p:extLst>
      <p:ext uri="{BB962C8B-B14F-4D97-AF65-F5344CB8AC3E}">
        <p14:creationId xmlns:p14="http://schemas.microsoft.com/office/powerpoint/2010/main" xmlns="" val="1035198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984738" y="225506"/>
            <a:ext cx="7156939" cy="583387"/>
          </a:xfrm>
          <a:prstGeom prst="rect">
            <a:avLst/>
          </a:prstGeom>
        </p:spPr>
        <p:txBody>
          <a:bodyPr>
            <a:noAutofit/>
          </a:bodyPr>
          <a:lstStyle/>
          <a:p>
            <a:pPr algn="ctr" eaLnBrk="1" hangingPunct="1"/>
            <a:r>
              <a:rPr lang="es-ES_tradnl" altLang="es-ES" b="1" dirty="0">
                <a:solidFill>
                  <a:srgbClr val="006600"/>
                </a:solidFill>
                <a:latin typeface="Calibri Títulos"/>
              </a:rPr>
              <a:t>ALQUITRANES</a:t>
            </a:r>
            <a:endParaRPr lang="es-ES" altLang="es-ES" b="1" dirty="0">
              <a:solidFill>
                <a:srgbClr val="006600"/>
              </a:solidFill>
              <a:latin typeface="Calibri Títulos"/>
            </a:endParaRPr>
          </a:p>
        </p:txBody>
      </p:sp>
      <p:sp>
        <p:nvSpPr>
          <p:cNvPr id="17411" name="Text Box 3"/>
          <p:cNvSpPr txBox="1">
            <a:spLocks noChangeArrowheads="1"/>
          </p:cNvSpPr>
          <p:nvPr/>
        </p:nvSpPr>
        <p:spPr bwMode="auto">
          <a:xfrm>
            <a:off x="4185461" y="5276850"/>
            <a:ext cx="4805327"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ES" sz="2000" b="1" dirty="0">
                <a:latin typeface="+mn-lt"/>
              </a:rPr>
              <a:t>En 7 años, </a:t>
            </a:r>
          </a:p>
          <a:p>
            <a:pPr algn="ctr" eaLnBrk="1" hangingPunct="1">
              <a:spcBef>
                <a:spcPct val="0"/>
              </a:spcBef>
              <a:buFontTx/>
              <a:buNone/>
            </a:pPr>
            <a:r>
              <a:rPr lang="es-ES_tradnl" altLang="es-ES" sz="2000" b="1" dirty="0">
                <a:latin typeface="+mn-lt"/>
              </a:rPr>
              <a:t>un fumador </a:t>
            </a:r>
            <a:r>
              <a:rPr lang="es-ES_tradnl" altLang="es-ES" sz="2000" b="1" dirty="0" smtClean="0">
                <a:latin typeface="+mn-lt"/>
              </a:rPr>
              <a:t>habitual introduce </a:t>
            </a:r>
            <a:r>
              <a:rPr lang="es-ES_tradnl" altLang="es-ES" sz="2000" b="1" dirty="0">
                <a:latin typeface="+mn-lt"/>
              </a:rPr>
              <a:t>aproximadamente 1 litro de alquitrán dentro de los pulmones</a:t>
            </a:r>
          </a:p>
        </p:txBody>
      </p:sp>
      <p:sp>
        <p:nvSpPr>
          <p:cNvPr id="17412" name="Text Box 4"/>
          <p:cNvSpPr txBox="1">
            <a:spLocks noChangeArrowheads="1"/>
          </p:cNvSpPr>
          <p:nvPr/>
        </p:nvSpPr>
        <p:spPr bwMode="auto">
          <a:xfrm>
            <a:off x="4052094" y="4110367"/>
            <a:ext cx="507206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ca-ES" altLang="es-ES" sz="2800" b="1" dirty="0">
                <a:solidFill>
                  <a:srgbClr val="000000"/>
                </a:solidFill>
                <a:latin typeface="+mn-lt"/>
              </a:rPr>
              <a:t>Responsables de la </a:t>
            </a:r>
            <a:r>
              <a:rPr lang="ca-ES" altLang="es-ES" sz="2800" b="1" dirty="0" err="1">
                <a:solidFill>
                  <a:srgbClr val="000000"/>
                </a:solidFill>
                <a:latin typeface="+mn-lt"/>
              </a:rPr>
              <a:t>tumoración</a:t>
            </a:r>
            <a:r>
              <a:rPr lang="ca-ES" altLang="es-ES" sz="2800" b="1" dirty="0">
                <a:solidFill>
                  <a:srgbClr val="000000"/>
                </a:solidFill>
                <a:latin typeface="+mn-lt"/>
              </a:rPr>
              <a:t> de </a:t>
            </a:r>
            <a:r>
              <a:rPr lang="ca-ES" altLang="es-ES" sz="2800" b="1" dirty="0" smtClean="0">
                <a:solidFill>
                  <a:srgbClr val="000000"/>
                </a:solidFill>
                <a:latin typeface="+mn-lt"/>
              </a:rPr>
              <a:t>las </a:t>
            </a:r>
            <a:r>
              <a:rPr lang="ca-ES" altLang="es-ES" sz="2800" b="1" dirty="0" err="1">
                <a:solidFill>
                  <a:srgbClr val="000000"/>
                </a:solidFill>
                <a:latin typeface="+mn-lt"/>
              </a:rPr>
              <a:t>células</a:t>
            </a:r>
            <a:endParaRPr lang="ca-ES" altLang="es-ES" sz="2800" b="1" dirty="0">
              <a:solidFill>
                <a:srgbClr val="000000"/>
              </a:solidFill>
              <a:latin typeface="+mn-lt"/>
            </a:endParaRPr>
          </a:p>
        </p:txBody>
      </p:sp>
      <p:pic>
        <p:nvPicPr>
          <p:cNvPr id="1741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21942" y="1415514"/>
            <a:ext cx="3657600"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6" descr="chapapote"/>
          <p:cNvPicPr>
            <a:picLocks noGrp="1" noChangeAspect="1" noChangeArrowheads="1"/>
          </p:cNvPicPr>
          <p:nvPr>
            <p:ph idx="4294967295"/>
          </p:nvPr>
        </p:nvPicPr>
        <p:blipFill>
          <a:blip r:embed="rId4" cstate="print">
            <a:extLst>
              <a:ext uri="{28A0092B-C50C-407E-A947-70E740481C1C}">
                <a14:useLocalDpi xmlns:a14="http://schemas.microsoft.com/office/drawing/2010/main" xmlns="" val="0"/>
              </a:ext>
            </a:extLst>
          </a:blip>
          <a:srcRect/>
          <a:stretch>
            <a:fillRect/>
          </a:stretch>
        </p:blipFill>
        <p:spPr>
          <a:xfrm>
            <a:off x="481054" y="1415514"/>
            <a:ext cx="3455987" cy="5184775"/>
          </a:xfrm>
          <a:noFill/>
          <a:ln>
            <a:solidFill>
              <a:schemeClr val="tx1"/>
            </a:solidFill>
          </a:ln>
        </p:spPr>
      </p:pic>
    </p:spTree>
    <p:extLst>
      <p:ext uri="{BB962C8B-B14F-4D97-AF65-F5344CB8AC3E}">
        <p14:creationId xmlns:p14="http://schemas.microsoft.com/office/powerpoint/2010/main" xmlns="" val="2106844961"/>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t="9702"/>
          <a:stretch>
            <a:fillRect/>
          </a:stretch>
        </p:blipFill>
        <p:spPr bwMode="auto">
          <a:xfrm>
            <a:off x="408558" y="1474295"/>
            <a:ext cx="3717234" cy="373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1843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t="9970" r="-447"/>
          <a:stretch>
            <a:fillRect/>
          </a:stretch>
        </p:blipFill>
        <p:spPr bwMode="auto">
          <a:xfrm>
            <a:off x="4779929" y="2484062"/>
            <a:ext cx="4031217" cy="364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8436" name="Text Box 4"/>
          <p:cNvSpPr txBox="1">
            <a:spLocks noChangeArrowheads="1"/>
          </p:cNvSpPr>
          <p:nvPr/>
        </p:nvSpPr>
        <p:spPr bwMode="auto">
          <a:xfrm>
            <a:off x="4333721" y="1461870"/>
            <a:ext cx="443851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altLang="es-ES" b="1" dirty="0" err="1">
                <a:solidFill>
                  <a:srgbClr val="006600"/>
                </a:solidFill>
                <a:latin typeface="+mn-lt"/>
              </a:rPr>
              <a:t>Vale</a:t>
            </a:r>
            <a:r>
              <a:rPr lang="ca-ES" altLang="es-ES" b="1" dirty="0">
                <a:solidFill>
                  <a:srgbClr val="006600"/>
                </a:solidFill>
                <a:latin typeface="+mn-lt"/>
              </a:rPr>
              <a:t> </a:t>
            </a:r>
            <a:r>
              <a:rPr lang="ca-ES" altLang="es-ES" b="1" dirty="0" err="1">
                <a:solidFill>
                  <a:srgbClr val="006600"/>
                </a:solidFill>
                <a:latin typeface="+mn-lt"/>
              </a:rPr>
              <a:t>más</a:t>
            </a:r>
            <a:r>
              <a:rPr lang="ca-ES" altLang="es-ES" b="1" dirty="0">
                <a:solidFill>
                  <a:srgbClr val="006600"/>
                </a:solidFill>
                <a:latin typeface="+mn-lt"/>
              </a:rPr>
              <a:t> </a:t>
            </a:r>
            <a:r>
              <a:rPr lang="ca-ES" altLang="es-ES" b="1" dirty="0" smtClean="0">
                <a:solidFill>
                  <a:srgbClr val="006600"/>
                </a:solidFill>
                <a:latin typeface="+mn-lt"/>
              </a:rPr>
              <a:t>una </a:t>
            </a:r>
            <a:r>
              <a:rPr lang="ca-ES" altLang="es-ES" b="1" dirty="0" err="1">
                <a:solidFill>
                  <a:srgbClr val="006600"/>
                </a:solidFill>
                <a:latin typeface="+mn-lt"/>
              </a:rPr>
              <a:t>imagen</a:t>
            </a:r>
            <a:r>
              <a:rPr lang="es-ES" altLang="es-ES" b="1" dirty="0">
                <a:solidFill>
                  <a:srgbClr val="006600"/>
                </a:solidFill>
                <a:latin typeface="+mn-lt"/>
              </a:rPr>
              <a:t>…</a:t>
            </a:r>
          </a:p>
        </p:txBody>
      </p:sp>
      <p:sp>
        <p:nvSpPr>
          <p:cNvPr id="18437" name="Rectangle 5"/>
          <p:cNvSpPr>
            <a:spLocks noChangeArrowheads="1"/>
          </p:cNvSpPr>
          <p:nvPr/>
        </p:nvSpPr>
        <p:spPr bwMode="auto">
          <a:xfrm>
            <a:off x="250825" y="5775346"/>
            <a:ext cx="432117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ES" sz="1600" dirty="0">
                <a:hlinkClick r:id="rId6"/>
              </a:rPr>
              <a:t>http://www.youtube.com/watch?v=celbTCO2Pg8</a:t>
            </a:r>
            <a:r>
              <a:rPr lang="en-US" altLang="es-ES" sz="1600" dirty="0"/>
              <a:t> </a:t>
            </a:r>
          </a:p>
        </p:txBody>
      </p:sp>
      <p:sp>
        <p:nvSpPr>
          <p:cNvPr id="7" name="Rectangle 2"/>
          <p:cNvSpPr txBox="1">
            <a:spLocks noChangeArrowheads="1"/>
          </p:cNvSpPr>
          <p:nvPr/>
        </p:nvSpPr>
        <p:spPr>
          <a:xfrm>
            <a:off x="2555874" y="207920"/>
            <a:ext cx="4464397" cy="816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a:solidFill>
                  <a:srgbClr val="006600"/>
                </a:solidFill>
                <a:latin typeface="Calibri Títulos"/>
              </a:rPr>
              <a:t>ALQUITRANES</a:t>
            </a:r>
            <a:endParaRPr lang="es-ES" altLang="es-ES" b="1" dirty="0">
              <a:solidFill>
                <a:srgbClr val="006600"/>
              </a:solidFill>
              <a:latin typeface="Calibri Títulos"/>
            </a:endParaRPr>
          </a:p>
        </p:txBody>
      </p:sp>
    </p:spTree>
    <p:extLst>
      <p:ext uri="{BB962C8B-B14F-4D97-AF65-F5344CB8AC3E}">
        <p14:creationId xmlns:p14="http://schemas.microsoft.com/office/powerpoint/2010/main" xmlns="" val="34213745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401" y="1216974"/>
            <a:ext cx="2837430" cy="2270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Text Box 4"/>
          <p:cNvSpPr txBox="1">
            <a:spLocks noChangeArrowheads="1"/>
          </p:cNvSpPr>
          <p:nvPr/>
        </p:nvSpPr>
        <p:spPr bwMode="auto">
          <a:xfrm>
            <a:off x="7080225" y="4635133"/>
            <a:ext cx="2082849"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s-ES_tradnl" altLang="es-ES" sz="2800" dirty="0">
                <a:solidFill>
                  <a:srgbClr val="000000"/>
                </a:solidFill>
              </a:rPr>
              <a:t>Bronquitis crónica</a:t>
            </a:r>
          </a:p>
        </p:txBody>
      </p:sp>
      <p:pic>
        <p:nvPicPr>
          <p:cNvPr id="20485"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4315" r="5117" b="8454"/>
          <a:stretch/>
        </p:blipFill>
        <p:spPr bwMode="auto">
          <a:xfrm>
            <a:off x="3657600" y="3739487"/>
            <a:ext cx="3289110" cy="2524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8" name="Rectangle 2"/>
          <p:cNvSpPr txBox="1">
            <a:spLocks noChangeArrowheads="1"/>
          </p:cNvSpPr>
          <p:nvPr/>
        </p:nvSpPr>
        <p:spPr>
          <a:xfrm>
            <a:off x="1002323" y="130174"/>
            <a:ext cx="7086600"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smtClean="0">
                <a:solidFill>
                  <a:srgbClr val="006600"/>
                </a:solidFill>
              </a:rPr>
              <a:t>  </a:t>
            </a:r>
            <a:r>
              <a:rPr lang="es-ES_tradnl" altLang="es-ES" b="1" dirty="0">
                <a:solidFill>
                  <a:srgbClr val="006600"/>
                </a:solidFill>
                <a:latin typeface="Calibri Títulos"/>
              </a:rPr>
              <a:t>IRRITANTES</a:t>
            </a:r>
            <a:endParaRPr lang="es-ES" altLang="es-ES" b="1" dirty="0">
              <a:solidFill>
                <a:srgbClr val="006600"/>
              </a:solidFill>
              <a:latin typeface="Calibri Títulos"/>
            </a:endParaRPr>
          </a:p>
        </p:txBody>
      </p:sp>
      <p:sp>
        <p:nvSpPr>
          <p:cNvPr id="9" name="Text Box 4"/>
          <p:cNvSpPr txBox="1">
            <a:spLocks noChangeArrowheads="1"/>
          </p:cNvSpPr>
          <p:nvPr/>
        </p:nvSpPr>
        <p:spPr bwMode="auto">
          <a:xfrm>
            <a:off x="7062871" y="1786853"/>
            <a:ext cx="184035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s-ES_tradnl" altLang="es-ES" sz="2800" dirty="0">
                <a:solidFill>
                  <a:srgbClr val="000000"/>
                </a:solidFill>
              </a:rPr>
              <a:t>Enfisema pulmonar</a:t>
            </a:r>
          </a:p>
        </p:txBody>
      </p:sp>
      <p:pic>
        <p:nvPicPr>
          <p:cNvPr id="10" name="Picture 4" descr="asma_dib"/>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7378" y="2740960"/>
            <a:ext cx="2835251" cy="283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
          <p:cNvSpPr txBox="1">
            <a:spLocks noChangeArrowheads="1"/>
          </p:cNvSpPr>
          <p:nvPr/>
        </p:nvSpPr>
        <p:spPr>
          <a:xfrm>
            <a:off x="572466" y="1478452"/>
            <a:ext cx="24479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altLang="es-ES" sz="4000" b="1" dirty="0" smtClean="0"/>
              <a:t> </a:t>
            </a:r>
            <a:r>
              <a:rPr lang="es-ES_tradnl" altLang="es-ES" sz="4000" b="1" dirty="0" err="1" smtClean="0">
                <a:solidFill>
                  <a:srgbClr val="006600"/>
                </a:solidFill>
                <a:latin typeface="Calibri  (Títulos)"/>
              </a:rPr>
              <a:t>EPOC</a:t>
            </a:r>
            <a:endParaRPr lang="es-ES" altLang="es-ES" sz="4000" b="1" dirty="0">
              <a:solidFill>
                <a:srgbClr val="006600"/>
              </a:solidFill>
              <a:latin typeface="Calibri  (Títulos)"/>
            </a:endParaRPr>
          </a:p>
        </p:txBody>
      </p:sp>
    </p:spTree>
    <p:extLst>
      <p:ext uri="{BB962C8B-B14F-4D97-AF65-F5344CB8AC3E}">
        <p14:creationId xmlns:p14="http://schemas.microsoft.com/office/powerpoint/2010/main" xmlns="" val="3260075429"/>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40"/>
          <p:cNvGrpSpPr>
            <a:grpSpLocks/>
          </p:cNvGrpSpPr>
          <p:nvPr/>
        </p:nvGrpSpPr>
        <p:grpSpPr bwMode="auto">
          <a:xfrm>
            <a:off x="1283129" y="1065178"/>
            <a:ext cx="6627812" cy="5413043"/>
            <a:chOff x="930" y="-4"/>
            <a:chExt cx="4511" cy="3868"/>
          </a:xfrm>
        </p:grpSpPr>
        <p:grpSp>
          <p:nvGrpSpPr>
            <p:cNvPr id="21510" name="Group 39"/>
            <p:cNvGrpSpPr>
              <a:grpSpLocks/>
            </p:cNvGrpSpPr>
            <p:nvPr/>
          </p:nvGrpSpPr>
          <p:grpSpPr bwMode="auto">
            <a:xfrm>
              <a:off x="930" y="-4"/>
              <a:ext cx="4511" cy="3868"/>
              <a:chOff x="930" y="-4"/>
              <a:chExt cx="4511" cy="3868"/>
            </a:xfrm>
          </p:grpSpPr>
          <p:sp>
            <p:nvSpPr>
              <p:cNvPr id="21515" name="Text Box 6"/>
              <p:cNvSpPr txBox="1">
                <a:spLocks noChangeArrowheads="1"/>
              </p:cNvSpPr>
              <p:nvPr/>
            </p:nvSpPr>
            <p:spPr bwMode="auto">
              <a:xfrm>
                <a:off x="3787" y="1406"/>
                <a:ext cx="998" cy="36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1600"/>
                  <a:t>Ho deixa als</a:t>
                </a:r>
              </a:p>
              <a:p>
                <a:pPr algn="ctr">
                  <a:spcBef>
                    <a:spcPct val="0"/>
                  </a:spcBef>
                  <a:buFontTx/>
                  <a:buNone/>
                </a:pPr>
                <a:r>
                  <a:rPr lang="es-ES" altLang="es-ES" sz="1600"/>
                  <a:t>45 anys.</a:t>
                </a:r>
              </a:p>
            </p:txBody>
          </p:sp>
          <p:pic>
            <p:nvPicPr>
              <p:cNvPr id="21512" name="Picture 2" descr="auto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0" y="-4"/>
                <a:ext cx="4511" cy="3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3" name="Text Box 3"/>
              <p:cNvSpPr txBox="1">
                <a:spLocks noChangeArrowheads="1"/>
              </p:cNvSpPr>
              <p:nvPr/>
            </p:nvSpPr>
            <p:spPr bwMode="auto">
              <a:xfrm>
                <a:off x="1164" y="-4"/>
                <a:ext cx="4061" cy="330"/>
              </a:xfrm>
              <a:prstGeom prst="rect">
                <a:avLst/>
              </a:prstGeom>
              <a:solidFill>
                <a:srgbClr val="00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2400" dirty="0">
                    <a:solidFill>
                      <a:schemeClr val="bg1"/>
                    </a:solidFill>
                  </a:rPr>
                  <a:t>FEV1: </a:t>
                </a:r>
                <a:r>
                  <a:rPr lang="es-ES" altLang="es-ES" sz="2400" dirty="0" smtClean="0">
                    <a:solidFill>
                      <a:schemeClr val="bg1"/>
                    </a:solidFill>
                  </a:rPr>
                  <a:t>porcentaje </a:t>
                </a:r>
                <a:r>
                  <a:rPr lang="es-ES" altLang="es-ES" sz="2400" dirty="0">
                    <a:solidFill>
                      <a:schemeClr val="bg1"/>
                    </a:solidFill>
                  </a:rPr>
                  <a:t>del valor a los 25 años</a:t>
                </a:r>
              </a:p>
            </p:txBody>
          </p:sp>
        </p:grpSp>
        <p:sp>
          <p:nvSpPr>
            <p:cNvPr id="21511" name="Text Box 4"/>
            <p:cNvSpPr txBox="1">
              <a:spLocks noChangeArrowheads="1"/>
            </p:cNvSpPr>
            <p:nvPr/>
          </p:nvSpPr>
          <p:spPr bwMode="auto">
            <a:xfrm>
              <a:off x="2665" y="3487"/>
              <a:ext cx="1122" cy="33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a-ES" altLang="es-ES" sz="2400" dirty="0" err="1"/>
                <a:t>Edad</a:t>
              </a:r>
              <a:r>
                <a:rPr lang="ca-ES" altLang="es-ES" sz="2400" dirty="0"/>
                <a:t> (</a:t>
              </a:r>
              <a:r>
                <a:rPr lang="ca-ES" altLang="es-ES" sz="2400" dirty="0" err="1"/>
                <a:t>años</a:t>
              </a:r>
              <a:r>
                <a:rPr lang="ca-ES" altLang="es-ES" sz="2400" dirty="0"/>
                <a:t>)</a:t>
              </a:r>
            </a:p>
          </p:txBody>
        </p:sp>
      </p:grpSp>
      <p:sp>
        <p:nvSpPr>
          <p:cNvPr id="13" name="Rectangle 2"/>
          <p:cNvSpPr txBox="1">
            <a:spLocks noChangeArrowheads="1"/>
          </p:cNvSpPr>
          <p:nvPr/>
        </p:nvSpPr>
        <p:spPr>
          <a:xfrm>
            <a:off x="949569" y="0"/>
            <a:ext cx="724486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sz="4800" b="1" dirty="0" smtClean="0">
                <a:solidFill>
                  <a:srgbClr val="006600"/>
                </a:solidFill>
              </a:rPr>
              <a:t>  </a:t>
            </a:r>
            <a:r>
              <a:rPr lang="es-ES_tradnl" altLang="es-ES" sz="4000" b="1" dirty="0">
                <a:solidFill>
                  <a:srgbClr val="006600"/>
                </a:solidFill>
                <a:latin typeface="Calibri Títulos"/>
              </a:rPr>
              <a:t>FUNCIÓN PULMONAR</a:t>
            </a:r>
            <a:endParaRPr lang="es-ES" altLang="es-ES" b="1" dirty="0">
              <a:solidFill>
                <a:srgbClr val="006600"/>
              </a:solidFill>
              <a:latin typeface="Calibri Títulos"/>
            </a:endParaRPr>
          </a:p>
        </p:txBody>
      </p:sp>
    </p:spTree>
    <p:extLst>
      <p:ext uri="{BB962C8B-B14F-4D97-AF65-F5344CB8AC3E}">
        <p14:creationId xmlns:p14="http://schemas.microsoft.com/office/powerpoint/2010/main" xmlns="" val="249326911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061071" y="30065"/>
            <a:ext cx="5276217" cy="1143001"/>
          </a:xfrm>
          <a:prstGeom prst="rect">
            <a:avLst/>
          </a:prstGeom>
        </p:spPr>
        <p:txBody>
          <a:bodyPr>
            <a:noAutofit/>
          </a:bodyPr>
          <a:lstStyle/>
          <a:p>
            <a:pPr eaLnBrk="1" hangingPunct="1"/>
            <a:r>
              <a:rPr lang="es-ES_tradnl" altLang="es-ES" sz="4000" b="1" dirty="0">
                <a:solidFill>
                  <a:srgbClr val="006600"/>
                </a:solidFill>
                <a:latin typeface="Calibri  (Títulos)"/>
              </a:rPr>
              <a:t>FUMADOR PASIVO</a:t>
            </a:r>
            <a:endParaRPr lang="es-ES" altLang="es-ES" sz="4000" b="1" dirty="0">
              <a:solidFill>
                <a:srgbClr val="006600"/>
              </a:solidFill>
              <a:latin typeface="Calibri  (Títulos)"/>
            </a:endParaRPr>
          </a:p>
        </p:txBody>
      </p:sp>
      <p:pic>
        <p:nvPicPr>
          <p:cNvPr id="2355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660" y="1216026"/>
            <a:ext cx="4406402" cy="237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3126" name="Picture 6" descr="Copia de Ocult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86151" y="1339544"/>
            <a:ext cx="465327" cy="1653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9660" y="4066418"/>
            <a:ext cx="1987683" cy="2260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23560" name="Picture 4" descr="ninos-tabaco"/>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86735" y="4066417"/>
            <a:ext cx="2431138" cy="2260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1" name="Picture 5" descr="Bebe"/>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196519" y="1216025"/>
            <a:ext cx="2534376" cy="2379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2" name="1 Rectángulo"/>
          <p:cNvSpPr>
            <a:spLocks noChangeArrowheads="1"/>
          </p:cNvSpPr>
          <p:nvPr/>
        </p:nvSpPr>
        <p:spPr bwMode="auto">
          <a:xfrm>
            <a:off x="2706032" y="4227212"/>
            <a:ext cx="3352014"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es-ES" altLang="es-ES" sz="2400" b="1" dirty="0" smtClean="0">
                <a:solidFill>
                  <a:srgbClr val="006600"/>
                </a:solidFill>
              </a:rPr>
              <a:t>Más de 4.000 fumadores pasivos mueren cada año como consecuencia de la exposición al humo del tabaco.</a:t>
            </a:r>
            <a:endParaRPr lang="es-ES" altLang="es-ES" sz="2400" b="1" dirty="0">
              <a:solidFill>
                <a:srgbClr val="006600"/>
              </a:solidFill>
            </a:endParaRPr>
          </a:p>
        </p:txBody>
      </p:sp>
    </p:spTree>
    <p:extLst>
      <p:ext uri="{BB962C8B-B14F-4D97-AF65-F5344CB8AC3E}">
        <p14:creationId xmlns:p14="http://schemas.microsoft.com/office/powerpoint/2010/main" xmlns="" val="100922542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773126"/>
                                        </p:tgtEl>
                                        <p:attrNameLst>
                                          <p:attrName>style.visibility</p:attrName>
                                        </p:attrNameLst>
                                      </p:cBhvr>
                                      <p:to>
                                        <p:strVal val="visible"/>
                                      </p:to>
                                    </p:set>
                                    <p:anim calcmode="lin" valueType="num">
                                      <p:cBhvr additive="base">
                                        <p:cTn id="7" dur="3000" fill="hold"/>
                                        <p:tgtEl>
                                          <p:spTgt spid="773126"/>
                                        </p:tgtEl>
                                        <p:attrNameLst>
                                          <p:attrName>ppt_x</p:attrName>
                                        </p:attrNameLst>
                                      </p:cBhvr>
                                      <p:tavLst>
                                        <p:tav tm="0">
                                          <p:val>
                                            <p:strVal val="#ppt_x"/>
                                          </p:val>
                                        </p:tav>
                                        <p:tav tm="100000">
                                          <p:val>
                                            <p:strVal val="#ppt_x"/>
                                          </p:val>
                                        </p:tav>
                                      </p:tavLst>
                                    </p:anim>
                                    <p:anim calcmode="lin" valueType="num">
                                      <p:cBhvr additive="base">
                                        <p:cTn id="8" dur="3000" fill="hold"/>
                                        <p:tgtEl>
                                          <p:spTgt spid="7731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eeing section"/>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8225"/>
          <a:stretch/>
        </p:blipFill>
        <p:spPr bwMode="auto">
          <a:xfrm>
            <a:off x="-419100" y="116632"/>
            <a:ext cx="9982200" cy="7123176"/>
          </a:xfrm>
          <a:prstGeom prst="rect">
            <a:avLst/>
          </a:prstGeom>
          <a:solidFill>
            <a:schemeClr val="bg1"/>
          </a:solidFill>
          <a:ln w="9525">
            <a:noFill/>
            <a:miter lim="800000"/>
            <a:headEnd/>
            <a:tailEnd/>
          </a:ln>
        </p:spPr>
      </p:pic>
      <p:sp>
        <p:nvSpPr>
          <p:cNvPr id="25603" name="Line 3"/>
          <p:cNvSpPr>
            <a:spLocks noChangeShapeType="1"/>
          </p:cNvSpPr>
          <p:nvPr/>
        </p:nvSpPr>
        <p:spPr bwMode="auto">
          <a:xfrm>
            <a:off x="4438651" y="1370472"/>
            <a:ext cx="0" cy="2667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43076" name="Text Box 4"/>
          <p:cNvSpPr txBox="1">
            <a:spLocks noChangeArrowheads="1"/>
          </p:cNvSpPr>
          <p:nvPr/>
        </p:nvSpPr>
        <p:spPr bwMode="auto">
          <a:xfrm>
            <a:off x="900120" y="-108898"/>
            <a:ext cx="7128264" cy="1323439"/>
          </a:xfrm>
          <a:prstGeom prst="rect">
            <a:avLst/>
          </a:prstGeom>
          <a:solidFill>
            <a:schemeClr val="bg1"/>
          </a:solidFill>
          <a:ln>
            <a:solidFill>
              <a:schemeClr val="bg1"/>
            </a:solidFill>
          </a:ln>
          <a:effectLst/>
        </p:spPr>
        <p:txBody>
          <a:bodyPr wrap="square">
            <a:spAutoFit/>
          </a:bodyPr>
          <a:lstStyle/>
          <a:p>
            <a:pPr algn="ctr" eaLnBrk="0" fontAlgn="auto" hangingPunct="0">
              <a:spcBef>
                <a:spcPct val="50000"/>
              </a:spcBef>
              <a:spcAft>
                <a:spcPts val="0"/>
              </a:spcAft>
              <a:defRPr/>
            </a:pPr>
            <a:r>
              <a:rPr kumimoji="1" lang="es-ES_tradnl" sz="4000" b="1" dirty="0">
                <a:solidFill>
                  <a:srgbClr val="006600"/>
                </a:solidFill>
                <a:latin typeface="Calibri  (Títulos)"/>
                <a:ea typeface="-머리정체B" pitchFamily="18" charset="-127"/>
              </a:rPr>
              <a:t>¿FUNCIONAN LAS ZONAS SEPARADAS?</a:t>
            </a:r>
          </a:p>
        </p:txBody>
      </p:sp>
      <p:sp>
        <p:nvSpPr>
          <p:cNvPr id="25605" name="Line 6"/>
          <p:cNvSpPr>
            <a:spLocks noChangeShapeType="1"/>
          </p:cNvSpPr>
          <p:nvPr/>
        </p:nvSpPr>
        <p:spPr bwMode="auto">
          <a:xfrm>
            <a:off x="5410200" y="3276600"/>
            <a:ext cx="1588" cy="1676400"/>
          </a:xfrm>
          <a:prstGeom prst="line">
            <a:avLst/>
          </a:prstGeom>
          <a:noFill/>
          <a:ln w="571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25606" name="Line 7"/>
          <p:cNvSpPr>
            <a:spLocks noChangeShapeType="1"/>
          </p:cNvSpPr>
          <p:nvPr/>
        </p:nvSpPr>
        <p:spPr bwMode="auto">
          <a:xfrm>
            <a:off x="3352800" y="3352800"/>
            <a:ext cx="1588" cy="1676400"/>
          </a:xfrm>
          <a:prstGeom prst="line">
            <a:avLst/>
          </a:prstGeom>
          <a:noFill/>
          <a:ln w="57150">
            <a:solidFill>
              <a:schemeClr val="bg2"/>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25607" name="Line 8"/>
          <p:cNvSpPr>
            <a:spLocks noChangeShapeType="1"/>
          </p:cNvSpPr>
          <p:nvPr/>
        </p:nvSpPr>
        <p:spPr bwMode="auto">
          <a:xfrm>
            <a:off x="4427984" y="1772816"/>
            <a:ext cx="0" cy="2785107"/>
          </a:xfrm>
          <a:prstGeom prst="line">
            <a:avLst/>
          </a:prstGeom>
          <a:noFill/>
          <a:ln w="76200" cap="rnd">
            <a:solidFill>
              <a:srgbClr val="FF3300"/>
            </a:solidFill>
            <a:prstDash val="sysDot"/>
            <a:round/>
            <a:headEnd/>
            <a:tailEnd/>
          </a:ln>
          <a:extLst>
            <a:ext uri="{909E8E84-426E-40DD-AFC4-6F175D3DCCD1}">
              <a14:hiddenFill xmlns:a14="http://schemas.microsoft.com/office/drawing/2010/main" xmlns="">
                <a:noFill/>
              </a14:hiddenFill>
            </a:ext>
          </a:extLst>
        </p:spPr>
        <p:txBody>
          <a:bodyPr/>
          <a:lstStyle/>
          <a:p>
            <a:endParaRPr lang="es-ES"/>
          </a:p>
        </p:txBody>
      </p:sp>
      <p:sp>
        <p:nvSpPr>
          <p:cNvPr id="25608" name="Text Box 9"/>
          <p:cNvSpPr txBox="1">
            <a:spLocks noChangeArrowheads="1"/>
          </p:cNvSpPr>
          <p:nvPr/>
        </p:nvSpPr>
        <p:spPr bwMode="auto">
          <a:xfrm>
            <a:off x="2657056" y="3095196"/>
            <a:ext cx="1447800" cy="1323439"/>
          </a:xfrm>
          <a:prstGeom prst="rect">
            <a:avLst/>
          </a:prstGeom>
          <a:solidFill>
            <a:srgbClr val="66FF33"/>
          </a:solidFill>
          <a:ln w="9525">
            <a:miter lim="800000"/>
            <a:headEnd/>
            <a:tailEnd/>
          </a:ln>
          <a:scene3d>
            <a:camera prst="legacyPerspectiveTopRight"/>
            <a:lightRig rig="legacyFlat3" dir="b"/>
          </a:scene3d>
          <a:sp3d extrusionH="227000" prstMaterial="legacyMatte">
            <a:bevelT w="13500" h="13500" prst="angle"/>
            <a:bevelB w="13500" h="13500" prst="angle"/>
            <a:extrusionClr>
              <a:srgbClr val="66FF33"/>
            </a:extrusionClr>
            <a:contourClr>
              <a:srgbClr val="66FF33"/>
            </a:contourClr>
          </a:sp3d>
        </p:spPr>
        <p:txBody>
          <a:bodyPr>
            <a:spAutoFit/>
            <a:flatTx/>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ca-ES" altLang="es-ES" sz="2000" b="1" dirty="0">
                <a:latin typeface="Comic Sans MS" panose="030F0702030302020204" pitchFamily="66" charset="0"/>
              </a:rPr>
              <a:t>Zona </a:t>
            </a:r>
            <a:r>
              <a:rPr lang="ca-ES" altLang="es-ES" sz="2000" b="1" dirty="0" smtClean="0">
                <a:latin typeface="Comic Sans MS" panose="030F0702030302020204" pitchFamily="66" charset="0"/>
              </a:rPr>
              <a:t>para </a:t>
            </a:r>
            <a:r>
              <a:rPr lang="ca-ES" altLang="es-ES" sz="2000" b="1" dirty="0">
                <a:latin typeface="Comic Sans MS" panose="030F0702030302020204" pitchFamily="66" charset="0"/>
              </a:rPr>
              <a:t>los que </a:t>
            </a:r>
            <a:r>
              <a:rPr lang="ca-ES" altLang="es-ES" sz="2000" b="1" dirty="0" err="1">
                <a:latin typeface="Comic Sans MS" panose="030F0702030302020204" pitchFamily="66" charset="0"/>
              </a:rPr>
              <a:t>hacen</a:t>
            </a:r>
            <a:r>
              <a:rPr lang="ca-ES" altLang="es-ES" sz="2000" b="1" dirty="0">
                <a:latin typeface="Comic Sans MS" panose="030F0702030302020204" pitchFamily="66" charset="0"/>
              </a:rPr>
              <a:t> PIPÍ</a:t>
            </a:r>
          </a:p>
        </p:txBody>
      </p:sp>
      <p:sp>
        <p:nvSpPr>
          <p:cNvPr id="25609" name="Text Box 10"/>
          <p:cNvSpPr txBox="1">
            <a:spLocks noChangeArrowheads="1"/>
          </p:cNvSpPr>
          <p:nvPr/>
        </p:nvSpPr>
        <p:spPr bwMode="auto">
          <a:xfrm>
            <a:off x="4686300" y="3095196"/>
            <a:ext cx="1447800" cy="1323439"/>
          </a:xfrm>
          <a:prstGeom prst="rect">
            <a:avLst/>
          </a:prstGeom>
          <a:solidFill>
            <a:srgbClr val="FF3300"/>
          </a:solidFill>
          <a:ln w="9525">
            <a:miter lim="800000"/>
            <a:headEnd/>
            <a:tailEnd/>
          </a:ln>
          <a:scene3d>
            <a:camera prst="legacyPerspectiveTopRight"/>
            <a:lightRig rig="legacyFlat3" dir="b"/>
          </a:scene3d>
          <a:sp3d extrusionH="227000" prstMaterial="legacyMatte">
            <a:bevelT w="13500" h="13500" prst="angle"/>
            <a:bevelB w="13500" h="13500" prst="angle"/>
            <a:extrusionClr>
              <a:srgbClr val="FF3300"/>
            </a:extrusionClr>
            <a:contourClr>
              <a:srgbClr val="FF3300"/>
            </a:contourClr>
          </a:sp3d>
        </p:spPr>
        <p:txBody>
          <a:bodyPr wrap="square">
            <a:spAutoFit/>
            <a:flatTx/>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ca-ES" altLang="es-ES" sz="2000" b="1" dirty="0">
                <a:latin typeface="Comic Sans MS" panose="030F0702030302020204" pitchFamily="66" charset="0"/>
              </a:rPr>
              <a:t>Zona para los que </a:t>
            </a:r>
            <a:r>
              <a:rPr lang="ca-ES" altLang="es-ES" sz="2000" b="1" dirty="0" smtClean="0">
                <a:latin typeface="Comic Sans MS" panose="030F0702030302020204" pitchFamily="66" charset="0"/>
              </a:rPr>
              <a:t>NO </a:t>
            </a:r>
            <a:r>
              <a:rPr lang="ca-ES" altLang="es-ES" sz="2000" b="1" dirty="0" err="1">
                <a:latin typeface="Comic Sans MS" panose="030F0702030302020204" pitchFamily="66" charset="0"/>
              </a:rPr>
              <a:t>hacen</a:t>
            </a:r>
            <a:r>
              <a:rPr lang="ca-ES" altLang="es-ES" sz="2000" b="1" dirty="0">
                <a:latin typeface="Comic Sans MS" panose="030F0702030302020204" pitchFamily="66" charset="0"/>
              </a:rPr>
              <a:t> PIPÍ</a:t>
            </a:r>
          </a:p>
        </p:txBody>
      </p:sp>
      <p:sp>
        <p:nvSpPr>
          <p:cNvPr id="25610" name="Rectangle 11"/>
          <p:cNvSpPr>
            <a:spLocks noChangeArrowheads="1"/>
          </p:cNvSpPr>
          <p:nvPr/>
        </p:nvSpPr>
        <p:spPr bwMode="auto">
          <a:xfrm>
            <a:off x="900120" y="6438578"/>
            <a:ext cx="6911975" cy="1068711"/>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16" name="Títol 1"/>
          <p:cNvSpPr txBox="1">
            <a:spLocks/>
          </p:cNvSpPr>
          <p:nvPr/>
        </p:nvSpPr>
        <p:spPr bwMode="auto">
          <a:xfrm>
            <a:off x="6918961" y="6523358"/>
            <a:ext cx="2644139" cy="506042"/>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ca-ES" sz="1600" b="1" dirty="0" smtClean="0">
                <a:solidFill>
                  <a:srgbClr val="006600"/>
                </a:solidFill>
                <a:latin typeface="Calibri titulo"/>
              </a:rPr>
              <a:t>   </a:t>
            </a:r>
            <a:r>
              <a:rPr lang="ca-ES" sz="1600" b="1" dirty="0" err="1" smtClean="0">
                <a:solidFill>
                  <a:srgbClr val="006600"/>
                </a:solidFill>
                <a:latin typeface="Calibri titulo"/>
              </a:rPr>
              <a:t>SESIÓN</a:t>
            </a:r>
            <a:r>
              <a:rPr lang="ca-ES" sz="1600" b="1" dirty="0" smtClean="0">
                <a:solidFill>
                  <a:srgbClr val="006600"/>
                </a:solidFill>
                <a:latin typeface="Calibri titulo"/>
              </a:rPr>
              <a:t> </a:t>
            </a:r>
            <a:r>
              <a:rPr lang="ca-ES" sz="1600" b="1" dirty="0">
                <a:solidFill>
                  <a:srgbClr val="006600"/>
                </a:solidFill>
                <a:latin typeface="Calibri titulo"/>
              </a:rPr>
              <a:t>I. </a:t>
            </a:r>
            <a:r>
              <a:rPr lang="ca-ES" sz="1600" b="1" dirty="0">
                <a:latin typeface="Calibri titulo"/>
              </a:rPr>
              <a:t>¡</a:t>
            </a:r>
            <a:r>
              <a:rPr lang="ca-ES" sz="1600" b="1" dirty="0" err="1">
                <a:latin typeface="Calibri titulo"/>
              </a:rPr>
              <a:t>Prepárate</a:t>
            </a:r>
            <a:r>
              <a:rPr lang="ca-ES" sz="1600" b="1" dirty="0">
                <a:latin typeface="Calibri titulo"/>
              </a:rPr>
              <a:t>!</a:t>
            </a:r>
            <a:endParaRPr lang="ca-ES" sz="1600" dirty="0">
              <a:latin typeface="Calibri titulo"/>
            </a:endParaRPr>
          </a:p>
        </p:txBody>
      </p:sp>
      <p:pic>
        <p:nvPicPr>
          <p:cNvPr id="15" name="6 Image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2721" t="37177" r="53534" b="12706"/>
          <a:stretch>
            <a:fillRect/>
          </a:stretch>
        </p:blipFill>
        <p:spPr bwMode="auto">
          <a:xfrm>
            <a:off x="8028384" y="56356"/>
            <a:ext cx="103505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Imatge 3" descr="WEB VERTICAL BLANC.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9512" y="116632"/>
            <a:ext cx="960438"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50718656"/>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17409" y="1272197"/>
            <a:ext cx="4352159" cy="4965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9659" r="64706" b="9505"/>
          <a:stretch/>
        </p:blipFill>
        <p:spPr bwMode="auto">
          <a:xfrm>
            <a:off x="327270" y="1566169"/>
            <a:ext cx="3612186" cy="46718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385" t="8019" r="65239" b="6250"/>
          <a:stretch/>
        </p:blipFill>
        <p:spPr bwMode="auto">
          <a:xfrm>
            <a:off x="172527" y="1173192"/>
            <a:ext cx="3919181" cy="56848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ítulo 1"/>
          <p:cNvSpPr txBox="1">
            <a:spLocks noChangeArrowheads="1"/>
          </p:cNvSpPr>
          <p:nvPr/>
        </p:nvSpPr>
        <p:spPr>
          <a:xfrm>
            <a:off x="967154" y="255083"/>
            <a:ext cx="7244861" cy="5963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b="1" dirty="0">
                <a:solidFill>
                  <a:srgbClr val="006600"/>
                </a:solidFill>
                <a:latin typeface="Calibri  (Títulos)"/>
                <a:ea typeface="+mn-ea"/>
                <a:cs typeface="Calibri Light" panose="020F0302020204030204" pitchFamily="34" charset="0"/>
              </a:rPr>
              <a:t>PUBLICIDAD</a:t>
            </a:r>
            <a:endParaRPr lang="ca-ES" altLang="es-ES" sz="3200" dirty="0"/>
          </a:p>
        </p:txBody>
      </p:sp>
      <p:pic>
        <p:nvPicPr>
          <p:cNvPr id="2" name="Imagen 1"/>
          <p:cNvPicPr>
            <a:picLocks noChangeAspect="1"/>
          </p:cNvPicPr>
          <p:nvPr/>
        </p:nvPicPr>
        <p:blipFill rotWithShape="1">
          <a:blip r:embed="rId6"/>
          <a:srcRect l="39485" t="26376" r="39485" b="18501"/>
          <a:stretch/>
        </p:blipFill>
        <p:spPr>
          <a:xfrm>
            <a:off x="2894653" y="1265300"/>
            <a:ext cx="3245512" cy="4972766"/>
          </a:xfrm>
          <a:prstGeom prst="rect">
            <a:avLst/>
          </a:prstGeom>
          <a:ln w="38100">
            <a:solidFill>
              <a:srgbClr val="C00000"/>
            </a:solidFill>
          </a:ln>
        </p:spPr>
      </p:pic>
    </p:spTree>
    <p:extLst>
      <p:ext uri="{BB962C8B-B14F-4D97-AF65-F5344CB8AC3E}">
        <p14:creationId xmlns:p14="http://schemas.microsoft.com/office/powerpoint/2010/main" xmlns="" val="17922790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RUP TREBALL GRUPAL\3 edi\imatges tabac\Imagen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693" r="-2074" b="9730"/>
          <a:stretch/>
        </p:blipFill>
        <p:spPr bwMode="auto">
          <a:xfrm>
            <a:off x="733326" y="1089622"/>
            <a:ext cx="2705514" cy="313072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LM"/>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325" b="11357"/>
          <a:stretch/>
        </p:blipFill>
        <p:spPr bwMode="auto">
          <a:xfrm>
            <a:off x="6120956" y="1164030"/>
            <a:ext cx="2631544" cy="3057715"/>
          </a:xfrm>
          <a:prstGeom prst="rect">
            <a:avLst/>
          </a:prstGeom>
          <a:noFill/>
          <a:ln w="57150">
            <a:no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2" descr="camelchicle"/>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8361"/>
          <a:stretch/>
        </p:blipFill>
        <p:spPr bwMode="auto">
          <a:xfrm>
            <a:off x="3978026" y="4549926"/>
            <a:ext cx="1699102" cy="2154462"/>
          </a:xfrm>
          <a:prstGeom prst="rect">
            <a:avLst/>
          </a:prstGeom>
          <a:noFill/>
          <a:ln w="57150">
            <a:noFill/>
            <a:miter lim="800000"/>
            <a:headEnd/>
            <a:tailEnd/>
          </a:ln>
          <a:extLst>
            <a:ext uri="{909E8E84-426E-40DD-AFC4-6F175D3DCCD1}">
              <a14:hiddenFill xmlns:a14="http://schemas.microsoft.com/office/drawing/2010/main" xmlns="">
                <a:solidFill>
                  <a:srgbClr val="FFFFFF"/>
                </a:solidFill>
              </a14:hiddenFill>
            </a:ext>
          </a:extLst>
        </p:spPr>
      </p:pic>
      <p:pic>
        <p:nvPicPr>
          <p:cNvPr id="12" name="Picture 4"/>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63222" t="30598" r="21412" b="46027"/>
          <a:stretch/>
        </p:blipFill>
        <p:spPr bwMode="auto">
          <a:xfrm>
            <a:off x="6604003" y="4738891"/>
            <a:ext cx="1717882" cy="14692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33695" t="19833" r="41532" b="22641"/>
          <a:stretch/>
        </p:blipFill>
        <p:spPr bwMode="auto">
          <a:xfrm>
            <a:off x="3554473" y="1164030"/>
            <a:ext cx="2497819" cy="32754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47252" t="37978" r="31887" b="37802"/>
          <a:stretch/>
        </p:blipFill>
        <p:spPr bwMode="auto">
          <a:xfrm>
            <a:off x="475880" y="4532942"/>
            <a:ext cx="3288800" cy="21561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ítulo 1"/>
          <p:cNvSpPr txBox="1">
            <a:spLocks noChangeArrowheads="1"/>
          </p:cNvSpPr>
          <p:nvPr/>
        </p:nvSpPr>
        <p:spPr>
          <a:xfrm>
            <a:off x="931986" y="255083"/>
            <a:ext cx="7209692" cy="5963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sz="4000" b="1" dirty="0">
                <a:solidFill>
                  <a:srgbClr val="006600"/>
                </a:solidFill>
                <a:latin typeface="Calibri  (Títulos)"/>
                <a:ea typeface="+mn-ea"/>
                <a:cs typeface="Calibri Light" panose="020F0302020204030204" pitchFamily="34" charset="0"/>
              </a:rPr>
              <a:t>PUBLICIDAD</a:t>
            </a:r>
            <a:r>
              <a:rPr lang="ca-ES" altLang="es-ES" sz="3200" b="1" dirty="0">
                <a:solidFill>
                  <a:srgbClr val="006600"/>
                </a:solidFill>
                <a:latin typeface="Calibri  (Títulos)"/>
                <a:ea typeface="+mn-ea"/>
                <a:cs typeface="Calibri Light" panose="020F0302020204030204" pitchFamily="34" charset="0"/>
              </a:rPr>
              <a:t> </a:t>
            </a:r>
            <a:r>
              <a:rPr lang="ca-ES" altLang="es-ES" sz="2800" dirty="0"/>
              <a:t/>
            </a:r>
            <a:br>
              <a:rPr lang="ca-ES" altLang="es-ES" sz="2800" dirty="0"/>
            </a:br>
            <a:endParaRPr lang="ca-ES" altLang="es-ES" sz="2800" dirty="0"/>
          </a:p>
        </p:txBody>
      </p:sp>
    </p:spTree>
    <p:extLst>
      <p:ext uri="{BB962C8B-B14F-4D97-AF65-F5344CB8AC3E}">
        <p14:creationId xmlns:p14="http://schemas.microsoft.com/office/powerpoint/2010/main" xmlns="" val="36136504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4750" t="13444" r="30877" b="28066"/>
          <a:stretch/>
        </p:blipFill>
        <p:spPr bwMode="auto">
          <a:xfrm>
            <a:off x="109358" y="2039815"/>
            <a:ext cx="2960956" cy="4012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5982" t="14151" r="58979" b="25944"/>
          <a:stretch/>
        </p:blipFill>
        <p:spPr bwMode="auto">
          <a:xfrm>
            <a:off x="3110417" y="2039815"/>
            <a:ext cx="2967859" cy="40097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44883" t="12972" r="30345" b="27594"/>
          <a:stretch/>
        </p:blipFill>
        <p:spPr bwMode="auto">
          <a:xfrm>
            <a:off x="6046389" y="2039815"/>
            <a:ext cx="2959589" cy="40097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Imagen 1"/>
          <p:cNvPicPr>
            <a:picLocks noChangeAspect="1"/>
          </p:cNvPicPr>
          <p:nvPr/>
        </p:nvPicPr>
        <p:blipFill rotWithShape="1">
          <a:blip r:embed="rId6" cstate="print"/>
          <a:srcRect l="31340" t="45797" r="14756" b="46129"/>
          <a:stretch/>
        </p:blipFill>
        <p:spPr>
          <a:xfrm>
            <a:off x="1087577" y="1150315"/>
            <a:ext cx="7013538" cy="590619"/>
          </a:xfrm>
          <a:prstGeom prst="rect">
            <a:avLst/>
          </a:prstGeom>
        </p:spPr>
      </p:pic>
      <p:sp>
        <p:nvSpPr>
          <p:cNvPr id="8" name="Título 1"/>
          <p:cNvSpPr txBox="1">
            <a:spLocks noChangeArrowheads="1"/>
          </p:cNvSpPr>
          <p:nvPr/>
        </p:nvSpPr>
        <p:spPr>
          <a:xfrm>
            <a:off x="971550" y="255083"/>
            <a:ext cx="7239000" cy="5963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sz="4000" b="1" dirty="0">
                <a:solidFill>
                  <a:srgbClr val="006600"/>
                </a:solidFill>
                <a:latin typeface="Calibri  (Títulos)"/>
                <a:ea typeface="+mn-ea"/>
                <a:cs typeface="Calibri Light" panose="020F0302020204030204" pitchFamily="34" charset="0"/>
              </a:rPr>
              <a:t> PUBLICIDAD </a:t>
            </a:r>
            <a:r>
              <a:rPr lang="ca-ES" altLang="es-ES" sz="2800" dirty="0"/>
              <a:t/>
            </a:r>
            <a:br>
              <a:rPr lang="ca-ES" altLang="es-ES" sz="2800" dirty="0"/>
            </a:br>
            <a:endParaRPr lang="ca-ES" altLang="es-ES" sz="2800" dirty="0"/>
          </a:p>
        </p:txBody>
      </p:sp>
    </p:spTree>
    <p:extLst>
      <p:ext uri="{BB962C8B-B14F-4D97-AF65-F5344CB8AC3E}">
        <p14:creationId xmlns:p14="http://schemas.microsoft.com/office/powerpoint/2010/main" xmlns="" val="130621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7"/>
          <p:cNvSpPr>
            <a:spLocks noChangeArrowheads="1"/>
          </p:cNvSpPr>
          <p:nvPr/>
        </p:nvSpPr>
        <p:spPr bwMode="auto">
          <a:xfrm>
            <a:off x="914400" y="200025"/>
            <a:ext cx="7277099" cy="769441"/>
          </a:xfrm>
          <a:prstGeom prst="rect">
            <a:avLst/>
          </a:prstGeom>
          <a:noFill/>
          <a:ln>
            <a:noFill/>
          </a:ln>
        </p:spPr>
        <p:txBody>
          <a:bodyPr wrap="square">
            <a:spAutoFit/>
          </a:bodyPr>
          <a:lstStyle/>
          <a:p>
            <a:pPr algn="ctr">
              <a:defRPr/>
            </a:pPr>
            <a:r>
              <a:rPr lang="ca-ES" sz="4400" b="1" dirty="0">
                <a:solidFill>
                  <a:srgbClr val="006600"/>
                </a:solidFill>
                <a:latin typeface="Calibri Títulos"/>
                <a:cs typeface="Arial" charset="0"/>
              </a:rPr>
              <a:t>FIJAR EL DÍA D</a:t>
            </a:r>
            <a:endParaRPr lang="es-ES" sz="4000" b="1" dirty="0">
              <a:solidFill>
                <a:srgbClr val="006600"/>
              </a:solidFill>
              <a:latin typeface="Calibri Títulos"/>
              <a:cs typeface="Arial" charset="0"/>
            </a:endParaRPr>
          </a:p>
        </p:txBody>
      </p:sp>
      <p:sp>
        <p:nvSpPr>
          <p:cNvPr id="288773" name="Rectangle 1029"/>
          <p:cNvSpPr>
            <a:spLocks noGrp="1" noChangeArrowheads="1"/>
          </p:cNvSpPr>
          <p:nvPr>
            <p:ph type="body" sz="half" idx="4294967295"/>
          </p:nvPr>
        </p:nvSpPr>
        <p:spPr>
          <a:xfrm>
            <a:off x="539750" y="1773238"/>
            <a:ext cx="5077963" cy="2517408"/>
          </a:xfrm>
        </p:spPr>
        <p:txBody>
          <a:bodyPr>
            <a:normAutofit/>
          </a:bodyPr>
          <a:lstStyle/>
          <a:p>
            <a:pPr marL="0" indent="0" algn="just" eaLnBrk="1" hangingPunct="1">
              <a:buFont typeface="Arial" panose="020B0604020202020204" pitchFamily="34" charset="0"/>
              <a:buNone/>
              <a:defRPr/>
            </a:pPr>
            <a:r>
              <a:rPr lang="ca-ES" sz="4000" b="1" dirty="0" err="1" smtClean="0"/>
              <a:t>Escoger</a:t>
            </a:r>
            <a:r>
              <a:rPr lang="ca-ES" sz="4000" b="1" dirty="0" smtClean="0"/>
              <a:t> </a:t>
            </a:r>
            <a:r>
              <a:rPr lang="ca-ES" sz="4000" b="1" dirty="0"/>
              <a:t>un </a:t>
            </a:r>
            <a:r>
              <a:rPr lang="ca-ES" sz="4000" b="1" dirty="0" err="1" smtClean="0"/>
              <a:t>día</a:t>
            </a:r>
            <a:r>
              <a:rPr lang="ca-ES" sz="4000" b="1" dirty="0" smtClean="0"/>
              <a:t>…  </a:t>
            </a:r>
            <a:endParaRPr lang="ca-ES" sz="4000" b="1" dirty="0"/>
          </a:p>
          <a:p>
            <a:pPr marL="0" indent="0" eaLnBrk="1" hangingPunct="1">
              <a:buFont typeface="Arial" charset="0"/>
              <a:buNone/>
              <a:defRPr/>
            </a:pPr>
            <a:r>
              <a:rPr lang="ca-ES" sz="3600" b="1" dirty="0"/>
              <a:t>No </a:t>
            </a:r>
            <a:r>
              <a:rPr lang="ca-ES" sz="3600" b="1" dirty="0" err="1"/>
              <a:t>existe</a:t>
            </a:r>
            <a:r>
              <a:rPr lang="ca-ES" sz="3600" b="1" dirty="0"/>
              <a:t> el </a:t>
            </a:r>
            <a:r>
              <a:rPr lang="ca-ES" sz="3600" b="1" dirty="0" err="1"/>
              <a:t>momento</a:t>
            </a:r>
            <a:r>
              <a:rPr lang="ca-ES" sz="3600" b="1" dirty="0"/>
              <a:t> ideal</a:t>
            </a:r>
            <a:endParaRPr lang="es-ES" sz="3600" b="1" dirty="0"/>
          </a:p>
          <a:p>
            <a:pPr marL="0" indent="0" algn="just" eaLnBrk="1" hangingPunct="1">
              <a:buFont typeface="Arial" charset="0"/>
              <a:buNone/>
              <a:defRPr/>
            </a:pPr>
            <a:endParaRPr lang="es-ES" sz="2800" b="1" dirty="0"/>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706" t="41266" r="68345" b="36618"/>
          <a:stretch/>
        </p:blipFill>
        <p:spPr bwMode="auto">
          <a:xfrm>
            <a:off x="1580398" y="4095345"/>
            <a:ext cx="2871680" cy="2116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descr="D:\GRUP TREBALL GRUPAL\3 edi\imatges tabac\ece0eb783c83d8eae389ffcfba2a46c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0757" y="1886212"/>
            <a:ext cx="3463572" cy="43251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89321071"/>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3032305" y="1538481"/>
            <a:ext cx="3479800" cy="764945"/>
          </a:xfrm>
          <a:prstGeom prst="rect">
            <a:avLst/>
          </a:prstGeom>
        </p:spPr>
        <p:txBody>
          <a:bodyPr>
            <a:normAutofit/>
          </a:bodyPr>
          <a:lstStyle/>
          <a:p>
            <a:pPr algn="ctr"/>
            <a:r>
              <a:rPr lang="ca-ES" sz="3600" dirty="0" err="1">
                <a:solidFill>
                  <a:srgbClr val="006600"/>
                </a:solidFill>
                <a:latin typeface="+mn-lt"/>
              </a:rPr>
              <a:t>Rapé</a:t>
            </a:r>
            <a:endParaRPr lang="ca-ES" sz="3600" dirty="0">
              <a:solidFill>
                <a:srgbClr val="006600"/>
              </a:solidFill>
              <a:latin typeface="+mn-lt"/>
            </a:endParaRPr>
          </a:p>
        </p:txBody>
      </p:sp>
      <p:pic>
        <p:nvPicPr>
          <p:cNvPr id="4" name="Contenidor de contingut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688170" y="1361155"/>
            <a:ext cx="1677779" cy="2489313"/>
          </a:xfrm>
        </p:spPr>
      </p:pic>
      <p:pic>
        <p:nvPicPr>
          <p:cNvPr id="5" name="Imat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63288" y="1847247"/>
            <a:ext cx="2552700" cy="1790700"/>
          </a:xfrm>
          <a:prstGeom prst="rect">
            <a:avLst/>
          </a:prstGeom>
        </p:spPr>
      </p:pic>
      <p:sp>
        <p:nvSpPr>
          <p:cNvPr id="13" name="Rectangle 2"/>
          <p:cNvSpPr>
            <a:spLocks noChangeArrowheads="1"/>
          </p:cNvSpPr>
          <p:nvPr/>
        </p:nvSpPr>
        <p:spPr bwMode="auto">
          <a:xfrm>
            <a:off x="1234919" y="31637"/>
            <a:ext cx="6420256" cy="1107485"/>
          </a:xfrm>
          <a:prstGeom prst="rect">
            <a:avLst/>
          </a:prstGeom>
          <a:noFill/>
          <a:ln w="9525" algn="ctr">
            <a:noFill/>
            <a:miter lim="800000"/>
            <a:headEnd type="none" w="sm" len="sm"/>
            <a:tailEnd type="none" w="sm" len="sm"/>
          </a:ln>
          <a:effectLst/>
        </p:spPr>
        <p:txBody>
          <a:bodyPr anchor="ctr"/>
          <a:lstStyle/>
          <a:p>
            <a:pPr algn="ctr" eaLnBrk="1" hangingPunct="1">
              <a:defRPr/>
            </a:pPr>
            <a:r>
              <a:rPr lang="es-ES" sz="5400" dirty="0" smtClean="0">
                <a:solidFill>
                  <a:srgbClr val="00B050"/>
                </a:solidFill>
              </a:rPr>
              <a:t> </a:t>
            </a:r>
            <a:r>
              <a:rPr lang="es-ES" sz="4000" b="1" dirty="0" smtClean="0">
                <a:solidFill>
                  <a:srgbClr val="006600"/>
                </a:solidFill>
                <a:latin typeface="Calibri  (Títulos)"/>
                <a:ea typeface="+mj-ea"/>
                <a:cs typeface="+mj-cs"/>
              </a:rPr>
              <a:t>FORMAS </a:t>
            </a:r>
            <a:r>
              <a:rPr lang="es-ES" sz="4000" b="1" dirty="0">
                <a:solidFill>
                  <a:srgbClr val="006600"/>
                </a:solidFill>
                <a:latin typeface="Calibri  (Títulos)"/>
                <a:ea typeface="+mj-ea"/>
                <a:cs typeface="+mj-cs"/>
              </a:rPr>
              <a:t>DE FUMAR</a:t>
            </a:r>
            <a:endParaRPr lang="es-ES" sz="4400" b="1" dirty="0">
              <a:solidFill>
                <a:srgbClr val="006600"/>
              </a:solidFill>
              <a:latin typeface="Calibri  (Títulos)"/>
              <a:ea typeface="+mj-ea"/>
              <a:cs typeface="+mj-cs"/>
            </a:endParaRPr>
          </a:p>
        </p:txBody>
      </p:sp>
      <p:sp>
        <p:nvSpPr>
          <p:cNvPr id="15" name="Títol 1"/>
          <p:cNvSpPr txBox="1">
            <a:spLocks/>
          </p:cNvSpPr>
          <p:nvPr/>
        </p:nvSpPr>
        <p:spPr>
          <a:xfrm>
            <a:off x="2527060" y="3857281"/>
            <a:ext cx="4490291" cy="10381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3600" dirty="0" err="1">
                <a:solidFill>
                  <a:srgbClr val="006600"/>
                </a:solidFill>
                <a:latin typeface="+mn-lt"/>
                <a:ea typeface="+mn-ea"/>
                <a:cs typeface="+mn-cs"/>
              </a:rPr>
              <a:t>Tabaco</a:t>
            </a:r>
            <a:r>
              <a:rPr lang="ca-ES" sz="3600" dirty="0">
                <a:solidFill>
                  <a:srgbClr val="006600"/>
                </a:solidFill>
                <a:latin typeface="+mn-lt"/>
                <a:ea typeface="+mn-ea"/>
                <a:cs typeface="+mn-cs"/>
              </a:rPr>
              <a:t> de </a:t>
            </a:r>
            <a:r>
              <a:rPr lang="ca-ES" sz="3600" dirty="0" err="1">
                <a:solidFill>
                  <a:srgbClr val="006600"/>
                </a:solidFill>
                <a:latin typeface="+mn-lt"/>
                <a:ea typeface="+mn-ea"/>
                <a:cs typeface="+mn-cs"/>
              </a:rPr>
              <a:t>mascar</a:t>
            </a:r>
            <a:endParaRPr lang="ca-ES" sz="3600" dirty="0">
              <a:solidFill>
                <a:srgbClr val="006600"/>
              </a:solidFill>
              <a:latin typeface="+mn-lt"/>
              <a:ea typeface="+mn-ea"/>
              <a:cs typeface="+mn-cs"/>
            </a:endParaRPr>
          </a:p>
        </p:txBody>
      </p:sp>
      <p:pic>
        <p:nvPicPr>
          <p:cNvPr id="16" name="Contenidor de contingut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4445" y="4208240"/>
            <a:ext cx="2241010" cy="2241010"/>
          </a:xfrm>
          <a:prstGeom prst="rect">
            <a:avLst/>
          </a:prstGeom>
        </p:spPr>
      </p:pic>
      <p:pic>
        <p:nvPicPr>
          <p:cNvPr id="19" name="Imatg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918959" y="4208240"/>
            <a:ext cx="1472433" cy="2241010"/>
          </a:xfrm>
          <a:prstGeom prst="rect">
            <a:avLst/>
          </a:prstGeom>
        </p:spPr>
      </p:pic>
      <p:pic>
        <p:nvPicPr>
          <p:cNvPr id="20" name="Imatge 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753789" y="4895395"/>
            <a:ext cx="2036835" cy="1533525"/>
          </a:xfrm>
          <a:prstGeom prst="rect">
            <a:avLst/>
          </a:prstGeom>
        </p:spPr>
      </p:pic>
    </p:spTree>
    <p:extLst>
      <p:ext uri="{BB962C8B-B14F-4D97-AF65-F5344CB8AC3E}">
        <p14:creationId xmlns:p14="http://schemas.microsoft.com/office/powerpoint/2010/main" xmlns="" val="16361399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971600" y="183173"/>
            <a:ext cx="7272808" cy="655027"/>
          </a:xfrm>
          <a:prstGeom prst="rect">
            <a:avLst/>
          </a:prstGeom>
        </p:spPr>
        <p:txBody>
          <a:bodyPr>
            <a:noAutofit/>
          </a:bodyPr>
          <a:lstStyle/>
          <a:p>
            <a:pPr algn="ctr" eaLnBrk="1" hangingPunct="1"/>
            <a:r>
              <a:rPr lang="es-ES_tradnl" altLang="es-ES" b="1" dirty="0">
                <a:solidFill>
                  <a:srgbClr val="006600"/>
                </a:solidFill>
                <a:latin typeface="Calibri Títulos"/>
              </a:rPr>
              <a:t>DEBERES</a:t>
            </a:r>
            <a:endParaRPr lang="es-ES" altLang="es-ES" b="1" dirty="0">
              <a:solidFill>
                <a:srgbClr val="006600"/>
              </a:solidFill>
              <a:latin typeface="Calibri Títulos"/>
            </a:endParaRPr>
          </a:p>
        </p:txBody>
      </p:sp>
      <p:sp>
        <p:nvSpPr>
          <p:cNvPr id="44035" name="Text Box 3"/>
          <p:cNvSpPr txBox="1">
            <a:spLocks noChangeArrowheads="1"/>
          </p:cNvSpPr>
          <p:nvPr/>
        </p:nvSpPr>
        <p:spPr bwMode="auto">
          <a:xfrm>
            <a:off x="3577981" y="836712"/>
            <a:ext cx="5242492" cy="2298065"/>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Autoregistro del consumo de </a:t>
            </a:r>
            <a:r>
              <a:rPr lang="ca-ES" sz="2400" noProof="1" smtClean="0">
                <a:solidFill>
                  <a:srgbClr val="000000"/>
                </a:solidFill>
                <a:latin typeface="Calibri" pitchFamily="34" charset="0"/>
              </a:rPr>
              <a:t>tabaco</a:t>
            </a:r>
            <a:endParaRPr lang="ca-ES" sz="2400" noProof="1">
              <a:latin typeface="+mn-lt"/>
            </a:endParaRPr>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Motivos para dejar de </a:t>
            </a:r>
            <a:r>
              <a:rPr lang="ca-ES" sz="2400" noProof="1" smtClean="0">
                <a:solidFill>
                  <a:srgbClr val="000000"/>
                </a:solidFill>
                <a:latin typeface="Calibri" pitchFamily="34" charset="0"/>
              </a:rPr>
              <a:t>fumar</a:t>
            </a:r>
            <a:endParaRPr lang="ca-ES" sz="2400" noProof="1">
              <a:solidFill>
                <a:srgbClr val="000000"/>
              </a:solidFill>
              <a:latin typeface="Calibri" pitchFamily="34" charset="0"/>
            </a:endParaRPr>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Motivos para continuar </a:t>
            </a:r>
            <a:r>
              <a:rPr lang="ca-ES" sz="2400" noProof="1" smtClean="0">
                <a:solidFill>
                  <a:srgbClr val="000000"/>
                </a:solidFill>
                <a:latin typeface="Calibri" pitchFamily="34" charset="0"/>
              </a:rPr>
              <a:t>fumando</a:t>
            </a:r>
            <a:endParaRPr lang="ca-ES" sz="2400" noProof="1">
              <a:solidFill>
                <a:srgbClr val="000000"/>
              </a:solidFill>
              <a:latin typeface="Calibri" pitchFamily="34" charset="0"/>
            </a:endParaRPr>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Técnicas de </a:t>
            </a:r>
            <a:r>
              <a:rPr lang="ca-ES" sz="2400" noProof="1" smtClean="0">
                <a:solidFill>
                  <a:srgbClr val="000000"/>
                </a:solidFill>
                <a:latin typeface="Calibri" pitchFamily="34" charset="0"/>
              </a:rPr>
              <a:t>desautomatitzación</a:t>
            </a:r>
            <a:endParaRPr lang="ca-ES" sz="2400" noProof="1">
              <a:solidFill>
                <a:srgbClr val="000000"/>
              </a:solidFill>
              <a:latin typeface="Calibri" pitchFamily="34" charset="0"/>
            </a:endParaRPr>
          </a:p>
          <a:p>
            <a:pPr marL="342900" indent="-342900" eaLnBrk="1" hangingPunct="1">
              <a:spcBef>
                <a:spcPts val="720"/>
              </a:spcBef>
              <a:buClr>
                <a:srgbClr val="006600"/>
              </a:buClr>
              <a:buFont typeface="Arial" panose="020B0604020202020204" pitchFamily="34" charset="0"/>
              <a:buChar char="•"/>
              <a:defRPr/>
            </a:pPr>
            <a:r>
              <a:rPr lang="ca-ES" sz="2400" b="1" dirty="0">
                <a:solidFill>
                  <a:srgbClr val="000000"/>
                </a:solidFill>
                <a:latin typeface="Calibri" pitchFamily="34" charset="0"/>
              </a:rPr>
              <a:t>PENSEMOS EN EL </a:t>
            </a:r>
            <a:r>
              <a:rPr lang="ca-ES" sz="2400" b="1" dirty="0" err="1" smtClean="0">
                <a:solidFill>
                  <a:srgbClr val="006600"/>
                </a:solidFill>
                <a:latin typeface="Calibri" pitchFamily="34" charset="0"/>
              </a:rPr>
              <a:t>DÍA</a:t>
            </a:r>
            <a:r>
              <a:rPr lang="ca-ES" sz="2400" b="1" dirty="0" smtClean="0">
                <a:solidFill>
                  <a:srgbClr val="006600"/>
                </a:solidFill>
                <a:latin typeface="Calibri" pitchFamily="34" charset="0"/>
              </a:rPr>
              <a:t> </a:t>
            </a:r>
            <a:r>
              <a:rPr lang="ca-ES" sz="2400" b="1" dirty="0">
                <a:solidFill>
                  <a:srgbClr val="006600"/>
                </a:solidFill>
                <a:latin typeface="Calibri" pitchFamily="34" charset="0"/>
              </a:rPr>
              <a:t>D</a:t>
            </a:r>
            <a:r>
              <a:rPr lang="ca-ES" sz="2400" b="1" dirty="0" smtClean="0">
                <a:solidFill>
                  <a:srgbClr val="006600"/>
                </a:solidFill>
                <a:latin typeface="Calibri" pitchFamily="34" charset="0"/>
              </a:rPr>
              <a:t>.</a:t>
            </a:r>
            <a:r>
              <a:rPr lang="ca-ES" sz="2400" b="1" dirty="0" smtClean="0">
                <a:solidFill>
                  <a:srgbClr val="000000"/>
                </a:solidFill>
                <a:latin typeface="Calibri" pitchFamily="34" charset="0"/>
              </a:rPr>
              <a:t>    </a:t>
            </a:r>
            <a:endParaRPr lang="ca-ES" sz="2400" b="1" dirty="0">
              <a:solidFill>
                <a:srgbClr val="000000"/>
              </a:solidFill>
              <a:latin typeface="Calibri" pitchFamily="34" charset="0"/>
            </a:endParaRPr>
          </a:p>
        </p:txBody>
      </p:sp>
      <p:pic>
        <p:nvPicPr>
          <p:cNvPr id="8" name="Picture 5" descr="MC900232133[1]">
            <a:extLst>
              <a:ext uri="{FF2B5EF4-FFF2-40B4-BE49-F238E27FC236}">
                <a16:creationId xmlns:a16="http://schemas.microsoft.com/office/drawing/2014/main" xmlns="" id="{8FFE6392-7496-934D-84A4-AD1CA242CD7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2420938"/>
            <a:ext cx="3368675" cy="345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agen 2"/>
          <p:cNvPicPr>
            <a:picLocks noChangeAspect="1"/>
          </p:cNvPicPr>
          <p:nvPr/>
        </p:nvPicPr>
        <p:blipFill rotWithShape="1">
          <a:blip r:embed="rId4"/>
          <a:srcRect l="15133" t="33266" r="62730" b="16532"/>
          <a:stretch/>
        </p:blipFill>
        <p:spPr>
          <a:xfrm>
            <a:off x="4608004" y="3100104"/>
            <a:ext cx="2629987" cy="3353232"/>
          </a:xfrm>
          <a:prstGeom prst="rect">
            <a:avLst/>
          </a:prstGeom>
        </p:spPr>
      </p:pic>
    </p:spTree>
    <p:extLst>
      <p:ext uri="{BB962C8B-B14F-4D97-AF65-F5344CB8AC3E}">
        <p14:creationId xmlns:p14="http://schemas.microsoft.com/office/powerpoint/2010/main" xmlns="" val="847499511"/>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990600" y="269875"/>
            <a:ext cx="7162800" cy="762000"/>
          </a:xfrm>
        </p:spPr>
        <p:txBody>
          <a:bodyPr>
            <a:normAutofit fontScale="90000"/>
          </a:bodyPr>
          <a:lstStyle/>
          <a:p>
            <a:pPr eaLnBrk="1" hangingPunct="1"/>
            <a:r>
              <a:rPr lang="ca-ES" altLang="es-ES" sz="4000" b="1" dirty="0">
                <a:solidFill>
                  <a:srgbClr val="006600"/>
                </a:solidFill>
                <a:latin typeface="Calibri (Títulos)"/>
              </a:rPr>
              <a:t>¿</a:t>
            </a:r>
            <a:r>
              <a:rPr lang="ca-ES" altLang="es-ES" sz="4000" b="1" dirty="0" err="1" smtClean="0">
                <a:solidFill>
                  <a:srgbClr val="006600"/>
                </a:solidFill>
                <a:latin typeface="Calibri (Títulos)"/>
              </a:rPr>
              <a:t>CUÁNDO</a:t>
            </a:r>
            <a:r>
              <a:rPr lang="ca-ES" altLang="es-ES" sz="4000" b="1" dirty="0" smtClean="0">
                <a:solidFill>
                  <a:srgbClr val="006600"/>
                </a:solidFill>
                <a:latin typeface="Calibri (Títulos)"/>
              </a:rPr>
              <a:t> </a:t>
            </a:r>
            <a:r>
              <a:rPr lang="ca-ES" altLang="es-ES" sz="4000" b="1" dirty="0">
                <a:solidFill>
                  <a:srgbClr val="006600"/>
                </a:solidFill>
                <a:latin typeface="Calibri (Títulos)"/>
              </a:rPr>
              <a:t>Y POR QUÉ FUMO?</a:t>
            </a:r>
            <a:endParaRPr lang="ca-ES" altLang="es-ES" sz="4000" dirty="0">
              <a:solidFill>
                <a:srgbClr val="006600"/>
              </a:solidFill>
              <a:latin typeface="Calibri (Títulos)"/>
            </a:endParaRPr>
          </a:p>
        </p:txBody>
      </p:sp>
      <p:pic>
        <p:nvPicPr>
          <p:cNvPr id="2" name="Imagen 1">
            <a:extLst>
              <a:ext uri="{FF2B5EF4-FFF2-40B4-BE49-F238E27FC236}">
                <a16:creationId xmlns:a16="http://schemas.microsoft.com/office/drawing/2014/main" xmlns="" id="{61B90314-7898-4A6F-8124-27BFDCD1B032}"/>
              </a:ext>
            </a:extLst>
          </p:cNvPr>
          <p:cNvPicPr>
            <a:picLocks noChangeAspect="1"/>
          </p:cNvPicPr>
          <p:nvPr/>
        </p:nvPicPr>
        <p:blipFill>
          <a:blip r:embed="rId3"/>
          <a:stretch>
            <a:fillRect/>
          </a:stretch>
        </p:blipFill>
        <p:spPr>
          <a:xfrm>
            <a:off x="1260942" y="1083856"/>
            <a:ext cx="6479410" cy="5465138"/>
          </a:xfrm>
          <a:prstGeom prst="rect">
            <a:avLst/>
          </a:prstGeom>
        </p:spPr>
      </p:pic>
      <p:pic>
        <p:nvPicPr>
          <p:cNvPr id="35847"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98912" y="5445224"/>
            <a:ext cx="2362200" cy="134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743182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87623" y="197297"/>
            <a:ext cx="6965777" cy="1323439"/>
          </a:xfrm>
          <a:prstGeom prst="rect">
            <a:avLst/>
          </a:prstGeom>
        </p:spPr>
        <p:txBody>
          <a:bodyPr wrap="square">
            <a:spAutoFit/>
          </a:bodyPr>
          <a:lstStyle/>
          <a:p>
            <a:pPr algn="ctr">
              <a:defRPr/>
            </a:pPr>
            <a:r>
              <a:rPr lang="pt-BR" sz="4000" b="1" dirty="0">
                <a:solidFill>
                  <a:srgbClr val="006600"/>
                </a:solidFill>
                <a:latin typeface="Calibri Títulos"/>
              </a:rPr>
              <a:t>REGISTRO DEL CONSUMO DIARIO DE CIGARRILLOS</a:t>
            </a:r>
            <a:endParaRPr lang="es-ES" sz="4000" dirty="0">
              <a:solidFill>
                <a:srgbClr val="006600"/>
              </a:solidFill>
              <a:latin typeface="Calibri Títulos"/>
            </a:endParaRPr>
          </a:p>
        </p:txBody>
      </p:sp>
      <p:pic>
        <p:nvPicPr>
          <p:cNvPr id="4" name="Imagen 3">
            <a:extLst>
              <a:ext uri="{FF2B5EF4-FFF2-40B4-BE49-F238E27FC236}">
                <a16:creationId xmlns:a16="http://schemas.microsoft.com/office/drawing/2014/main" xmlns="" id="{951B53DD-8EAC-4A04-8182-C483875B0EE4}"/>
              </a:ext>
            </a:extLst>
          </p:cNvPr>
          <p:cNvPicPr>
            <a:picLocks noChangeAspect="1"/>
          </p:cNvPicPr>
          <p:nvPr/>
        </p:nvPicPr>
        <p:blipFill>
          <a:blip r:embed="rId3"/>
          <a:stretch>
            <a:fillRect/>
          </a:stretch>
        </p:blipFill>
        <p:spPr>
          <a:xfrm>
            <a:off x="2051721" y="1464435"/>
            <a:ext cx="5042994" cy="5060909"/>
          </a:xfrm>
          <a:prstGeom prst="rect">
            <a:avLst/>
          </a:prstGeom>
        </p:spPr>
      </p:pic>
    </p:spTree>
    <p:extLst>
      <p:ext uri="{BB962C8B-B14F-4D97-AF65-F5344CB8AC3E}">
        <p14:creationId xmlns:p14="http://schemas.microsoft.com/office/powerpoint/2010/main" xmlns="" val="1445975410"/>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2 Rectángulo"/>
          <p:cNvSpPr>
            <a:spLocks noChangeArrowheads="1"/>
          </p:cNvSpPr>
          <p:nvPr/>
        </p:nvSpPr>
        <p:spPr bwMode="auto">
          <a:xfrm>
            <a:off x="933451" y="61913"/>
            <a:ext cx="721995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4000" b="1" dirty="0">
                <a:solidFill>
                  <a:srgbClr val="006600"/>
                </a:solidFill>
                <a:latin typeface="Calibri Títulos"/>
              </a:rPr>
              <a:t>REDUCCIÓN DEL NÚMERO</a:t>
            </a:r>
          </a:p>
          <a:p>
            <a:pPr algn="ctr" eaLnBrk="1" hangingPunct="1">
              <a:spcBef>
                <a:spcPct val="0"/>
              </a:spcBef>
              <a:buFontTx/>
              <a:buNone/>
            </a:pPr>
            <a:r>
              <a:rPr lang="ca-ES" altLang="es-ES" sz="4000" b="1" dirty="0">
                <a:solidFill>
                  <a:srgbClr val="006600"/>
                </a:solidFill>
                <a:latin typeface="Calibri Títulos"/>
              </a:rPr>
              <a:t>DE CIGARRILLOS</a:t>
            </a:r>
            <a:endParaRPr lang="es-ES" altLang="es-ES" sz="4000" dirty="0">
              <a:solidFill>
                <a:srgbClr val="006600"/>
              </a:solidFill>
              <a:latin typeface="Calibri Títulos"/>
            </a:endParaRPr>
          </a:p>
        </p:txBody>
      </p:sp>
      <p:pic>
        <p:nvPicPr>
          <p:cNvPr id="3" name="Imagen 2">
            <a:extLst>
              <a:ext uri="{FF2B5EF4-FFF2-40B4-BE49-F238E27FC236}">
                <a16:creationId xmlns:a16="http://schemas.microsoft.com/office/drawing/2014/main" xmlns="" id="{571DC61F-C3AD-49DD-BD09-A938D88A0FA1}"/>
              </a:ext>
            </a:extLst>
          </p:cNvPr>
          <p:cNvPicPr>
            <a:picLocks noChangeAspect="1"/>
          </p:cNvPicPr>
          <p:nvPr/>
        </p:nvPicPr>
        <p:blipFill>
          <a:blip r:embed="rId3"/>
          <a:stretch>
            <a:fillRect/>
          </a:stretch>
        </p:blipFill>
        <p:spPr>
          <a:xfrm>
            <a:off x="1907704" y="1294871"/>
            <a:ext cx="5256584" cy="5374489"/>
          </a:xfrm>
          <a:prstGeom prst="rect">
            <a:avLst/>
          </a:prstGeom>
        </p:spPr>
      </p:pic>
    </p:spTree>
    <p:extLst>
      <p:ext uri="{BB962C8B-B14F-4D97-AF65-F5344CB8AC3E}">
        <p14:creationId xmlns:p14="http://schemas.microsoft.com/office/powerpoint/2010/main" xmlns="" val="243520861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952500" y="155104"/>
            <a:ext cx="7162800" cy="609600"/>
          </a:xfrm>
          <a:prstGeom prst="rect">
            <a:avLst/>
          </a:prstGeom>
        </p:spPr>
        <p:txBody>
          <a:bodyPr>
            <a:noAutofit/>
          </a:bodyPr>
          <a:lstStyle/>
          <a:p>
            <a:pPr algn="ctr" eaLnBrk="1" hangingPunct="1">
              <a:defRPr/>
            </a:pPr>
            <a:r>
              <a:rPr lang="ca-ES" sz="4000" b="1" dirty="0">
                <a:solidFill>
                  <a:srgbClr val="006600"/>
                </a:solidFill>
                <a:latin typeface="Calibri Títulos"/>
              </a:rPr>
              <a:t>REGISTRO DE MOTIVOS</a:t>
            </a:r>
            <a:r>
              <a:rPr lang="ca-ES" sz="4000" dirty="0">
                <a:solidFill>
                  <a:srgbClr val="006600"/>
                </a:solidFill>
                <a:latin typeface="Calibri Títulos"/>
              </a:rPr>
              <a:t> </a:t>
            </a:r>
          </a:p>
        </p:txBody>
      </p:sp>
      <p:pic>
        <p:nvPicPr>
          <p:cNvPr id="2" name="Imagen 1">
            <a:extLst>
              <a:ext uri="{FF2B5EF4-FFF2-40B4-BE49-F238E27FC236}">
                <a16:creationId xmlns:a16="http://schemas.microsoft.com/office/drawing/2014/main" xmlns="" id="{1653D962-21CF-47CF-93C6-02D8AA2F19D2}"/>
              </a:ext>
            </a:extLst>
          </p:cNvPr>
          <p:cNvPicPr>
            <a:picLocks noChangeAspect="1"/>
          </p:cNvPicPr>
          <p:nvPr/>
        </p:nvPicPr>
        <p:blipFill>
          <a:blip r:embed="rId3"/>
          <a:stretch>
            <a:fillRect/>
          </a:stretch>
        </p:blipFill>
        <p:spPr>
          <a:xfrm>
            <a:off x="842837" y="1124744"/>
            <a:ext cx="7458326" cy="5238750"/>
          </a:xfrm>
          <a:prstGeom prst="rect">
            <a:avLst/>
          </a:prstGeom>
        </p:spPr>
      </p:pic>
    </p:spTree>
    <p:extLst>
      <p:ext uri="{BB962C8B-B14F-4D97-AF65-F5344CB8AC3E}">
        <p14:creationId xmlns:p14="http://schemas.microsoft.com/office/powerpoint/2010/main" xmlns="" val="52750741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952500" y="161054"/>
            <a:ext cx="7173476" cy="1107706"/>
          </a:xfrm>
          <a:prstGeom prst="rect">
            <a:avLst/>
          </a:prstGeom>
        </p:spPr>
        <p:txBody>
          <a:bodyPr>
            <a:noAutofit/>
          </a:bodyPr>
          <a:lstStyle/>
          <a:p>
            <a:pPr algn="ctr" eaLnBrk="1" hangingPunct="1">
              <a:defRPr/>
            </a:pPr>
            <a:r>
              <a:rPr lang="ca-ES" altLang="es-ES" sz="4000" b="1" dirty="0">
                <a:solidFill>
                  <a:srgbClr val="006600"/>
                </a:solidFill>
                <a:latin typeface="Calibri Títulos"/>
              </a:rPr>
              <a:t>TÉCNICAS DE </a:t>
            </a:r>
            <a:br>
              <a:rPr lang="ca-ES" altLang="es-ES" sz="4000" b="1" dirty="0">
                <a:solidFill>
                  <a:srgbClr val="006600"/>
                </a:solidFill>
                <a:latin typeface="Calibri Títulos"/>
              </a:rPr>
            </a:br>
            <a:r>
              <a:rPr lang="ca-ES" altLang="es-ES" sz="4000" b="1" dirty="0">
                <a:solidFill>
                  <a:srgbClr val="006600"/>
                </a:solidFill>
                <a:latin typeface="Calibri Títulos"/>
              </a:rPr>
              <a:t>DESAUTOMATITZACIÓN</a:t>
            </a:r>
            <a:endParaRPr lang="es-ES" altLang="es-ES" sz="4000" b="1" dirty="0">
              <a:solidFill>
                <a:srgbClr val="006600"/>
              </a:solidFill>
              <a:latin typeface="Calibri Títulos"/>
            </a:endParaRPr>
          </a:p>
        </p:txBody>
      </p:sp>
      <p:sp>
        <p:nvSpPr>
          <p:cNvPr id="43011" name="Rectangle 3"/>
          <p:cNvSpPr>
            <a:spLocks noGrp="1" noChangeArrowheads="1"/>
          </p:cNvSpPr>
          <p:nvPr>
            <p:ph type="body" idx="4294967295"/>
          </p:nvPr>
        </p:nvSpPr>
        <p:spPr>
          <a:xfrm>
            <a:off x="539552" y="1700808"/>
            <a:ext cx="8446575" cy="4874976"/>
          </a:xfrm>
        </p:spPr>
        <p:txBody>
          <a:bodyPr>
            <a:normAutofit lnSpcReduction="10000"/>
          </a:bodyPr>
          <a:lstStyle/>
          <a:p>
            <a:pPr marL="0" indent="0" algn="just">
              <a:lnSpc>
                <a:spcPct val="80000"/>
              </a:lnSpc>
              <a:buFont typeface="Arial" panose="020B0604020202020204" pitchFamily="34" charset="0"/>
              <a:buNone/>
              <a:defRPr/>
            </a:pPr>
            <a:r>
              <a:rPr lang="es-ES_tradnl" altLang="es-ES" sz="2800" b="1" dirty="0">
                <a:solidFill>
                  <a:srgbClr val="006600"/>
                </a:solidFill>
              </a:rPr>
              <a:t>SEÑALA 4 O 5 DE LOS SIGUIENTES </a:t>
            </a:r>
            <a:r>
              <a:rPr lang="es-ES_tradnl" altLang="es-ES" sz="2800" b="1" dirty="0" smtClean="0">
                <a:solidFill>
                  <a:srgbClr val="006600"/>
                </a:solidFill>
              </a:rPr>
              <a:t>EJERCICIOS</a:t>
            </a:r>
            <a:endParaRPr lang="es-ES_tradnl" altLang="es-ES" sz="2800" b="1" dirty="0">
              <a:solidFill>
                <a:srgbClr val="006600"/>
              </a:solidFill>
            </a:endParaRPr>
          </a:p>
          <a:p>
            <a:pPr>
              <a:lnSpc>
                <a:spcPct val="80000"/>
              </a:lnSpc>
              <a:buClr>
                <a:srgbClr val="008000"/>
              </a:buClr>
              <a:defRPr/>
            </a:pPr>
            <a:r>
              <a:rPr lang="es-ES_tradnl" sz="2400" dirty="0"/>
              <a:t>Retarda el primer cigarrillo de la </a:t>
            </a:r>
            <a:r>
              <a:rPr lang="es-ES_tradnl" sz="2400" dirty="0" smtClean="0"/>
              <a:t>mañana</a:t>
            </a:r>
            <a:endParaRPr lang="es-ES_tradnl" sz="2400" dirty="0"/>
          </a:p>
          <a:p>
            <a:pPr eaLnBrk="1" hangingPunct="1">
              <a:lnSpc>
                <a:spcPct val="80000"/>
              </a:lnSpc>
              <a:buClr>
                <a:srgbClr val="008000"/>
              </a:buClr>
              <a:defRPr/>
            </a:pPr>
            <a:r>
              <a:rPr lang="es-ES_tradnl" sz="2400" b="1" dirty="0">
                <a:solidFill>
                  <a:srgbClr val="006600"/>
                </a:solidFill>
              </a:rPr>
              <a:t>Cambia de marca </a:t>
            </a:r>
            <a:r>
              <a:rPr lang="es-ES_tradnl" sz="2400" dirty="0"/>
              <a:t>de cigarrillos después de cada </a:t>
            </a:r>
            <a:r>
              <a:rPr lang="es-ES_tradnl" sz="2400" dirty="0" smtClean="0"/>
              <a:t>paquete</a:t>
            </a:r>
            <a:endParaRPr lang="es-ES_tradnl" sz="2400" dirty="0"/>
          </a:p>
          <a:p>
            <a:pPr eaLnBrk="1" hangingPunct="1">
              <a:lnSpc>
                <a:spcPct val="80000"/>
              </a:lnSpc>
              <a:buClr>
                <a:srgbClr val="008000"/>
              </a:buClr>
              <a:defRPr/>
            </a:pPr>
            <a:r>
              <a:rPr lang="es-ES_tradnl" sz="2400" dirty="0"/>
              <a:t>Rechaza todos los cigarrillos que te ofrezcan. Comenta con </a:t>
            </a:r>
            <a:r>
              <a:rPr lang="es-ES_tradnl" sz="2400" dirty="0" smtClean="0"/>
              <a:t>los amigos </a:t>
            </a:r>
            <a:r>
              <a:rPr lang="es-ES_tradnl" sz="2400" dirty="0"/>
              <a:t>que estás disminuyendo tu </a:t>
            </a:r>
            <a:r>
              <a:rPr lang="es-ES_tradnl" sz="2400" dirty="0" smtClean="0"/>
              <a:t>consumo</a:t>
            </a:r>
            <a:endParaRPr lang="es-ES_tradnl" sz="2400" dirty="0"/>
          </a:p>
          <a:p>
            <a:pPr eaLnBrk="1" hangingPunct="1">
              <a:lnSpc>
                <a:spcPct val="80000"/>
              </a:lnSpc>
              <a:buClr>
                <a:srgbClr val="008000"/>
              </a:buClr>
              <a:defRPr/>
            </a:pPr>
            <a:r>
              <a:rPr lang="es-ES_tradnl" sz="2400" dirty="0"/>
              <a:t>Guarda o retira el paquete de tabaco después de cada </a:t>
            </a:r>
            <a:r>
              <a:rPr lang="es-ES_tradnl" sz="2400" dirty="0" smtClean="0"/>
              <a:t>cigarrillo </a:t>
            </a:r>
            <a:endParaRPr lang="es-ES_tradnl" sz="2400" dirty="0"/>
          </a:p>
          <a:p>
            <a:pPr eaLnBrk="1" hangingPunct="1">
              <a:lnSpc>
                <a:spcPct val="80000"/>
              </a:lnSpc>
              <a:buClr>
                <a:srgbClr val="008000"/>
              </a:buClr>
              <a:defRPr/>
            </a:pPr>
            <a:r>
              <a:rPr lang="es-ES_tradnl" sz="2400" dirty="0"/>
              <a:t>Después de </a:t>
            </a:r>
            <a:r>
              <a:rPr lang="es-ES_tradnl" sz="2400"/>
              <a:t>cada </a:t>
            </a:r>
            <a:r>
              <a:rPr lang="es-ES_tradnl" sz="2400" smtClean="0"/>
              <a:t>calada </a:t>
            </a:r>
            <a:r>
              <a:rPr lang="es-ES_tradnl" sz="2400" dirty="0"/>
              <a:t>deja el cigarrillo en el </a:t>
            </a:r>
            <a:r>
              <a:rPr lang="es-ES_tradnl" sz="2400" dirty="0" smtClean="0"/>
              <a:t>cenicero </a:t>
            </a:r>
            <a:endParaRPr lang="es-ES_tradnl" sz="2400" dirty="0"/>
          </a:p>
          <a:p>
            <a:pPr eaLnBrk="1" hangingPunct="1">
              <a:lnSpc>
                <a:spcPct val="80000"/>
              </a:lnSpc>
              <a:buClr>
                <a:srgbClr val="008000"/>
              </a:buClr>
              <a:defRPr/>
            </a:pPr>
            <a:r>
              <a:rPr lang="es-ES_tradnl" sz="2400" dirty="0"/>
              <a:t>Fuma con la otra </a:t>
            </a:r>
            <a:r>
              <a:rPr lang="es-ES_tradnl" sz="2400" dirty="0" smtClean="0"/>
              <a:t>mano</a:t>
            </a:r>
            <a:endParaRPr lang="es-ES_tradnl" sz="2400" dirty="0"/>
          </a:p>
          <a:p>
            <a:pPr eaLnBrk="1" hangingPunct="1">
              <a:lnSpc>
                <a:spcPct val="80000"/>
              </a:lnSpc>
              <a:buClr>
                <a:srgbClr val="008000"/>
              </a:buClr>
              <a:defRPr/>
            </a:pPr>
            <a:r>
              <a:rPr lang="es-ES_tradnl" sz="2400" dirty="0"/>
              <a:t>No fumes cuando hagas alguna actividad </a:t>
            </a:r>
            <a:r>
              <a:rPr lang="es-ES_tradnl" sz="2400" dirty="0" smtClean="0"/>
              <a:t>manual </a:t>
            </a:r>
            <a:endParaRPr lang="es-ES_tradnl" sz="2400" dirty="0"/>
          </a:p>
          <a:p>
            <a:pPr eaLnBrk="1" hangingPunct="1">
              <a:lnSpc>
                <a:spcPct val="80000"/>
              </a:lnSpc>
              <a:buClr>
                <a:srgbClr val="008000"/>
              </a:buClr>
              <a:defRPr/>
            </a:pPr>
            <a:r>
              <a:rPr lang="es-ES_tradnl" sz="2400" dirty="0"/>
              <a:t>Levántate después de </a:t>
            </a:r>
            <a:r>
              <a:rPr lang="es-ES_tradnl" sz="2400" dirty="0" smtClean="0"/>
              <a:t>comer</a:t>
            </a:r>
            <a:endParaRPr lang="es-ES_tradnl" sz="2400" dirty="0"/>
          </a:p>
          <a:p>
            <a:pPr eaLnBrk="1" hangingPunct="1">
              <a:lnSpc>
                <a:spcPct val="80000"/>
              </a:lnSpc>
              <a:buClr>
                <a:srgbClr val="008000"/>
              </a:buClr>
              <a:defRPr/>
            </a:pPr>
            <a:r>
              <a:rPr lang="es-ES_tradnl" sz="2400" dirty="0"/>
              <a:t>Disminuye la intensidad de la inhalación cuando </a:t>
            </a:r>
            <a:r>
              <a:rPr lang="es-ES_tradnl" sz="2400" dirty="0" smtClean="0"/>
              <a:t>fumes</a:t>
            </a:r>
            <a:endParaRPr lang="es-ES_tradnl" sz="2400" dirty="0"/>
          </a:p>
          <a:p>
            <a:pPr eaLnBrk="1" hangingPunct="1">
              <a:lnSpc>
                <a:spcPct val="80000"/>
              </a:lnSpc>
              <a:buClr>
                <a:srgbClr val="008000"/>
              </a:buClr>
              <a:defRPr/>
            </a:pPr>
            <a:r>
              <a:rPr lang="es-ES_tradnl" sz="2400" dirty="0"/>
              <a:t>Evita las situaciones muy asociadas con el consumo de </a:t>
            </a:r>
            <a:r>
              <a:rPr lang="es-ES_tradnl" sz="2400" dirty="0" smtClean="0"/>
              <a:t>tabaco </a:t>
            </a:r>
            <a:endParaRPr lang="es-ES_tradnl" sz="2400" dirty="0"/>
          </a:p>
          <a:p>
            <a:pPr eaLnBrk="1" hangingPunct="1">
              <a:lnSpc>
                <a:spcPct val="80000"/>
              </a:lnSpc>
              <a:buClr>
                <a:srgbClr val="008000"/>
              </a:buClr>
              <a:defRPr/>
            </a:pPr>
            <a:r>
              <a:rPr lang="es-ES_tradnl" sz="2400" dirty="0"/>
              <a:t>Respira profundamente tres veces antes de encender un </a:t>
            </a:r>
            <a:r>
              <a:rPr lang="es-ES_tradnl" sz="2400" dirty="0" smtClean="0"/>
              <a:t>cigarrillo </a:t>
            </a:r>
            <a:endParaRPr lang="es-ES_tradnl" sz="2100" dirty="0"/>
          </a:p>
        </p:txBody>
      </p:sp>
    </p:spTree>
    <p:extLst>
      <p:ext uri="{BB962C8B-B14F-4D97-AF65-F5344CB8AC3E}">
        <p14:creationId xmlns:p14="http://schemas.microsoft.com/office/powerpoint/2010/main" xmlns="" val="2143249127"/>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3203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3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86113" y="0"/>
            <a:ext cx="26812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4"/>
          <p:cNvPicPr>
            <a:picLocks noGrp="1" noChangeAspect="1" noChangeArrowheads="1"/>
          </p:cNvPicPr>
          <p:nvPr>
            <p:ph idx="4294967295"/>
          </p:nvPr>
        </p:nvPicPr>
        <p:blipFill>
          <a:blip r:embed="rId5" cstate="print">
            <a:extLst>
              <a:ext uri="{28A0092B-C50C-407E-A947-70E740481C1C}">
                <a14:useLocalDpi xmlns:a14="http://schemas.microsoft.com/office/drawing/2010/main" xmlns="" val="0"/>
              </a:ext>
            </a:extLst>
          </a:blip>
          <a:srcRect/>
          <a:stretch>
            <a:fillRect/>
          </a:stretch>
        </p:blipFill>
        <p:spPr>
          <a:xfrm>
            <a:off x="5867400" y="0"/>
            <a:ext cx="3276600" cy="6381750"/>
          </a:xfrm>
          <a:noFill/>
        </p:spPr>
      </p:pic>
      <p:pic>
        <p:nvPicPr>
          <p:cNvPr id="6" name="5 Image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2721" t="37177" r="53534" b="12706"/>
          <a:stretch>
            <a:fillRect/>
          </a:stretch>
        </p:blipFill>
        <p:spPr bwMode="auto">
          <a:xfrm>
            <a:off x="7909966" y="109183"/>
            <a:ext cx="980154" cy="1129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atge 3" descr="WEB VERTICAL BLANC.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78619" y="208404"/>
            <a:ext cx="1042988"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69308057"/>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0" y="3835483"/>
            <a:ext cx="3621616" cy="903238"/>
          </a:xfrm>
          <a:prstGeom prst="rect">
            <a:avLst/>
          </a:prstGeom>
        </p:spPr>
        <p:txBody>
          <a:bodyPr>
            <a:normAutofit/>
          </a:bodyPr>
          <a:lstStyle/>
          <a:p>
            <a:pPr algn="ctr"/>
            <a:r>
              <a:rPr lang="es-ES" sz="3600" dirty="0" err="1">
                <a:solidFill>
                  <a:srgbClr val="006600"/>
                </a:solidFill>
                <a:latin typeface="+mn-lt"/>
                <a:ea typeface="+mn-ea"/>
                <a:cs typeface="Calibri Light" panose="020F0302020204030204" pitchFamily="34" charset="0"/>
              </a:rPr>
              <a:t>Snus</a:t>
            </a:r>
            <a:endParaRPr lang="es-ES" sz="3600" dirty="0">
              <a:solidFill>
                <a:srgbClr val="006600"/>
              </a:solidFill>
              <a:latin typeface="+mn-lt"/>
              <a:ea typeface="+mn-ea"/>
              <a:cs typeface="Calibri Light" panose="020F0302020204030204" pitchFamily="34" charset="0"/>
            </a:endParaRPr>
          </a:p>
        </p:txBody>
      </p:sp>
      <p:pic>
        <p:nvPicPr>
          <p:cNvPr id="4" name="Contenidor de contingut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764140" y="4896521"/>
            <a:ext cx="2781300" cy="1647825"/>
          </a:xfrm>
        </p:spPr>
      </p:pic>
      <p:pic>
        <p:nvPicPr>
          <p:cNvPr id="6" name="Imat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23707" y="4715373"/>
            <a:ext cx="3109814" cy="2203697"/>
          </a:xfrm>
          <a:prstGeom prst="rect">
            <a:avLst/>
          </a:prstGeom>
        </p:spPr>
      </p:pic>
      <p:pic>
        <p:nvPicPr>
          <p:cNvPr id="7" name="Imatg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33521" y="5006065"/>
            <a:ext cx="2592216" cy="1350286"/>
          </a:xfrm>
          <a:prstGeom prst="rect">
            <a:avLst/>
          </a:prstGeom>
        </p:spPr>
      </p:pic>
      <p:sp>
        <p:nvSpPr>
          <p:cNvPr id="8" name="Rectangle 2"/>
          <p:cNvSpPr>
            <a:spLocks noChangeArrowheads="1"/>
          </p:cNvSpPr>
          <p:nvPr/>
        </p:nvSpPr>
        <p:spPr bwMode="auto">
          <a:xfrm>
            <a:off x="1260272" y="81257"/>
            <a:ext cx="6420256" cy="1107485"/>
          </a:xfrm>
          <a:prstGeom prst="rect">
            <a:avLst/>
          </a:prstGeom>
          <a:noFill/>
          <a:ln w="9525" algn="ctr">
            <a:noFill/>
            <a:miter lim="800000"/>
            <a:headEnd type="none" w="sm" len="sm"/>
            <a:tailEnd type="none" w="sm" len="sm"/>
          </a:ln>
          <a:effectLst/>
        </p:spPr>
        <p:txBody>
          <a:bodyPr anchor="ctr"/>
          <a:lstStyle/>
          <a:p>
            <a:pPr algn="ctr" eaLnBrk="1" hangingPunct="1">
              <a:defRPr/>
            </a:pPr>
            <a:r>
              <a:rPr lang="es-ES" sz="3600" dirty="0" smtClean="0">
                <a:solidFill>
                  <a:srgbClr val="00B050"/>
                </a:solidFill>
              </a:rPr>
              <a:t> </a:t>
            </a:r>
            <a:r>
              <a:rPr lang="es-ES" sz="4000" b="1" dirty="0" smtClean="0">
                <a:solidFill>
                  <a:srgbClr val="006600"/>
                </a:solidFill>
                <a:latin typeface="Calibri  (Títulos)"/>
                <a:ea typeface="+mj-ea"/>
                <a:cs typeface="+mj-cs"/>
              </a:rPr>
              <a:t>FORMAS </a:t>
            </a:r>
            <a:r>
              <a:rPr lang="es-ES" sz="4000" b="1" dirty="0">
                <a:solidFill>
                  <a:srgbClr val="006600"/>
                </a:solidFill>
                <a:latin typeface="Calibri  (Títulos)"/>
                <a:ea typeface="+mj-ea"/>
                <a:cs typeface="+mj-cs"/>
              </a:rPr>
              <a:t>DE FUMAR</a:t>
            </a:r>
          </a:p>
        </p:txBody>
      </p:sp>
      <p:sp>
        <p:nvSpPr>
          <p:cNvPr id="9" name="Títol 1"/>
          <p:cNvSpPr txBox="1">
            <a:spLocks/>
          </p:cNvSpPr>
          <p:nvPr/>
        </p:nvSpPr>
        <p:spPr>
          <a:xfrm>
            <a:off x="406400" y="1188742"/>
            <a:ext cx="3621616" cy="9032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3600" dirty="0" err="1">
                <a:solidFill>
                  <a:srgbClr val="006600"/>
                </a:solidFill>
                <a:latin typeface="+mn-lt"/>
                <a:ea typeface="+mn-ea"/>
                <a:cs typeface="Calibri Light" panose="020F0302020204030204" pitchFamily="34" charset="0"/>
              </a:rPr>
              <a:t>Tabaco</a:t>
            </a:r>
            <a:r>
              <a:rPr lang="ca-ES" sz="3600" dirty="0">
                <a:solidFill>
                  <a:srgbClr val="006600"/>
                </a:solidFill>
                <a:latin typeface="+mn-lt"/>
                <a:ea typeface="+mn-ea"/>
                <a:cs typeface="Calibri Light" panose="020F0302020204030204" pitchFamily="34" charset="0"/>
              </a:rPr>
              <a:t> de </a:t>
            </a:r>
            <a:r>
              <a:rPr lang="ca-ES" sz="3600" dirty="0" err="1">
                <a:solidFill>
                  <a:srgbClr val="006600"/>
                </a:solidFill>
                <a:latin typeface="+mn-lt"/>
                <a:ea typeface="+mn-ea"/>
                <a:cs typeface="Calibri Light" panose="020F0302020204030204" pitchFamily="34" charset="0"/>
              </a:rPr>
              <a:t>liar</a:t>
            </a:r>
            <a:endParaRPr lang="ca-ES" sz="3600" dirty="0">
              <a:solidFill>
                <a:srgbClr val="006600"/>
              </a:solidFill>
              <a:latin typeface="+mn-lt"/>
              <a:ea typeface="+mn-ea"/>
              <a:cs typeface="Calibri Light" panose="020F0302020204030204" pitchFamily="34" charset="0"/>
            </a:endParaRPr>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l="21727" t="21513" r="26875" b="21947"/>
          <a:stretch>
            <a:fillRect/>
          </a:stretch>
        </p:blipFill>
        <p:spPr bwMode="auto">
          <a:xfrm>
            <a:off x="5195277" y="1741783"/>
            <a:ext cx="3378565" cy="20906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Imagen 10"/>
          <p:cNvPicPr>
            <a:picLocks noChangeAspect="1"/>
          </p:cNvPicPr>
          <p:nvPr/>
        </p:nvPicPr>
        <p:blipFill rotWithShape="1">
          <a:blip r:embed="rId7" cstate="print"/>
          <a:srcRect l="54430" t="41342" r="3692" b="19534"/>
          <a:stretch/>
        </p:blipFill>
        <p:spPr>
          <a:xfrm>
            <a:off x="965741" y="1994662"/>
            <a:ext cx="3504659" cy="1840821"/>
          </a:xfrm>
          <a:prstGeom prst="rect">
            <a:avLst/>
          </a:prstGeom>
        </p:spPr>
      </p:pic>
    </p:spTree>
    <p:extLst>
      <p:ext uri="{BB962C8B-B14F-4D97-AF65-F5344CB8AC3E}">
        <p14:creationId xmlns:p14="http://schemas.microsoft.com/office/powerpoint/2010/main" xmlns="" val="3572494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1186572" y="160640"/>
            <a:ext cx="6770856" cy="1325563"/>
          </a:xfrm>
          <a:prstGeom prst="rect">
            <a:avLst/>
          </a:prstGeom>
        </p:spPr>
        <p:txBody>
          <a:bodyPr>
            <a:noAutofit/>
          </a:bodyPr>
          <a:lstStyle/>
          <a:p>
            <a:pPr algn="ctr"/>
            <a:r>
              <a:rPr lang="ca-ES" sz="4000" b="1" dirty="0">
                <a:solidFill>
                  <a:srgbClr val="006600"/>
                </a:solidFill>
                <a:latin typeface="+mn-lt"/>
                <a:ea typeface="+mn-ea"/>
                <a:cs typeface="+mn-cs"/>
              </a:rPr>
              <a:t>PIPA, CACHIMBA,</a:t>
            </a:r>
            <a:br>
              <a:rPr lang="ca-ES" sz="4000" b="1" dirty="0">
                <a:solidFill>
                  <a:srgbClr val="006600"/>
                </a:solidFill>
                <a:latin typeface="+mn-lt"/>
                <a:ea typeface="+mn-ea"/>
                <a:cs typeface="+mn-cs"/>
              </a:rPr>
            </a:br>
            <a:r>
              <a:rPr lang="ca-ES" sz="4000" b="1" dirty="0">
                <a:solidFill>
                  <a:srgbClr val="006600"/>
                </a:solidFill>
                <a:latin typeface="+mn-lt"/>
                <a:ea typeface="+mn-ea"/>
                <a:cs typeface="+mn-cs"/>
              </a:rPr>
              <a:t> </a:t>
            </a:r>
            <a:r>
              <a:rPr lang="ca-ES" sz="4000" b="1" dirty="0" err="1" smtClean="0">
                <a:solidFill>
                  <a:srgbClr val="006600"/>
                </a:solidFill>
                <a:latin typeface="+mn-lt"/>
                <a:ea typeface="+mn-ea"/>
                <a:cs typeface="+mn-cs"/>
              </a:rPr>
              <a:t>NARGUILÉ</a:t>
            </a:r>
            <a:r>
              <a:rPr lang="ca-ES" sz="4000" b="1" dirty="0" smtClean="0">
                <a:solidFill>
                  <a:srgbClr val="006600"/>
                </a:solidFill>
                <a:latin typeface="+mn-lt"/>
                <a:ea typeface="+mn-ea"/>
                <a:cs typeface="+mn-cs"/>
              </a:rPr>
              <a:t>, </a:t>
            </a:r>
            <a:r>
              <a:rPr lang="ca-ES" sz="4000" b="1" i="1" dirty="0" err="1" smtClean="0">
                <a:solidFill>
                  <a:srgbClr val="006600"/>
                </a:solidFill>
                <a:latin typeface="+mn-lt"/>
                <a:ea typeface="+mn-ea"/>
                <a:cs typeface="+mn-cs"/>
              </a:rPr>
              <a:t>SHISHA</a:t>
            </a:r>
            <a:endParaRPr lang="ca-ES" sz="4000" b="1" i="1" dirty="0">
              <a:solidFill>
                <a:srgbClr val="006600"/>
              </a:solidFill>
              <a:latin typeface="+mn-lt"/>
              <a:ea typeface="+mn-ea"/>
              <a:cs typeface="+mn-cs"/>
            </a:endParaRPr>
          </a:p>
        </p:txBody>
      </p:sp>
      <p:pic>
        <p:nvPicPr>
          <p:cNvPr id="5" name="Imatg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4674640" y="1920748"/>
            <a:ext cx="3464942" cy="2088232"/>
          </a:xfrm>
          <a:prstGeom prst="rect">
            <a:avLst/>
          </a:prstGeom>
        </p:spPr>
      </p:pic>
      <p:pic>
        <p:nvPicPr>
          <p:cNvPr id="3" name="Imatge 2"/>
          <p:cNvPicPr>
            <a:picLocks noChangeAspect="1"/>
          </p:cNvPicPr>
          <p:nvPr/>
        </p:nvPicPr>
        <p:blipFill rotWithShape="1">
          <a:blip r:embed="rId4" cstate="print">
            <a:extLst>
              <a:ext uri="{28A0092B-C50C-407E-A947-70E740481C1C}">
                <a14:useLocalDpi xmlns:a14="http://schemas.microsoft.com/office/drawing/2010/main" xmlns="" val="0"/>
              </a:ext>
            </a:extLst>
          </a:blip>
          <a:srcRect l="12333" t="-1029" r="12773"/>
          <a:stretch/>
        </p:blipFill>
        <p:spPr>
          <a:xfrm>
            <a:off x="5113331" y="4104801"/>
            <a:ext cx="2587559" cy="1954699"/>
          </a:xfrm>
          <a:prstGeom prst="rect">
            <a:avLst/>
          </a:prstGeom>
        </p:spPr>
      </p:pic>
      <p:sp>
        <p:nvSpPr>
          <p:cNvPr id="6" name="QuadreDeText 5"/>
          <p:cNvSpPr txBox="1"/>
          <p:nvPr/>
        </p:nvSpPr>
        <p:spPr>
          <a:xfrm>
            <a:off x="16625" y="6203633"/>
            <a:ext cx="7913716" cy="384721"/>
          </a:xfrm>
          <a:prstGeom prst="rect">
            <a:avLst/>
          </a:prstGeom>
          <a:noFill/>
        </p:spPr>
        <p:txBody>
          <a:bodyPr wrap="square" rtlCol="0">
            <a:spAutoFit/>
          </a:bodyPr>
          <a:lstStyle/>
          <a:p>
            <a:r>
              <a:rPr lang="ca-ES" dirty="0">
                <a:solidFill>
                  <a:srgbClr val="006600"/>
                </a:solidFill>
              </a:rPr>
              <a:t> </a:t>
            </a:r>
            <a:r>
              <a:rPr lang="es-ES" sz="1900" dirty="0">
                <a:solidFill>
                  <a:srgbClr val="006600"/>
                </a:solidFill>
              </a:rPr>
              <a:t>Una forma </a:t>
            </a:r>
            <a:r>
              <a:rPr lang="es-ES" sz="1900" i="1" dirty="0" err="1" smtClean="0">
                <a:solidFill>
                  <a:srgbClr val="006600"/>
                </a:solidFill>
              </a:rPr>
              <a:t>cool</a:t>
            </a:r>
            <a:r>
              <a:rPr lang="es-ES" sz="1900" dirty="0" smtClean="0">
                <a:solidFill>
                  <a:srgbClr val="006600"/>
                </a:solidFill>
              </a:rPr>
              <a:t> e </a:t>
            </a:r>
            <a:r>
              <a:rPr lang="es-ES" sz="1900" dirty="0">
                <a:solidFill>
                  <a:srgbClr val="006600"/>
                </a:solidFill>
              </a:rPr>
              <a:t>inocente </a:t>
            </a:r>
            <a:r>
              <a:rPr lang="es-ES" sz="1900" dirty="0" smtClean="0">
                <a:solidFill>
                  <a:srgbClr val="006600"/>
                </a:solidFill>
              </a:rPr>
              <a:t>de </a:t>
            </a:r>
            <a:r>
              <a:rPr lang="es-ES" sz="1900" dirty="0">
                <a:solidFill>
                  <a:srgbClr val="006600"/>
                </a:solidFill>
              </a:rPr>
              <a:t>iniciarse en el consumo de tabaco.</a:t>
            </a:r>
          </a:p>
        </p:txBody>
      </p:sp>
      <p:pic>
        <p:nvPicPr>
          <p:cNvPr id="10" name="Contenidor de contingut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1050" y="1761715"/>
            <a:ext cx="2938711" cy="4415248"/>
          </a:xfrm>
          <a:prstGeom prst="rect">
            <a:avLst/>
          </a:prstGeom>
        </p:spPr>
      </p:pic>
    </p:spTree>
    <p:extLst>
      <p:ext uri="{BB962C8B-B14F-4D97-AF65-F5344CB8AC3E}">
        <p14:creationId xmlns:p14="http://schemas.microsoft.com/office/powerpoint/2010/main" xmlns="" val="3363281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t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08556" y="3817020"/>
            <a:ext cx="2625450" cy="1829626"/>
          </a:xfrm>
          <a:prstGeom prst="rect">
            <a:avLst/>
          </a:prstGeom>
        </p:spPr>
      </p:pic>
      <p:pic>
        <p:nvPicPr>
          <p:cNvPr id="12" name="Imat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62974" y="1155792"/>
            <a:ext cx="3024336" cy="3015778"/>
          </a:xfrm>
          <a:prstGeom prst="rect">
            <a:avLst/>
          </a:prstGeom>
        </p:spPr>
      </p:pic>
      <p:pic>
        <p:nvPicPr>
          <p:cNvPr id="4" name="Contenidor de contingut 3"/>
          <p:cNvPicPr>
            <a:picLocks noGrp="1" noChangeAspect="1"/>
          </p:cNvPicPr>
          <p:nvPr>
            <p:ph idx="1"/>
          </p:nvPr>
        </p:nvPicPr>
        <p:blipFill>
          <a:blip r:embed="rId5" cstate="print">
            <a:extLst>
              <a:ext uri="{28A0092B-C50C-407E-A947-70E740481C1C}">
                <a14:useLocalDpi xmlns:a14="http://schemas.microsoft.com/office/drawing/2010/main" xmlns="" val="0"/>
              </a:ext>
            </a:extLst>
          </a:blip>
          <a:stretch>
            <a:fillRect/>
          </a:stretch>
        </p:blipFill>
        <p:spPr>
          <a:xfrm>
            <a:off x="237910" y="1457905"/>
            <a:ext cx="2470028" cy="2076284"/>
          </a:xfrm>
        </p:spPr>
      </p:pic>
      <p:pic>
        <p:nvPicPr>
          <p:cNvPr id="5" name="Imatg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37910" y="3678226"/>
            <a:ext cx="2198996" cy="2383751"/>
          </a:xfrm>
          <a:prstGeom prst="rect">
            <a:avLst/>
          </a:prstGeom>
        </p:spPr>
      </p:pic>
      <p:sp>
        <p:nvSpPr>
          <p:cNvPr id="8" name="Títol 1"/>
          <p:cNvSpPr txBox="1">
            <a:spLocks/>
          </p:cNvSpPr>
          <p:nvPr/>
        </p:nvSpPr>
        <p:spPr>
          <a:xfrm>
            <a:off x="628650" y="60323"/>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solidFill>
                  <a:srgbClr val="006600"/>
                </a:solidFill>
                <a:latin typeface="Calibri  (Títulos)"/>
                <a:ea typeface="+mn-ea"/>
                <a:cs typeface="Calibri Light" panose="020F0302020204030204" pitchFamily="34" charset="0"/>
              </a:rPr>
              <a:t>TABACO SIN COMBUSTIÓN</a:t>
            </a:r>
          </a:p>
        </p:txBody>
      </p:sp>
      <p:sp>
        <p:nvSpPr>
          <p:cNvPr id="2" name="Rectángulo 1"/>
          <p:cNvSpPr/>
          <p:nvPr/>
        </p:nvSpPr>
        <p:spPr>
          <a:xfrm>
            <a:off x="237910" y="3078061"/>
            <a:ext cx="2470028" cy="923330"/>
          </a:xfrm>
          <a:prstGeom prst="rect">
            <a:avLst/>
          </a:prstGeom>
          <a:solidFill>
            <a:schemeClr val="bg1"/>
          </a:solidFill>
        </p:spPr>
        <p:txBody>
          <a:bodyPr wrap="square">
            <a:spAutoFit/>
          </a:bodyPr>
          <a:lstStyle/>
          <a:p>
            <a:r>
              <a:rPr lang="es-ES" dirty="0"/>
              <a:t>IQOS: </a:t>
            </a:r>
            <a:r>
              <a:rPr lang="es-ES" i="1" dirty="0"/>
              <a:t>I </a:t>
            </a:r>
            <a:r>
              <a:rPr lang="es-ES" i="1" dirty="0" err="1"/>
              <a:t>quit</a:t>
            </a:r>
            <a:r>
              <a:rPr lang="es-ES" i="1" dirty="0"/>
              <a:t> </a:t>
            </a:r>
            <a:r>
              <a:rPr lang="es-ES" i="1" dirty="0" err="1"/>
              <a:t>ordinary</a:t>
            </a:r>
            <a:r>
              <a:rPr lang="es-ES" i="1" dirty="0"/>
              <a:t> </a:t>
            </a:r>
            <a:r>
              <a:rPr lang="es-ES" i="1" dirty="0" smtClean="0"/>
              <a:t>smoking</a:t>
            </a:r>
            <a:r>
              <a:rPr lang="es-ES" dirty="0" smtClean="0"/>
              <a:t> </a:t>
            </a:r>
            <a:r>
              <a:rPr lang="es-ES" dirty="0" smtClean="0">
                <a:solidFill>
                  <a:srgbClr val="006600"/>
                </a:solidFill>
              </a:rPr>
              <a:t>(</a:t>
            </a:r>
            <a:r>
              <a:rPr lang="es-ES" dirty="0">
                <a:solidFill>
                  <a:srgbClr val="006600"/>
                </a:solidFill>
              </a:rPr>
              <a:t>dejo el tabaco habitual)</a:t>
            </a:r>
          </a:p>
        </p:txBody>
      </p:sp>
      <p:pic>
        <p:nvPicPr>
          <p:cNvPr id="10" name="Contenidor de contingut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680539" y="1631385"/>
            <a:ext cx="1862500" cy="2046841"/>
          </a:xfrm>
          <a:prstGeom prst="rect">
            <a:avLst/>
          </a:prstGeom>
        </p:spPr>
      </p:pic>
      <p:pic>
        <p:nvPicPr>
          <p:cNvPr id="13" name="Imatge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451886" y="4230360"/>
            <a:ext cx="2282946" cy="1854559"/>
          </a:xfrm>
          <a:prstGeom prst="rect">
            <a:avLst/>
          </a:prstGeom>
        </p:spPr>
      </p:pic>
    </p:spTree>
    <p:extLst>
      <p:ext uri="{BB962C8B-B14F-4D97-AF65-F5344CB8AC3E}">
        <p14:creationId xmlns:p14="http://schemas.microsoft.com/office/powerpoint/2010/main" xmlns="" val="150426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noChangeArrowheads="1"/>
          </p:cNvSpPr>
          <p:nvPr>
            <p:ph type="title" idx="4294967295"/>
          </p:nvPr>
        </p:nvSpPr>
        <p:spPr>
          <a:xfrm>
            <a:off x="899592" y="0"/>
            <a:ext cx="7323386" cy="817960"/>
          </a:xfrm>
        </p:spPr>
        <p:txBody>
          <a:bodyPr>
            <a:noAutofit/>
          </a:bodyPr>
          <a:lstStyle/>
          <a:p>
            <a:pPr eaLnBrk="1" hangingPunct="1"/>
            <a:r>
              <a:rPr lang="ca-ES" altLang="es-ES" sz="3600" b="1" dirty="0">
                <a:solidFill>
                  <a:srgbClr val="006600"/>
                </a:solidFill>
                <a:latin typeface="Calibri  (Títulos)"/>
                <a:ea typeface="+mn-ea"/>
                <a:cs typeface="Calibri Light" panose="020F0302020204030204" pitchFamily="34" charset="0"/>
              </a:rPr>
              <a:t> </a:t>
            </a:r>
            <a:r>
              <a:rPr lang="ca-ES" altLang="es-ES" sz="3600" b="1" dirty="0" err="1" smtClean="0">
                <a:solidFill>
                  <a:srgbClr val="006600"/>
                </a:solidFill>
                <a:latin typeface="Calibri  (Títulos)"/>
                <a:ea typeface="+mn-ea"/>
                <a:cs typeface="Calibri Light" panose="020F0302020204030204" pitchFamily="34" charset="0"/>
              </a:rPr>
              <a:t>CIGARRILLO</a:t>
            </a:r>
            <a:r>
              <a:rPr lang="ca-ES" altLang="es-ES" sz="3600" b="1" dirty="0" smtClean="0">
                <a:solidFill>
                  <a:srgbClr val="006600"/>
                </a:solidFill>
                <a:latin typeface="Calibri  (Títulos)"/>
                <a:ea typeface="+mn-ea"/>
                <a:cs typeface="Calibri Light" panose="020F0302020204030204" pitchFamily="34" charset="0"/>
              </a:rPr>
              <a:t> </a:t>
            </a:r>
            <a:r>
              <a:rPr lang="ca-ES" altLang="es-ES" sz="3600" b="1" dirty="0" err="1" smtClean="0">
                <a:solidFill>
                  <a:srgbClr val="006600"/>
                </a:solidFill>
                <a:latin typeface="Calibri  (Títulos)"/>
                <a:ea typeface="+mn-ea"/>
                <a:cs typeface="Calibri Light" panose="020F0302020204030204" pitchFamily="34" charset="0"/>
              </a:rPr>
              <a:t>ELECTRÓNICO</a:t>
            </a:r>
            <a:r>
              <a:rPr lang="ca-ES" altLang="es-ES" sz="3600" b="1" dirty="0" smtClean="0">
                <a:solidFill>
                  <a:srgbClr val="006600"/>
                </a:solidFill>
                <a:latin typeface="Calibri  (Títulos)"/>
                <a:ea typeface="+mn-ea"/>
                <a:cs typeface="Calibri Light" panose="020F0302020204030204" pitchFamily="34" charset="0"/>
              </a:rPr>
              <a:t> </a:t>
            </a:r>
            <a:endParaRPr lang="ca-ES" altLang="es-ES" sz="2800" dirty="0"/>
          </a:p>
        </p:txBody>
      </p:sp>
      <p:sp>
        <p:nvSpPr>
          <p:cNvPr id="35843" name="Marcador de número de diapositiva 2"/>
          <p:cNvSpPr>
            <a:spLocks noGrp="1" noChangeArrowheads="1"/>
          </p:cNvSpPr>
          <p:nvPr>
            <p:ph type="sldNum" sz="quarter" idx="4294967295"/>
          </p:nvPr>
        </p:nvSpPr>
        <p:spPr bwMode="auto">
          <a:xfrm>
            <a:off x="6457950" y="6356351"/>
            <a:ext cx="2057400" cy="365125"/>
          </a:xfrm>
          <a:extLs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entury Gothic" panose="020B050202020202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entury Gothic" panose="020B050202020202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entury Gothic" panose="020B050202020202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nSpc>
                <a:spcPct val="100000"/>
              </a:lnSpc>
              <a:spcBef>
                <a:spcPct val="0"/>
              </a:spcBef>
              <a:buFontTx/>
              <a:buNone/>
            </a:pPr>
            <a:fld id="{E634DB19-58CA-48B7-A85B-0FB3FE77F390}" type="slidenum">
              <a:rPr lang="es-ES" altLang="es-ES" sz="900">
                <a:solidFill>
                  <a:schemeClr val="bg1"/>
                </a:solidFill>
              </a:rPr>
              <a:pPr>
                <a:lnSpc>
                  <a:spcPct val="100000"/>
                </a:lnSpc>
                <a:spcBef>
                  <a:spcPct val="0"/>
                </a:spcBef>
                <a:buFontTx/>
                <a:buNone/>
              </a:pPr>
              <a:t>7</a:t>
            </a:fld>
            <a:endParaRPr lang="es-ES" altLang="es-ES" sz="900">
              <a:solidFill>
                <a:schemeClr val="bg1"/>
              </a:solidFill>
            </a:endParaRPr>
          </a:p>
        </p:txBody>
      </p:sp>
      <p:pic>
        <p:nvPicPr>
          <p:cNvPr id="35845" name="Imatg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38133" y="4509120"/>
            <a:ext cx="5518762" cy="1792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at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82003" y="5013176"/>
            <a:ext cx="2809293" cy="1048567"/>
          </a:xfrm>
          <a:prstGeom prst="rect">
            <a:avLst/>
          </a:prstGeom>
        </p:spPr>
      </p:pic>
      <p:pic>
        <p:nvPicPr>
          <p:cNvPr id="7" name="Imatg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95800" y="1196752"/>
            <a:ext cx="3462119" cy="2354242"/>
          </a:xfrm>
          <a:prstGeom prst="rect">
            <a:avLst/>
          </a:prstGeom>
        </p:spPr>
      </p:pic>
      <p:sp>
        <p:nvSpPr>
          <p:cNvPr id="2" name="Rectángulo 1"/>
          <p:cNvSpPr/>
          <p:nvPr/>
        </p:nvSpPr>
        <p:spPr>
          <a:xfrm>
            <a:off x="2449607" y="3789040"/>
            <a:ext cx="4282633" cy="369332"/>
          </a:xfrm>
          <a:prstGeom prst="rect">
            <a:avLst/>
          </a:prstGeom>
        </p:spPr>
        <p:txBody>
          <a:bodyPr wrap="square">
            <a:spAutoFit/>
          </a:bodyPr>
          <a:lstStyle/>
          <a:p>
            <a:pPr algn="ctr"/>
            <a:r>
              <a:rPr lang="ca-ES" altLang="es-ES" b="1" i="1" dirty="0">
                <a:solidFill>
                  <a:srgbClr val="006600"/>
                </a:solidFill>
              </a:rPr>
              <a:t>VAPING</a:t>
            </a:r>
            <a:r>
              <a:rPr lang="ca-ES" altLang="es-ES" b="1" dirty="0">
                <a:solidFill>
                  <a:srgbClr val="006600"/>
                </a:solidFill>
              </a:rPr>
              <a:t> / VAPEADOR, VAPEAR</a:t>
            </a:r>
            <a:r>
              <a:rPr lang="ca-ES" altLang="es-ES" dirty="0"/>
              <a:t>….</a:t>
            </a:r>
            <a:endParaRPr lang="es-ES" dirty="0"/>
          </a:p>
        </p:txBody>
      </p:sp>
      <p:pic>
        <p:nvPicPr>
          <p:cNvPr id="8" name="Imatg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48715" y="1196752"/>
            <a:ext cx="3447085" cy="2238105"/>
          </a:xfrm>
          <a:prstGeom prst="rect">
            <a:avLst/>
          </a:prstGeom>
        </p:spPr>
      </p:pic>
      <p:pic>
        <p:nvPicPr>
          <p:cNvPr id="13" name="Imagen 12"/>
          <p:cNvPicPr>
            <a:picLocks noChangeAspect="1"/>
          </p:cNvPicPr>
          <p:nvPr/>
        </p:nvPicPr>
        <p:blipFill rotWithShape="1">
          <a:blip r:embed="rId7"/>
          <a:srcRect l="31738" t="31297" r="16793" b="16532"/>
          <a:stretch/>
        </p:blipFill>
        <p:spPr>
          <a:xfrm>
            <a:off x="48286" y="1310998"/>
            <a:ext cx="9095713" cy="5069208"/>
          </a:xfrm>
          <a:prstGeom prst="rect">
            <a:avLst/>
          </a:prstGeom>
        </p:spPr>
      </p:pic>
    </p:spTree>
    <p:extLst>
      <p:ext uri="{BB962C8B-B14F-4D97-AF65-F5344CB8AC3E}">
        <p14:creationId xmlns:p14="http://schemas.microsoft.com/office/powerpoint/2010/main" xmlns="" val="296068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3" descr="\\bcn09\publica\smd\tur\redir\doc\37675668N\Mis documentos\1 tabaquisme CAP 16-11-16\2 GRUP TREBALL GRUPAL\3 edi\imatges tabac\00707e73ff099c144dab721cea96361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90835" y="1351354"/>
            <a:ext cx="3190875" cy="4762500"/>
          </a:xfrm>
          <a:prstGeom prst="rect">
            <a:avLst/>
          </a:prstGeom>
          <a:noFill/>
          <a:extLst>
            <a:ext uri="{909E8E84-426E-40DD-AFC4-6F175D3DCCD1}">
              <a14:hiddenFill xmlns:a14="http://schemas.microsoft.com/office/drawing/2010/main" xmlns="">
                <a:solidFill>
                  <a:srgbClr val="FFFFFF"/>
                </a:solidFill>
              </a14:hiddenFill>
            </a:ext>
          </a:extLst>
        </p:spPr>
      </p:pic>
      <p:sp>
        <p:nvSpPr>
          <p:cNvPr id="5122" name="Text Box 2"/>
          <p:cNvSpPr txBox="1">
            <a:spLocks noChangeArrowheads="1"/>
          </p:cNvSpPr>
          <p:nvPr/>
        </p:nvSpPr>
        <p:spPr bwMode="auto">
          <a:xfrm>
            <a:off x="0" y="1628800"/>
            <a:ext cx="6118156"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ES" sz="4400" dirty="0">
                <a:solidFill>
                  <a:srgbClr val="006600"/>
                </a:solidFill>
                <a:latin typeface="+mn-lt"/>
              </a:rPr>
              <a:t>El tabaquismo es una</a:t>
            </a:r>
            <a:r>
              <a:rPr lang="es-ES_tradnl" altLang="es-ES" sz="4400" b="1" dirty="0">
                <a:solidFill>
                  <a:srgbClr val="006600"/>
                </a:solidFill>
                <a:latin typeface="+mn-lt"/>
              </a:rPr>
              <a:t> drogadicción </a:t>
            </a:r>
            <a:r>
              <a:rPr lang="es-ES_tradnl" altLang="es-ES" sz="4400" dirty="0">
                <a:solidFill>
                  <a:srgbClr val="006600"/>
                </a:solidFill>
                <a:latin typeface="+mn-lt"/>
              </a:rPr>
              <a:t>que </a:t>
            </a:r>
          </a:p>
          <a:p>
            <a:pPr algn="ctr" eaLnBrk="1" hangingPunct="1">
              <a:spcBef>
                <a:spcPct val="0"/>
              </a:spcBef>
              <a:buFontTx/>
              <a:buNone/>
            </a:pPr>
            <a:r>
              <a:rPr lang="es-ES_tradnl" altLang="es-ES" sz="4400" dirty="0">
                <a:solidFill>
                  <a:srgbClr val="006600"/>
                </a:solidFill>
                <a:latin typeface="+mn-lt"/>
              </a:rPr>
              <a:t>tiene</a:t>
            </a:r>
            <a:r>
              <a:rPr lang="es-ES_tradnl" altLang="es-ES" sz="4400" b="1" dirty="0">
                <a:solidFill>
                  <a:srgbClr val="006600"/>
                </a:solidFill>
                <a:latin typeface="+mn-lt"/>
              </a:rPr>
              <a:t> solución</a:t>
            </a:r>
            <a:endParaRPr lang="es-ES_tradnl" altLang="es-ES" sz="4400" b="1" dirty="0">
              <a:solidFill>
                <a:srgbClr val="006600"/>
              </a:solidFill>
              <a:latin typeface="Comic Sans MS" panose="030F0702030302020204" pitchFamily="66" charset="0"/>
            </a:endParaRPr>
          </a:p>
        </p:txBody>
      </p:sp>
      <p:sp>
        <p:nvSpPr>
          <p:cNvPr id="5123" name="Text Box 3"/>
          <p:cNvSpPr txBox="1">
            <a:spLocks noChangeArrowheads="1"/>
          </p:cNvSpPr>
          <p:nvPr/>
        </p:nvSpPr>
        <p:spPr bwMode="auto">
          <a:xfrm>
            <a:off x="6567488" y="573088"/>
            <a:ext cx="11731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5124" name="Text Box 4"/>
          <p:cNvSpPr txBox="1">
            <a:spLocks noChangeArrowheads="1"/>
          </p:cNvSpPr>
          <p:nvPr/>
        </p:nvSpPr>
        <p:spPr bwMode="auto">
          <a:xfrm>
            <a:off x="6459538" y="9699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s-ES" altLang="es-ES" sz="2400">
              <a:latin typeface="Comic Sans MS" panose="030F0702030302020204" pitchFamily="66" charset="0"/>
            </a:endParaRPr>
          </a:p>
        </p:txBody>
      </p:sp>
      <p:pic>
        <p:nvPicPr>
          <p:cNvPr id="5130" name="Picture 2">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16016" y="5229200"/>
            <a:ext cx="792162"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p:cNvSpPr txBox="1">
            <a:spLocks noChangeArrowheads="1"/>
          </p:cNvSpPr>
          <p:nvPr/>
        </p:nvSpPr>
        <p:spPr>
          <a:xfrm>
            <a:off x="971601" y="107215"/>
            <a:ext cx="7200800" cy="11488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ltLang="es-ES" sz="4800" b="1" dirty="0">
                <a:solidFill>
                  <a:srgbClr val="006600"/>
                </a:solidFill>
                <a:latin typeface="Calibri titols"/>
              </a:rPr>
              <a:t>¡PREPÁRATE!</a:t>
            </a:r>
          </a:p>
        </p:txBody>
      </p:sp>
      <p:pic>
        <p:nvPicPr>
          <p:cNvPr id="1026" name="Picture 2" descr="\\bcn09\publica\smd\tur\redir\doc\37675668N\Mis documentos\1 tabaquisme CAP 16-11-16\2 GRUP TREBALL GRUPAL\3 edi\imatges tabac\2b10ee62d1f979d6fba295971fcbc5cd.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256885" y="4204411"/>
            <a:ext cx="2496636" cy="23013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7006372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2" descr="dibujo fumador deprimid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29342" y="5259567"/>
            <a:ext cx="659237" cy="120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6" name="Text Box 2"/>
          <p:cNvSpPr txBox="1">
            <a:spLocks noChangeArrowheads="1"/>
          </p:cNvSpPr>
          <p:nvPr/>
        </p:nvSpPr>
        <p:spPr bwMode="auto">
          <a:xfrm>
            <a:off x="1644771" y="141248"/>
            <a:ext cx="45706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4000" b="1" dirty="0">
                <a:solidFill>
                  <a:srgbClr val="006600"/>
                </a:solidFill>
              </a:rPr>
              <a:t>ETAPAS DEL CAMBIO</a:t>
            </a:r>
          </a:p>
        </p:txBody>
      </p:sp>
      <p:sp>
        <p:nvSpPr>
          <p:cNvPr id="6147" name="Text Box 3"/>
          <p:cNvSpPr txBox="1">
            <a:spLocks noChangeArrowheads="1"/>
          </p:cNvSpPr>
          <p:nvPr/>
        </p:nvSpPr>
        <p:spPr bwMode="auto">
          <a:xfrm>
            <a:off x="469897" y="6443416"/>
            <a:ext cx="223189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600" b="1" dirty="0" err="1">
                <a:solidFill>
                  <a:srgbClr val="006600"/>
                </a:solidFill>
              </a:rPr>
              <a:t>Prochaska</a:t>
            </a:r>
            <a:r>
              <a:rPr lang="es-ES_tradnl" altLang="es-ES" sz="1600" b="1" dirty="0">
                <a:solidFill>
                  <a:srgbClr val="006600"/>
                </a:solidFill>
              </a:rPr>
              <a:t> </a:t>
            </a:r>
            <a:r>
              <a:rPr lang="es-ES_tradnl" altLang="es-ES" sz="1600" b="1" dirty="0" smtClean="0">
                <a:solidFill>
                  <a:srgbClr val="006600"/>
                </a:solidFill>
              </a:rPr>
              <a:t>y </a:t>
            </a:r>
            <a:r>
              <a:rPr lang="es-ES_tradnl" altLang="es-ES" sz="1600" b="1" dirty="0" err="1" smtClean="0">
                <a:solidFill>
                  <a:srgbClr val="006600"/>
                </a:solidFill>
              </a:rPr>
              <a:t>DiClemente</a:t>
            </a:r>
            <a:endParaRPr lang="es-ES" altLang="es-ES" sz="1600" b="1" dirty="0">
              <a:solidFill>
                <a:srgbClr val="006600"/>
              </a:solidFill>
            </a:endParaRPr>
          </a:p>
        </p:txBody>
      </p:sp>
      <p:sp>
        <p:nvSpPr>
          <p:cNvPr id="811012" name="Text Box 4"/>
          <p:cNvSpPr txBox="1">
            <a:spLocks noChangeArrowheads="1"/>
          </p:cNvSpPr>
          <p:nvPr/>
        </p:nvSpPr>
        <p:spPr bwMode="auto">
          <a:xfrm>
            <a:off x="469896" y="5836681"/>
            <a:ext cx="2517927" cy="461665"/>
          </a:xfrm>
          <a:prstGeom prst="rect">
            <a:avLst/>
          </a:prstGeom>
          <a:solidFill>
            <a:srgbClr val="9966FF"/>
          </a:solidFill>
          <a:ln>
            <a:noFill/>
          </a:ln>
          <a:effectLst/>
        </p:spPr>
        <p:txBody>
          <a:bodyPr wrap="square">
            <a:spAutoFit/>
          </a:bodyPr>
          <a:lstStyle/>
          <a:p>
            <a:pPr eaLnBrk="0" fontAlgn="auto" hangingPunct="0">
              <a:spcBef>
                <a:spcPts val="0"/>
              </a:spcBef>
              <a:spcAft>
                <a:spcPts val="0"/>
              </a:spcAft>
              <a:defRPr/>
            </a:pPr>
            <a:r>
              <a:rPr lang="ca-ES" sz="2400" b="1" dirty="0" err="1">
                <a:solidFill>
                  <a:srgbClr val="FFFFCC"/>
                </a:solidFill>
                <a:effectLst>
                  <a:outerShdw blurRad="38100" dist="38100" dir="2700000" algn="tl">
                    <a:srgbClr val="000000"/>
                  </a:outerShdw>
                </a:effectLst>
                <a:latin typeface="+mn-lt"/>
                <a:cs typeface="+mn-cs"/>
              </a:rPr>
              <a:t>Precontemplación</a:t>
            </a:r>
            <a:endParaRPr lang="ca-ES" sz="2400" b="1" dirty="0">
              <a:solidFill>
                <a:srgbClr val="FFFFCC"/>
              </a:solidFill>
              <a:effectLst>
                <a:outerShdw blurRad="38100" dist="38100" dir="2700000" algn="tl">
                  <a:srgbClr val="000000"/>
                </a:outerShdw>
              </a:effectLst>
              <a:latin typeface="+mn-lt"/>
              <a:cs typeface="+mn-cs"/>
            </a:endParaRPr>
          </a:p>
        </p:txBody>
      </p:sp>
      <p:sp>
        <p:nvSpPr>
          <p:cNvPr id="811013" name="Text Box 5"/>
          <p:cNvSpPr txBox="1">
            <a:spLocks noChangeArrowheads="1"/>
          </p:cNvSpPr>
          <p:nvPr/>
        </p:nvSpPr>
        <p:spPr bwMode="auto">
          <a:xfrm>
            <a:off x="1899402" y="4700048"/>
            <a:ext cx="2360890" cy="461963"/>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err="1">
                <a:solidFill>
                  <a:srgbClr val="FFFFCC"/>
                </a:solidFill>
                <a:effectLst>
                  <a:outerShdw blurRad="38100" dist="38100" dir="2700000" algn="tl">
                    <a:srgbClr val="000000"/>
                  </a:outerShdw>
                </a:effectLst>
                <a:latin typeface="+mn-lt"/>
                <a:cs typeface="+mn-cs"/>
              </a:rPr>
              <a:t>Contemplación</a:t>
            </a:r>
            <a:endParaRPr lang="ca-ES" sz="2400" b="1" dirty="0">
              <a:solidFill>
                <a:srgbClr val="FFFFCC"/>
              </a:solidFill>
              <a:effectLst>
                <a:outerShdw blurRad="38100" dist="38100" dir="2700000" algn="tl">
                  <a:srgbClr val="000000"/>
                </a:outerShdw>
              </a:effectLst>
              <a:latin typeface="+mn-lt"/>
              <a:cs typeface="+mn-cs"/>
            </a:endParaRPr>
          </a:p>
        </p:txBody>
      </p:sp>
      <p:sp>
        <p:nvSpPr>
          <p:cNvPr id="811014" name="Text Box 6"/>
          <p:cNvSpPr txBox="1">
            <a:spLocks noChangeArrowheads="1"/>
          </p:cNvSpPr>
          <p:nvPr/>
        </p:nvSpPr>
        <p:spPr bwMode="auto">
          <a:xfrm>
            <a:off x="3444598" y="3568178"/>
            <a:ext cx="2254803" cy="457200"/>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err="1">
                <a:solidFill>
                  <a:srgbClr val="FFFFCC"/>
                </a:solidFill>
                <a:effectLst>
                  <a:outerShdw blurRad="38100" dist="38100" dir="2700000" algn="tl">
                    <a:srgbClr val="000000"/>
                  </a:outerShdw>
                </a:effectLst>
                <a:latin typeface="+mn-lt"/>
                <a:cs typeface="+mn-cs"/>
              </a:rPr>
              <a:t>Preparación</a:t>
            </a:r>
            <a:endParaRPr lang="ca-ES" sz="2400" b="1" dirty="0">
              <a:solidFill>
                <a:srgbClr val="FFFFCC"/>
              </a:solidFill>
              <a:effectLst>
                <a:outerShdw blurRad="38100" dist="38100" dir="2700000" algn="tl">
                  <a:srgbClr val="000000"/>
                </a:outerShdw>
              </a:effectLst>
              <a:latin typeface="+mn-lt"/>
              <a:cs typeface="+mn-cs"/>
            </a:endParaRPr>
          </a:p>
        </p:txBody>
      </p:sp>
      <p:sp>
        <p:nvSpPr>
          <p:cNvPr id="811015" name="Text Box 7"/>
          <p:cNvSpPr txBox="1">
            <a:spLocks noChangeArrowheads="1"/>
          </p:cNvSpPr>
          <p:nvPr/>
        </p:nvSpPr>
        <p:spPr bwMode="auto">
          <a:xfrm>
            <a:off x="6457664" y="1335225"/>
            <a:ext cx="2407729" cy="461963"/>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err="1">
                <a:solidFill>
                  <a:srgbClr val="FFFFCC"/>
                </a:solidFill>
                <a:effectLst>
                  <a:outerShdw blurRad="38100" dist="38100" dir="2700000" algn="tl">
                    <a:srgbClr val="000000">
                      <a:alpha val="43137"/>
                    </a:srgbClr>
                  </a:outerShdw>
                </a:effectLst>
                <a:latin typeface="+mn-lt"/>
                <a:cs typeface="+mn-cs"/>
              </a:rPr>
              <a:t>Mantenimiento</a:t>
            </a:r>
            <a:endParaRPr lang="ca-ES" sz="2400" b="1" dirty="0">
              <a:solidFill>
                <a:srgbClr val="FFFFCC"/>
              </a:solidFill>
              <a:effectLst>
                <a:outerShdw blurRad="38100" dist="38100" dir="2700000" algn="tl">
                  <a:srgbClr val="000000">
                    <a:alpha val="43137"/>
                  </a:srgbClr>
                </a:outerShdw>
              </a:effectLst>
              <a:latin typeface="+mn-lt"/>
              <a:cs typeface="+mn-cs"/>
            </a:endParaRPr>
          </a:p>
        </p:txBody>
      </p:sp>
      <p:sp>
        <p:nvSpPr>
          <p:cNvPr id="811016" name="Oval 8"/>
          <p:cNvSpPr>
            <a:spLocks noChangeArrowheads="1"/>
          </p:cNvSpPr>
          <p:nvPr/>
        </p:nvSpPr>
        <p:spPr bwMode="auto">
          <a:xfrm>
            <a:off x="6502188" y="4479184"/>
            <a:ext cx="2400316" cy="792162"/>
          </a:xfrm>
          <a:prstGeom prst="ellipse">
            <a:avLst/>
          </a:prstGeom>
          <a:solidFill>
            <a:srgbClr val="9966FF"/>
          </a:solidFill>
          <a:ln w="9525">
            <a:solidFill>
              <a:srgbClr val="FFFFCC"/>
            </a:solidFill>
            <a:prstDash val="dash"/>
            <a:round/>
            <a:headEnd/>
            <a:tailEnd/>
          </a:ln>
          <a:effectLst/>
        </p:spPr>
        <p:txBody>
          <a:bodyPr wrap="none" anchor="ctr"/>
          <a:lstStyle/>
          <a:p>
            <a:pPr algn="ctr" eaLnBrk="0" fontAlgn="auto" hangingPunct="0">
              <a:spcBef>
                <a:spcPts val="0"/>
              </a:spcBef>
              <a:spcAft>
                <a:spcPts val="0"/>
              </a:spcAft>
              <a:defRPr/>
            </a:pPr>
            <a:r>
              <a:rPr lang="ca-ES" sz="2800" b="1" dirty="0" err="1">
                <a:solidFill>
                  <a:srgbClr val="FF0000"/>
                </a:solidFill>
                <a:effectLst>
                  <a:outerShdw blurRad="38100" dist="38100" dir="2700000" algn="tl">
                    <a:srgbClr val="000000"/>
                  </a:outerShdw>
                </a:effectLst>
                <a:latin typeface="+mn-lt"/>
                <a:cs typeface="+mn-cs"/>
              </a:rPr>
              <a:t>Recaída</a:t>
            </a:r>
            <a:endParaRPr lang="ca-ES" sz="2800" b="1" dirty="0">
              <a:solidFill>
                <a:srgbClr val="FF0000"/>
              </a:solidFill>
              <a:effectLst>
                <a:outerShdw blurRad="38100" dist="38100" dir="2700000" algn="tl">
                  <a:srgbClr val="000000"/>
                </a:outerShdw>
              </a:effectLst>
              <a:latin typeface="+mn-lt"/>
              <a:cs typeface="+mn-cs"/>
            </a:endParaRPr>
          </a:p>
        </p:txBody>
      </p:sp>
      <p:pic>
        <p:nvPicPr>
          <p:cNvPr id="6153" name="Picture 9" descr="untitled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02188" y="325575"/>
            <a:ext cx="1009650"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4" name="Picture 10" descr="tabaco a la papeler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46096" y="1217489"/>
            <a:ext cx="8540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5" name="Picture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4009" y="4662807"/>
            <a:ext cx="1111250" cy="117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6156" name="Picture 12" descr="dibujo fumador deprimid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1174" y="3315763"/>
            <a:ext cx="709613"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1021" name="Text Box 13"/>
          <p:cNvSpPr txBox="1">
            <a:spLocks noChangeArrowheads="1"/>
          </p:cNvSpPr>
          <p:nvPr/>
        </p:nvSpPr>
        <p:spPr bwMode="auto">
          <a:xfrm>
            <a:off x="4927558" y="2459219"/>
            <a:ext cx="2407729" cy="457200"/>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err="1">
                <a:solidFill>
                  <a:srgbClr val="FFFFCC"/>
                </a:solidFill>
                <a:effectLst>
                  <a:outerShdw blurRad="38100" dist="38100" dir="2700000" algn="tl">
                    <a:srgbClr val="000000"/>
                  </a:outerShdw>
                </a:effectLst>
                <a:latin typeface="+mn-lt"/>
                <a:cs typeface="+mn-cs"/>
              </a:rPr>
              <a:t>Acción</a:t>
            </a:r>
            <a:endParaRPr lang="ca-ES" sz="2400" b="1" dirty="0">
              <a:solidFill>
                <a:srgbClr val="FFFFCC"/>
              </a:solidFill>
              <a:effectLst>
                <a:outerShdw blurRad="38100" dist="38100" dir="2700000" algn="tl">
                  <a:srgbClr val="000000"/>
                </a:outerShdw>
              </a:effectLst>
              <a:latin typeface="+mn-lt"/>
              <a:cs typeface="+mn-cs"/>
            </a:endParaRPr>
          </a:p>
        </p:txBody>
      </p:sp>
      <p:pic>
        <p:nvPicPr>
          <p:cNvPr id="6158" name="Picture 14" descr="untitled4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76636" y="2183092"/>
            <a:ext cx="823913" cy="134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60" name="AutoShape 16"/>
          <p:cNvSpPr>
            <a:spLocks noChangeArrowheads="1"/>
          </p:cNvSpPr>
          <p:nvPr/>
        </p:nvSpPr>
        <p:spPr bwMode="auto">
          <a:xfrm>
            <a:off x="3701509" y="4057913"/>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1" name="AutoShape 17"/>
          <p:cNvSpPr>
            <a:spLocks noChangeArrowheads="1"/>
          </p:cNvSpPr>
          <p:nvPr/>
        </p:nvSpPr>
        <p:spPr bwMode="auto">
          <a:xfrm>
            <a:off x="2248614" y="5194546"/>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2" name="AutoShape 18"/>
          <p:cNvSpPr>
            <a:spLocks noChangeArrowheads="1"/>
          </p:cNvSpPr>
          <p:nvPr/>
        </p:nvSpPr>
        <p:spPr bwMode="auto">
          <a:xfrm>
            <a:off x="5214222" y="2934187"/>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3" name="AutoShape 19"/>
          <p:cNvSpPr>
            <a:spLocks noChangeArrowheads="1"/>
          </p:cNvSpPr>
          <p:nvPr/>
        </p:nvSpPr>
        <p:spPr bwMode="auto">
          <a:xfrm>
            <a:off x="6741302" y="1820794"/>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4" name="Line 20"/>
          <p:cNvSpPr>
            <a:spLocks noChangeShapeType="1"/>
          </p:cNvSpPr>
          <p:nvPr/>
        </p:nvSpPr>
        <p:spPr bwMode="auto">
          <a:xfrm>
            <a:off x="7707766" y="1881087"/>
            <a:ext cx="17495" cy="2514197"/>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a:p>
        </p:txBody>
      </p:sp>
      <p:sp>
        <p:nvSpPr>
          <p:cNvPr id="6165" name="Line 21"/>
          <p:cNvSpPr>
            <a:spLocks noChangeShapeType="1"/>
          </p:cNvSpPr>
          <p:nvPr/>
        </p:nvSpPr>
        <p:spPr bwMode="auto">
          <a:xfrm flipH="1">
            <a:off x="4490322" y="4931029"/>
            <a:ext cx="19050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
          </a:p>
        </p:txBody>
      </p:sp>
    </p:spTree>
    <p:extLst>
      <p:ext uri="{BB962C8B-B14F-4D97-AF65-F5344CB8AC3E}">
        <p14:creationId xmlns:p14="http://schemas.microsoft.com/office/powerpoint/2010/main" xmlns="" val="2366722168"/>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2771</TotalTime>
  <Words>2759</Words>
  <Application>Microsoft Office PowerPoint</Application>
  <PresentationFormat>Presentación en pantalla (4:3)</PresentationFormat>
  <Paragraphs>236</Paragraphs>
  <Slides>36</Slides>
  <Notes>33</Notes>
  <HiddenSlides>0</HiddenSlides>
  <MMClips>0</MMClips>
  <ScaleCrop>false</ScaleCrop>
  <HeadingPairs>
    <vt:vector size="4" baseType="variant">
      <vt:variant>
        <vt:lpstr>Tema</vt:lpstr>
      </vt:variant>
      <vt:variant>
        <vt:i4>2</vt:i4>
      </vt:variant>
      <vt:variant>
        <vt:lpstr>Títulos de diapositiva</vt:lpstr>
      </vt:variant>
      <vt:variant>
        <vt:i4>36</vt:i4>
      </vt:variant>
    </vt:vector>
  </HeadingPairs>
  <TitlesOfParts>
    <vt:vector size="38" baseType="lpstr">
      <vt:lpstr>Tema de Office</vt:lpstr>
      <vt:lpstr>Diseño personalizado</vt:lpstr>
      <vt:lpstr>Diapositiva 1</vt:lpstr>
      <vt:lpstr>¿QUÉ ES EL TABACO?</vt:lpstr>
      <vt:lpstr>Rapé</vt:lpstr>
      <vt:lpstr>Snus</vt:lpstr>
      <vt:lpstr>PIPA, CACHIMBA,  NARGUILÉ, SHISHA</vt:lpstr>
      <vt:lpstr>Diapositiva 6</vt:lpstr>
      <vt:lpstr> CIGARRILLO ELECTRÓNICO </vt:lpstr>
      <vt:lpstr>Diapositiva 8</vt:lpstr>
      <vt:lpstr>Diapositiva 9</vt:lpstr>
      <vt:lpstr>OBJETIVO </vt:lpstr>
      <vt:lpstr>TABAQUISMO</vt:lpstr>
      <vt:lpstr>Diapositiva 12</vt:lpstr>
      <vt:lpstr>Diapositiva 13</vt:lpstr>
      <vt:lpstr>Diapositiva 14</vt:lpstr>
      <vt:lpstr>Diapositiva 15</vt:lpstr>
      <vt:lpstr>LA NICOTINA</vt:lpstr>
      <vt:lpstr>Diapositiva 17</vt:lpstr>
      <vt:lpstr>MONÓXIDO DE CARBONO</vt:lpstr>
      <vt:lpstr>Diapositiva 19</vt:lpstr>
      <vt:lpstr>ALQUITRANES</vt:lpstr>
      <vt:lpstr>Diapositiva 21</vt:lpstr>
      <vt:lpstr>Diapositiva 22</vt:lpstr>
      <vt:lpstr>Diapositiva 23</vt:lpstr>
      <vt:lpstr>FUMADOR PASIVO</vt:lpstr>
      <vt:lpstr>Diapositiva 25</vt:lpstr>
      <vt:lpstr>Diapositiva 26</vt:lpstr>
      <vt:lpstr>Diapositiva 27</vt:lpstr>
      <vt:lpstr>Diapositiva 28</vt:lpstr>
      <vt:lpstr>Diapositiva 29</vt:lpstr>
      <vt:lpstr>DEBERES</vt:lpstr>
      <vt:lpstr>¿CUÁNDO Y POR QUÉ FUMO?</vt:lpstr>
      <vt:lpstr>Diapositiva 32</vt:lpstr>
      <vt:lpstr>Diapositiva 33</vt:lpstr>
      <vt:lpstr>REGISTRO DE MOTIVOS </vt:lpstr>
      <vt:lpstr>TÉCNICAS DE  DESAUTOMATITZACIÓN</vt:lpstr>
      <vt:lpstr>Diapositiva 36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dc:creator>
  <cp:lastModifiedBy>Nuria Peix</cp:lastModifiedBy>
  <cp:revision>243</cp:revision>
  <dcterms:created xsi:type="dcterms:W3CDTF">2017-06-10T08:48:46Z</dcterms:created>
  <dcterms:modified xsi:type="dcterms:W3CDTF">2020-06-22T10:32:23Z</dcterms:modified>
</cp:coreProperties>
</file>