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708" r:id="rId2"/>
  </p:sldMasterIdLst>
  <p:notesMasterIdLst>
    <p:notesMasterId r:id="rId29"/>
  </p:notesMasterIdLst>
  <p:sldIdLst>
    <p:sldId id="368" r:id="rId3"/>
    <p:sldId id="426" r:id="rId4"/>
    <p:sldId id="427" r:id="rId5"/>
    <p:sldId id="428" r:id="rId6"/>
    <p:sldId id="429" r:id="rId7"/>
    <p:sldId id="430" r:id="rId8"/>
    <p:sldId id="431" r:id="rId9"/>
    <p:sldId id="405" r:id="rId10"/>
    <p:sldId id="376" r:id="rId11"/>
    <p:sldId id="407" r:id="rId12"/>
    <p:sldId id="434" r:id="rId13"/>
    <p:sldId id="378" r:id="rId14"/>
    <p:sldId id="379" r:id="rId15"/>
    <p:sldId id="410" r:id="rId16"/>
    <p:sldId id="412" r:id="rId17"/>
    <p:sldId id="413" r:id="rId18"/>
    <p:sldId id="432" r:id="rId19"/>
    <p:sldId id="418" r:id="rId20"/>
    <p:sldId id="433" r:id="rId21"/>
    <p:sldId id="392" r:id="rId22"/>
    <p:sldId id="424" r:id="rId23"/>
    <p:sldId id="423" r:id="rId24"/>
    <p:sldId id="396" r:id="rId25"/>
    <p:sldId id="397" r:id="rId26"/>
    <p:sldId id="425" r:id="rId27"/>
    <p:sldId id="398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ria Peix" initials="NPS" lastIdx="2" clrIdx="0"/>
  <p:cmAuthor id="1" name="Propietario" initials="P" lastIdx="1" clrIdx="1">
    <p:extLst>
      <p:ext uri="{19B8F6BF-5375-455C-9EA6-DF929625EA0E}">
        <p15:presenceInfo xmlns:p15="http://schemas.microsoft.com/office/powerpoint/2012/main" userId="1e31a1fb16497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1758" autoAdjust="0"/>
  </p:normalViewPr>
  <p:slideViewPr>
    <p:cSldViewPr>
      <p:cViewPr varScale="1">
        <p:scale>
          <a:sx n="194" d="100"/>
          <a:sy n="194" d="100"/>
        </p:scale>
        <p:origin x="1704" y="20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7BFEB-76E5-4FAD-909F-52BD0B956A3D}" type="datetimeFigureOut">
              <a:rPr lang="ca-ES" smtClean="0"/>
              <a:pPr/>
              <a:t>20/4/20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C606-0FCB-4092-A221-D98216BC59C2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01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47FA18-C597-4B81-AECF-E8C9937CE155}" type="slidenum">
              <a:rPr lang="es-E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es-E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a-ES" altLang="es-ES" noProof="0" dirty="0"/>
              <a:t>Personalitza</a:t>
            </a:r>
            <a:r>
              <a:rPr lang="ca-ES" altLang="es-ES" baseline="0" noProof="0" dirty="0"/>
              <a:t> el cronograma.</a:t>
            </a:r>
            <a:endParaRPr lang="ca-ES" altLang="es-ES" noProof="0" dirty="0"/>
          </a:p>
        </p:txBody>
      </p:sp>
    </p:spTree>
    <p:extLst>
      <p:ext uri="{BB962C8B-B14F-4D97-AF65-F5344CB8AC3E}">
        <p14:creationId xmlns:p14="http://schemas.microsoft.com/office/powerpoint/2010/main" val="4084083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ca-ES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1F4F34A-453F-41FF-B375-6C55F613B6BB}" type="slidenum">
              <a:rPr lang="ca-ES" altLang="ca-ES" smtClean="0">
                <a:latin typeface="Calibri" pitchFamily="34" charset="0"/>
              </a:rPr>
              <a:pPr/>
              <a:t>15</a:t>
            </a:fld>
            <a:endParaRPr lang="ca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51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ca-ES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0EB4C86-D5E2-4F2B-9F17-BD928092FED5}" type="slidenum">
              <a:rPr lang="ca-ES" altLang="ca-ES" smtClean="0">
                <a:latin typeface="Calibri" pitchFamily="34" charset="0"/>
              </a:rPr>
              <a:pPr/>
              <a:t>16</a:t>
            </a:fld>
            <a:endParaRPr lang="ca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ca-ES" noProof="0" dirty="0"/>
              <a:t>El tabac és una amenaça.</a:t>
            </a:r>
          </a:p>
          <a:p>
            <a:endParaRPr lang="ca-ES" altLang="ca-ES" noProof="0" dirty="0"/>
          </a:p>
          <a:p>
            <a:r>
              <a:rPr lang="ca-ES" altLang="ca-ES" b="1" noProof="0" dirty="0"/>
              <a:t>Pobresa</a:t>
            </a:r>
          </a:p>
          <a:p>
            <a:endParaRPr lang="ca-ES" altLang="ca-ES" noProof="0" dirty="0"/>
          </a:p>
          <a:p>
            <a:r>
              <a:rPr lang="ca-ES" altLang="ca-ES" noProof="0" dirty="0"/>
              <a:t>Prop de 860 milions de fumadors adults viuen en països d'ingressos mitjans o baixos. Diversos estudis indiquen que, en algunes llars dels països d'ingressos baixos, més del 10% dels ingressos es gasta en comprar productes del tabac, diners que no es destinen a l’alimentació, l’educació o l’atenció sanitària. </a:t>
            </a:r>
          </a:p>
          <a:p>
            <a:endParaRPr lang="ca-ES" altLang="ca-ES" noProof="0" dirty="0"/>
          </a:p>
          <a:p>
            <a:r>
              <a:rPr lang="ca-ES" altLang="ca-ES" noProof="0" dirty="0"/>
              <a:t>Els nens i l'educació: el cultiu del tabac impedeix que els nens rebin educació. Entre el 10 i el 14% dels nens de famílies que cultiven aquesta planta no van a l'escola perquè treballen al camp. </a:t>
            </a:r>
          </a:p>
          <a:p>
            <a:endParaRPr lang="ca-ES" altLang="ca-ES" noProof="0" dirty="0"/>
          </a:p>
          <a:p>
            <a:r>
              <a:rPr lang="ca-ES" altLang="ca-ES" noProof="0" dirty="0"/>
              <a:t>Dona i tabac: Entre el 60 i el 70% dels treballadors agrícoles que treballen en el cultiu del tabac són dones.</a:t>
            </a:r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FA7C22C-1343-4AE7-839E-F01DC7D10A20}" type="slidenum">
              <a:rPr lang="es-ES" altLang="ca-ES" smtClean="0">
                <a:latin typeface="Calibri" pitchFamily="34" charset="0"/>
              </a:rPr>
              <a:pPr/>
              <a:t>17</a:t>
            </a:fld>
            <a:endParaRPr lang="es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78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a-ES" altLang="ca-ES" sz="1400" noProof="0" dirty="0"/>
              <a:t>Una sola burilla pot contaminar 10 l d’aigua.</a:t>
            </a:r>
          </a:p>
          <a:p>
            <a:pPr eaLnBrk="1" hangingPunct="1">
              <a:spcBef>
                <a:spcPct val="0"/>
              </a:spcBef>
            </a:pPr>
            <a:endParaRPr lang="ca-ES" altLang="ca-ES" sz="1400" noProof="0" dirty="0"/>
          </a:p>
          <a:p>
            <a:pPr eaLnBrk="1" hangingPunct="1">
              <a:spcBef>
                <a:spcPct val="0"/>
              </a:spcBef>
            </a:pPr>
            <a:r>
              <a:rPr lang="ca-ES" altLang="ca-ES" sz="1400" noProof="0" dirty="0"/>
              <a:t>Les burilles de les cigarretes estan compostes per </a:t>
            </a:r>
            <a:r>
              <a:rPr lang="ca-ES" altLang="ca-ES" sz="1400" b="1" noProof="0" dirty="0"/>
              <a:t>acetat de cel·lulosa, </a:t>
            </a:r>
            <a:r>
              <a:rPr lang="ca-ES" altLang="ca-ES" sz="1400" noProof="0" dirty="0"/>
              <a:t>que és un derivat del petroli. E</a:t>
            </a:r>
            <a:r>
              <a:rPr lang="ca-ES" altLang="ca-ES" noProof="0" dirty="0"/>
              <a:t>ls filtres acumulen substàncies com la nicotina i el quitrà, molt nocives i contaminants.</a:t>
            </a:r>
          </a:p>
          <a:p>
            <a:endParaRPr lang="ca-ES" altLang="ca-ES" noProof="0" dirty="0"/>
          </a:p>
          <a:p>
            <a:r>
              <a:rPr lang="ca-ES" altLang="ca-ES" noProof="0" dirty="0"/>
              <a:t>A totes les platges del món, en 10 anys, s’han recollit fins a 60 milions de burilles de cigarretes. Només a Espanya, cada any es recullen uns 32.455 milions de filtres. Prop de 10.000 milions dels 15.000 milions de cigarretes venudes diàriament al món es rebutgen al medi ambient.</a:t>
            </a:r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2BD6636-99D9-4EDE-B4E0-A28F96617D59}" type="slidenum">
              <a:rPr lang="es-ES" altLang="ca-ES" smtClean="0">
                <a:latin typeface="Calibri" pitchFamily="34" charset="0"/>
              </a:rPr>
              <a:pPr/>
              <a:t>18</a:t>
            </a:fld>
            <a:endParaRPr lang="es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22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ca-ES" dirty="0"/>
              <a:t>La</a:t>
            </a:r>
            <a:r>
              <a:rPr lang="ca-ES" altLang="ca-ES" baseline="0" dirty="0"/>
              <a:t> i</a:t>
            </a:r>
            <a:r>
              <a:rPr lang="ca-ES" altLang="ca-ES" dirty="0"/>
              <a:t>ndústria treballa en filtres 100% biodegradables, fets de cànem i de cotó, que puguin servir d’adob natural per a les plantes.</a:t>
            </a:r>
            <a:endParaRPr lang="es-ES" altLang="ca-ES" dirty="0"/>
          </a:p>
          <a:p>
            <a:r>
              <a:rPr lang="ca-ES" altLang="ca-ES" dirty="0"/>
              <a:t> </a:t>
            </a:r>
            <a:endParaRPr lang="es-ES" altLang="ca-ES" dirty="0"/>
          </a:p>
          <a:p>
            <a:r>
              <a:rPr lang="ca-ES" altLang="ca-ES" dirty="0"/>
              <a:t>Però no podem deixar tota la responsabilitat als avanços tecnològics: és a les nostres mans reduir les emissions de fum i llançar les burilles en els contenidors adequats. En definitiva ,ser curosos amb el nostre entorn i sobretot ser els garants de la nostra salut i de la salut d’aquells que ens envolten.</a:t>
            </a:r>
            <a:endParaRPr lang="es-ES" altLang="ca-ES" dirty="0"/>
          </a:p>
          <a:p>
            <a:r>
              <a:rPr lang="ca-ES" altLang="ca-ES" dirty="0"/>
              <a:t> </a:t>
            </a:r>
            <a:endParaRPr lang="es-ES" altLang="ca-ES" dirty="0"/>
          </a:p>
          <a:p>
            <a:endParaRPr lang="es-ES" altLang="ca-ES" dirty="0"/>
          </a:p>
        </p:txBody>
      </p:sp>
      <p:sp>
        <p:nvSpPr>
          <p:cNvPr id="430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94B19B3-7FD9-4337-AFC9-FC90FC0DC4AC}" type="slidenum">
              <a:rPr lang="es-ES" altLang="ca-ES" smtClean="0">
                <a:latin typeface="Calibri" pitchFamily="34" charset="0"/>
              </a:rPr>
              <a:pPr/>
              <a:t>21</a:t>
            </a:fld>
            <a:endParaRPr lang="es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38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a-ES" altLang="ca-ES" sz="2400" dirty="0">
                <a:latin typeface="Arial" pitchFamily="34" charset="0"/>
                <a:cs typeface="Arial" pitchFamily="34" charset="0"/>
              </a:rPr>
              <a:t>En aquest moment es pot intentar animar algun participant a fer una carta de comiat al tabac</a:t>
            </a:r>
            <a:r>
              <a:rPr lang="ca-ES" altLang="ca-ES" sz="2400" baseline="0" dirty="0">
                <a:latin typeface="Arial" pitchFamily="34" charset="0"/>
                <a:cs typeface="Arial" pitchFamily="34" charset="0"/>
              </a:rPr>
              <a:t>.</a:t>
            </a:r>
            <a:endParaRPr lang="ca-ES" altLang="ca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F1339738-7A97-42E9-9082-E5EE4AD2CB20}" type="slidenum">
              <a:rPr lang="es-ES" altLang="ca-ES">
                <a:latin typeface="Calibri" pitchFamily="34" charset="0"/>
              </a:rPr>
              <a:pPr/>
              <a:t>23</a:t>
            </a:fld>
            <a:endParaRPr lang="es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32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ca-ES"/>
          </a:p>
        </p:txBody>
      </p:sp>
      <p:sp>
        <p:nvSpPr>
          <p:cNvPr id="491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3D79846-8BF1-402E-96CC-8D8437C2C1F7}" type="slidenum">
              <a:rPr lang="es-ES" altLang="ca-ES">
                <a:latin typeface="Calibri" pitchFamily="34" charset="0"/>
              </a:rPr>
              <a:pPr/>
              <a:t>24</a:t>
            </a:fld>
            <a:endParaRPr lang="es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88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634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DC0221-5849-41CF-BAB7-2D32EA3E5F7F}" type="slidenum">
              <a:rPr lang="es-ES" altLang="ca-ES" smtClean="0">
                <a:latin typeface="Calibri" panose="020F0502020204030204" pitchFamily="34" charset="0"/>
              </a:rPr>
              <a:pPr/>
              <a:t>25</a:t>
            </a:fld>
            <a:endParaRPr lang="es-ES" altLang="ca-E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72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567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43C71F-DDA5-455D-959E-5A944D728AA4}" type="slidenum">
              <a:rPr lang="es-E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>
                <a:solidFill>
                  <a:prstClr val="black"/>
                </a:solidFill>
              </a:rPr>
              <a:pPr/>
              <a:t>4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E67084-BE9F-4A8E-B380-A18370D6C59D}" type="slidenum">
              <a:rPr lang="es-E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s-E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a-E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5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noProof="0" dirty="0"/>
              <a:t>Cal explicar la influència del </a:t>
            </a:r>
            <a:r>
              <a:rPr lang="ca-ES" i="1" noProof="0" dirty="0" err="1"/>
              <a:t>salseado</a:t>
            </a:r>
            <a:r>
              <a:rPr lang="ca-ES" noProof="0" dirty="0"/>
              <a:t> i com potencia l’addicció.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9050E-677C-4CED-975C-341F4A09CC88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C606-0FCB-4092-A221-D98216BC59C2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435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54D46D-4B5B-4890-99A0-9131A585363B}" type="slidenum">
              <a:rPr lang="es-ES" smtClean="0"/>
              <a:pPr>
                <a:spcBef>
                  <a:spcPct val="0"/>
                </a:spcBef>
              </a:pPr>
              <a:t>11</a:t>
            </a:fld>
            <a:endParaRPr lang="es-E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buFontTx/>
              <a:buNone/>
            </a:pPr>
            <a:endParaRPr lang="ca-ES" altLang="es-ES" dirty="0"/>
          </a:p>
        </p:txBody>
      </p:sp>
    </p:spTree>
    <p:extLst>
      <p:ext uri="{BB962C8B-B14F-4D97-AF65-F5344CB8AC3E}">
        <p14:creationId xmlns:p14="http://schemas.microsoft.com/office/powerpoint/2010/main" val="169813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0F98F3-E238-43D6-AF4D-34FC1093F67F}" type="slidenum">
              <a:rPr lang="es-ES" smtClean="0"/>
              <a:pPr>
                <a:spcBef>
                  <a:spcPct val="0"/>
                </a:spcBef>
              </a:pPr>
              <a:t>12</a:t>
            </a:fld>
            <a:endParaRPr lang="es-E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Tx/>
              <a:buNone/>
            </a:pPr>
            <a:r>
              <a:rPr lang="ca-ES" altLang="es-ES" dirty="0"/>
              <a:t>Cal aconsellar una neteja de boca i una revisió odontològica.</a:t>
            </a:r>
          </a:p>
        </p:txBody>
      </p:sp>
    </p:spTree>
    <p:extLst>
      <p:ext uri="{BB962C8B-B14F-4D97-AF65-F5344CB8AC3E}">
        <p14:creationId xmlns:p14="http://schemas.microsoft.com/office/powerpoint/2010/main" val="276848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Contenidor de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ca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4" name="Conteni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6DB0379E-1DBE-46A4-B435-7D953E49CEE1}" type="slidenum">
              <a:rPr lang="ca-ES" altLang="ca-ES" smtClean="0">
                <a:latin typeface="Calibri" pitchFamily="34" charset="0"/>
              </a:rPr>
              <a:pPr/>
              <a:t>14</a:t>
            </a:fld>
            <a:endParaRPr lang="ca-ES" altLang="ca-E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8825-5082-42F3-A6A5-786FE35EA5D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6073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9C0B-C2D4-4FFA-875B-989788105E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1063780-47DC-4B8B-80F6-A986D1DF44A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8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9C0B-C2D4-4FFA-875B-989788105E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91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09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5103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2917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8825-5082-42F3-A6A5-786FE35EA5D7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6073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9C0B-C2D4-4FFA-875B-989788105E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0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9C0B-C2D4-4FFA-875B-989788105E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9C0B-C2D4-4FFA-875B-989788105ED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3780-47DC-4B8B-80F6-A986D1DF44A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9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88C5C8-68DC-4770-96DB-5DE5AB11CA7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B4AAB-8452-4FE5-ADD4-F8071F1B73DA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5000" contrast="30000"/>
          </a:blip>
          <a:srcRect l="3430" r="9135"/>
          <a:stretch>
            <a:fillRect/>
          </a:stretch>
        </p:blipFill>
        <p:spPr bwMode="auto">
          <a:xfrm>
            <a:off x="0" y="-166107"/>
            <a:ext cx="9144000" cy="705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tge 3" descr="WEB VERTICAL BLANC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" y="107499"/>
            <a:ext cx="9604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 Imagen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37177" r="53534" b="12706"/>
          <a:stretch>
            <a:fillRect/>
          </a:stretch>
        </p:blipFill>
        <p:spPr bwMode="auto">
          <a:xfrm>
            <a:off x="8090643" y="25167"/>
            <a:ext cx="10350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ol 1"/>
          <p:cNvSpPr txBox="1">
            <a:spLocks/>
          </p:cNvSpPr>
          <p:nvPr userDrawn="1"/>
        </p:nvSpPr>
        <p:spPr bwMode="auto">
          <a:xfrm>
            <a:off x="6948264" y="6597352"/>
            <a:ext cx="2195736" cy="28803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</a:rPr>
              <a:t>SESSIÓ II.  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Atreveix-te!</a:t>
            </a:r>
          </a:p>
        </p:txBody>
      </p:sp>
    </p:spTree>
    <p:extLst>
      <p:ext uri="{BB962C8B-B14F-4D97-AF65-F5344CB8AC3E}">
        <p14:creationId xmlns:p14="http://schemas.microsoft.com/office/powerpoint/2010/main" val="39024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94" r:id="rId2"/>
    <p:sldLayoutId id="2147483695" r:id="rId3"/>
    <p:sldLayoutId id="2147483704" r:id="rId4"/>
    <p:sldLayoutId id="2147483706" r:id="rId5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88C5C8-68DC-4770-96DB-5DE5AB11CA7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B4AAB-8452-4FE5-ADD4-F8071F1B73DA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5000" contrast="30000"/>
          </a:blip>
          <a:srcRect l="3430" r="9135"/>
          <a:stretch>
            <a:fillRect/>
          </a:stretch>
        </p:blipFill>
        <p:spPr bwMode="auto">
          <a:xfrm>
            <a:off x="0" y="-166107"/>
            <a:ext cx="9144000" cy="705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tge 3" descr="WEB VERTICAL BLANC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" y="107499"/>
            <a:ext cx="9604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 Imagen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37177" r="53534" b="12706"/>
          <a:stretch>
            <a:fillRect/>
          </a:stretch>
        </p:blipFill>
        <p:spPr bwMode="auto">
          <a:xfrm>
            <a:off x="8090643" y="25167"/>
            <a:ext cx="10350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ol 1"/>
          <p:cNvSpPr txBox="1">
            <a:spLocks/>
          </p:cNvSpPr>
          <p:nvPr userDrawn="1"/>
        </p:nvSpPr>
        <p:spPr bwMode="auto">
          <a:xfrm>
            <a:off x="7308304" y="6520259"/>
            <a:ext cx="1835696" cy="3651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a-ES" sz="1600" b="1" dirty="0">
                <a:solidFill>
                  <a:srgbClr val="006600"/>
                </a:solidFill>
              </a:rPr>
              <a:t>SESSIÓ I. </a:t>
            </a:r>
            <a:r>
              <a:rPr lang="ca-ES" sz="1600" b="1" dirty="0">
                <a:solidFill>
                  <a:prstClr val="black"/>
                </a:solidFill>
              </a:rPr>
              <a:t>Prepara’t!</a:t>
            </a:r>
          </a:p>
        </p:txBody>
      </p:sp>
    </p:spTree>
    <p:extLst>
      <p:ext uri="{BB962C8B-B14F-4D97-AF65-F5344CB8AC3E}">
        <p14:creationId xmlns:p14="http://schemas.microsoft.com/office/powerpoint/2010/main" val="390241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foroeconomicomundial/videos/310594972832806/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sexta.com/noticias/ciencia-tecnologia/reciclar-colillas-como-aislantes-de-sonido-el-invento-que-podria-acabar-con-el-30-de-la-basura-mundial_201905175cdeb7250cf235bc412c74bd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encat.cat/salut/depsalut/swf/el%20fum%20del%20tabac%2030seg.sw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www.youtube.com/watch?v=JvjyoTxxpO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99592" y="0"/>
            <a:ext cx="729209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4000" b="1" dirty="0" err="1">
                <a:solidFill>
                  <a:srgbClr val="006600"/>
                </a:solidFill>
                <a:ea typeface="+mj-ea"/>
                <a:cs typeface="+mj-cs"/>
              </a:rPr>
              <a:t>SESSIÓ</a:t>
            </a:r>
            <a:r>
              <a:rPr lang="es-ES" sz="4000" b="1" dirty="0">
                <a:solidFill>
                  <a:srgbClr val="006600"/>
                </a:solidFill>
                <a:ea typeface="+mj-ea"/>
                <a:cs typeface="+mj-cs"/>
              </a:rPr>
              <a:t> II</a:t>
            </a:r>
          </a:p>
          <a:p>
            <a:pPr algn="ctr">
              <a:defRPr/>
            </a:pPr>
            <a:r>
              <a:rPr lang="es-ES" sz="5400" b="1" dirty="0" err="1">
                <a:solidFill>
                  <a:srgbClr val="006600"/>
                </a:solidFill>
                <a:ea typeface="+mj-ea"/>
                <a:cs typeface="+mj-cs"/>
              </a:rPr>
              <a:t>ATREVEIX</a:t>
            </a:r>
            <a:r>
              <a:rPr lang="es-ES" sz="5400" b="1" dirty="0">
                <a:solidFill>
                  <a:srgbClr val="006600"/>
                </a:solidFill>
                <a:ea typeface="+mj-ea"/>
                <a:cs typeface="+mj-cs"/>
              </a:rPr>
              <a:t>-TE!</a:t>
            </a: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6964758" cy="393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9067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4294967295"/>
          </p:nvPr>
        </p:nvSpPr>
        <p:spPr>
          <a:xfrm>
            <a:off x="250825" y="1700213"/>
            <a:ext cx="8642350" cy="4968875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s-ES" sz="3600" dirty="0"/>
              <a:t>                   </a:t>
            </a:r>
            <a:endParaRPr lang="es-ES" sz="3600" b="1" dirty="0">
              <a:solidFill>
                <a:srgbClr val="006600"/>
              </a:solidFill>
              <a:latin typeface="Calibri titulo"/>
            </a:endParaRPr>
          </a:p>
        </p:txBody>
      </p:sp>
      <p:pic>
        <p:nvPicPr>
          <p:cNvPr id="9219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13579" r="31737" b="23422"/>
          <a:stretch>
            <a:fillRect/>
          </a:stretch>
        </p:blipFill>
        <p:spPr bwMode="auto">
          <a:xfrm>
            <a:off x="532521" y="2174362"/>
            <a:ext cx="4471414" cy="32991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 t="50000" r="45889" b="15547"/>
          <a:stretch>
            <a:fillRect/>
          </a:stretch>
        </p:blipFill>
        <p:spPr bwMode="auto">
          <a:xfrm>
            <a:off x="5765831" y="2346651"/>
            <a:ext cx="2906219" cy="29545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965994" y="417018"/>
            <a:ext cx="6889750" cy="484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sz="4400" b="1" dirty="0">
                <a:solidFill>
                  <a:srgbClr val="006600"/>
                </a:solidFill>
                <a:latin typeface="Calibri titulo"/>
              </a:rPr>
              <a:t>FUM DE PRIMERA MÀ</a:t>
            </a:r>
          </a:p>
          <a:p>
            <a:pPr marL="0" indent="0" algn="ctr">
              <a:buNone/>
              <a:defRPr/>
            </a:pPr>
            <a:endParaRPr lang="ca-ES" altLang="es-ES" sz="4000" b="1" cap="all" dirty="0">
              <a:solidFill>
                <a:srgbClr val="006600"/>
              </a:solidFill>
              <a:latin typeface="Calibri titulo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2521" y="5785111"/>
            <a:ext cx="64214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a-ES" altLang="es-ES" sz="2000" b="1" dirty="0">
                <a:solidFill>
                  <a:srgbClr val="006600"/>
                </a:solidFill>
                <a:cs typeface="Calibri" panose="020F0502020204030204" pitchFamily="34" charset="0"/>
              </a:rPr>
              <a:t>Fum de primera mà</a:t>
            </a:r>
            <a:r>
              <a:rPr lang="ca-ES" altLang="es-ES" sz="2000" dirty="0">
                <a:cs typeface="Calibri" panose="020F0502020204030204" pitchFamily="34" charset="0"/>
              </a:rPr>
              <a:t>:</a:t>
            </a:r>
            <a:r>
              <a:rPr lang="ca-ES" sz="2000" dirty="0"/>
              <a:t> és el fum que inhalen els fumadors.</a:t>
            </a:r>
          </a:p>
        </p:txBody>
      </p:sp>
    </p:spTree>
    <p:extLst>
      <p:ext uri="{BB962C8B-B14F-4D97-AF65-F5344CB8AC3E}">
        <p14:creationId xmlns:p14="http://schemas.microsoft.com/office/powerpoint/2010/main" val="37587394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4298">
            <a:off x="6718489" y="5165763"/>
            <a:ext cx="964882" cy="1447321"/>
          </a:xfrm>
          <a:prstGeom prst="rect">
            <a:avLst/>
          </a:prstGeom>
        </p:spPr>
      </p:pic>
      <p:sp>
        <p:nvSpPr>
          <p:cNvPr id="6215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62467" y="188640"/>
            <a:ext cx="8619066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a-ES" sz="3600" b="1" dirty="0">
                <a:solidFill>
                  <a:srgbClr val="006600"/>
                </a:solidFill>
                <a:latin typeface="Calibri titulo"/>
              </a:rPr>
              <a:t>COM AFECTA EL TABAC A </a:t>
            </a:r>
            <a:br>
              <a:rPr lang="ca-ES" sz="3600" b="1" dirty="0">
                <a:solidFill>
                  <a:srgbClr val="006600"/>
                </a:solidFill>
                <a:latin typeface="Calibri titulo"/>
              </a:rPr>
            </a:br>
            <a:r>
              <a:rPr lang="ca-ES" sz="3600" b="1" dirty="0">
                <a:solidFill>
                  <a:srgbClr val="006600"/>
                </a:solidFill>
                <a:latin typeface="Calibri titulo"/>
              </a:rPr>
              <a:t>LA SALUT DE LA TEVA BOCA?</a:t>
            </a:r>
          </a:p>
        </p:txBody>
      </p:sp>
      <p:pic>
        <p:nvPicPr>
          <p:cNvPr id="22534" name="Picture 2" descr="C:\Users\César\Desktop\tabac\cigarette-150153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3918">
            <a:off x="2464594" y="3090069"/>
            <a:ext cx="4116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14 CuadroTexto"/>
          <p:cNvSpPr txBox="1">
            <a:spLocks noChangeArrowheads="1"/>
          </p:cNvSpPr>
          <p:nvPr/>
        </p:nvSpPr>
        <p:spPr bwMode="auto">
          <a:xfrm>
            <a:off x="468313" y="3470275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3. CAUSA MALALTIA PERIODONTAL (GENIVES).</a:t>
            </a:r>
          </a:p>
        </p:txBody>
      </p:sp>
      <p:sp>
        <p:nvSpPr>
          <p:cNvPr id="22536" name="15 CuadroTexto"/>
          <p:cNvSpPr txBox="1">
            <a:spLocks noChangeArrowheads="1"/>
          </p:cNvSpPr>
          <p:nvPr/>
        </p:nvSpPr>
        <p:spPr bwMode="auto">
          <a:xfrm>
            <a:off x="468313" y="2838450"/>
            <a:ext cx="3240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2. PROVOCA HALITOSI (MAL ALÈ).</a:t>
            </a:r>
          </a:p>
        </p:txBody>
      </p:sp>
      <p:sp>
        <p:nvSpPr>
          <p:cNvPr id="22537" name="17 CuadroTexto"/>
          <p:cNvSpPr txBox="1">
            <a:spLocks noChangeArrowheads="1"/>
          </p:cNvSpPr>
          <p:nvPr/>
        </p:nvSpPr>
        <p:spPr bwMode="auto">
          <a:xfrm>
            <a:off x="468313" y="22050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Arial" panose="020B0604020202020204" pitchFamily="34" charset="0"/>
              </a:rPr>
              <a:t>1. </a:t>
            </a:r>
            <a:r>
              <a:rPr lang="ca-ES" sz="1800" dirty="0">
                <a:latin typeface="+mn-lt"/>
              </a:rPr>
              <a:t>TACA LES DENTS.</a:t>
            </a:r>
          </a:p>
        </p:txBody>
      </p:sp>
      <p:sp>
        <p:nvSpPr>
          <p:cNvPr id="22538" name="19 CuadroTexto"/>
          <p:cNvSpPr txBox="1">
            <a:spLocks noChangeArrowheads="1"/>
          </p:cNvSpPr>
          <p:nvPr/>
        </p:nvSpPr>
        <p:spPr bwMode="auto">
          <a:xfrm>
            <a:off x="468313" y="4379913"/>
            <a:ext cx="3240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4. PREDISPOSA AL CÀNCER ORAL.</a:t>
            </a:r>
          </a:p>
        </p:txBody>
      </p:sp>
      <p:sp>
        <p:nvSpPr>
          <p:cNvPr id="22539" name="20 CuadroTexto"/>
          <p:cNvSpPr txBox="1">
            <a:spLocks noChangeArrowheads="1"/>
          </p:cNvSpPr>
          <p:nvPr/>
        </p:nvSpPr>
        <p:spPr bwMode="auto">
          <a:xfrm>
            <a:off x="468313" y="5013325"/>
            <a:ext cx="3240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5. AFECTA A LA PERCEPCIÓ DE SABORS I OLORS.</a:t>
            </a:r>
          </a:p>
        </p:txBody>
      </p:sp>
      <p:sp>
        <p:nvSpPr>
          <p:cNvPr id="22540" name="21 CuadroTexto"/>
          <p:cNvSpPr txBox="1">
            <a:spLocks noChangeArrowheads="1"/>
          </p:cNvSpPr>
          <p:nvPr/>
        </p:nvSpPr>
        <p:spPr bwMode="auto">
          <a:xfrm>
            <a:off x="5435600" y="1989138"/>
            <a:ext cx="324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6. RETARDA LA CICATRITZACIÓ DE LES FERIDES.</a:t>
            </a:r>
          </a:p>
        </p:txBody>
      </p:sp>
      <p:sp>
        <p:nvSpPr>
          <p:cNvPr id="22541" name="22 CuadroTexto"/>
          <p:cNvSpPr txBox="1">
            <a:spLocks noChangeArrowheads="1"/>
          </p:cNvSpPr>
          <p:nvPr/>
        </p:nvSpPr>
        <p:spPr bwMode="auto">
          <a:xfrm>
            <a:off x="5435600" y="2905125"/>
            <a:ext cx="32400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7. PROVOCA EL FRACÀS DELS TRACTAMENTS DENTALS I DELS IMPLANTS.</a:t>
            </a:r>
          </a:p>
        </p:txBody>
      </p:sp>
      <p:sp>
        <p:nvSpPr>
          <p:cNvPr id="22542" name="23 CuadroTexto"/>
          <p:cNvSpPr txBox="1">
            <a:spLocks noChangeArrowheads="1"/>
          </p:cNvSpPr>
          <p:nvPr/>
        </p:nvSpPr>
        <p:spPr bwMode="auto">
          <a:xfrm>
            <a:off x="5435600" y="4097338"/>
            <a:ext cx="324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8 . CANVIA LA COMPOSICIÓ DE LA SALIVA.</a:t>
            </a:r>
          </a:p>
        </p:txBody>
      </p:sp>
      <p:sp>
        <p:nvSpPr>
          <p:cNvPr id="22543" name="24 CuadroTexto"/>
          <p:cNvSpPr txBox="1">
            <a:spLocks noChangeArrowheads="1"/>
          </p:cNvSpPr>
          <p:nvPr/>
        </p:nvSpPr>
        <p:spPr bwMode="auto">
          <a:xfrm>
            <a:off x="5435600" y="5013325"/>
            <a:ext cx="3240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1800" dirty="0">
                <a:latin typeface="+mn-lt"/>
              </a:rPr>
              <a:t>9. PREDISPOSA A LA INFECCIÓ PER FONGS.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/>
          <a:srcRect l="64298" t="19073" r="16072" b="36529"/>
          <a:stretch/>
        </p:blipFill>
        <p:spPr>
          <a:xfrm>
            <a:off x="675364" y="5716923"/>
            <a:ext cx="785947" cy="999414"/>
          </a:xfrm>
          <a:prstGeom prst="rect">
            <a:avLst/>
          </a:prstGeom>
        </p:spPr>
      </p:pic>
      <p:pic>
        <p:nvPicPr>
          <p:cNvPr id="24" name="5 Marcador de contenido" descr="DIENTESFE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0642" y="5748951"/>
            <a:ext cx="1871676" cy="10038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5" name="26 Conector recto de flecha"/>
          <p:cNvCxnSpPr/>
          <p:nvPr/>
        </p:nvCxnSpPr>
        <p:spPr>
          <a:xfrm flipH="1">
            <a:off x="2672921" y="2412700"/>
            <a:ext cx="1728788" cy="0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38 Conector recto de flecha"/>
          <p:cNvCxnSpPr/>
          <p:nvPr/>
        </p:nvCxnSpPr>
        <p:spPr>
          <a:xfrm flipV="1">
            <a:off x="4500563" y="2276475"/>
            <a:ext cx="927100" cy="9525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31 Conector recto de flecha"/>
          <p:cNvCxnSpPr/>
          <p:nvPr/>
        </p:nvCxnSpPr>
        <p:spPr>
          <a:xfrm flipH="1">
            <a:off x="3779838" y="2997200"/>
            <a:ext cx="720725" cy="0"/>
          </a:xfrm>
          <a:prstGeom prst="straightConnector1">
            <a:avLst/>
          </a:prstGeom>
          <a:noFill/>
          <a:ln w="25400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42 Conector recto de flecha"/>
          <p:cNvCxnSpPr/>
          <p:nvPr/>
        </p:nvCxnSpPr>
        <p:spPr>
          <a:xfrm flipV="1">
            <a:off x="4500563" y="3141663"/>
            <a:ext cx="855662" cy="7937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30 Conector recto de flecha"/>
          <p:cNvCxnSpPr/>
          <p:nvPr/>
        </p:nvCxnSpPr>
        <p:spPr>
          <a:xfrm flipH="1">
            <a:off x="2771775" y="3644900"/>
            <a:ext cx="1728788" cy="0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41 Conector recto de flecha"/>
          <p:cNvCxnSpPr/>
          <p:nvPr/>
        </p:nvCxnSpPr>
        <p:spPr>
          <a:xfrm>
            <a:off x="4572000" y="4379913"/>
            <a:ext cx="784225" cy="0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28 Conector recto de flecha"/>
          <p:cNvCxnSpPr/>
          <p:nvPr/>
        </p:nvCxnSpPr>
        <p:spPr>
          <a:xfrm flipH="1">
            <a:off x="3779838" y="4581525"/>
            <a:ext cx="720725" cy="0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39 Conector recto de flecha"/>
          <p:cNvCxnSpPr/>
          <p:nvPr/>
        </p:nvCxnSpPr>
        <p:spPr>
          <a:xfrm>
            <a:off x="4500563" y="5226908"/>
            <a:ext cx="863600" cy="2317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29 Conector recto de flecha"/>
          <p:cNvCxnSpPr/>
          <p:nvPr/>
        </p:nvCxnSpPr>
        <p:spPr>
          <a:xfrm flipH="1">
            <a:off x="2771775" y="5445125"/>
            <a:ext cx="1728788" cy="0"/>
          </a:xfrm>
          <a:prstGeom prst="straightConnector1">
            <a:avLst/>
          </a:prstGeom>
          <a:noFill/>
          <a:ln w="28575" cap="flat" cmpd="sng" algn="ctr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531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6" grpId="0"/>
      <p:bldP spid="22537" grpId="0"/>
      <p:bldP spid="22538" grpId="0"/>
      <p:bldP spid="22539" grpId="0"/>
      <p:bldP spid="22540" grpId="0"/>
      <p:bldP spid="22541" grpId="0"/>
      <p:bldP spid="22542" grpId="0"/>
      <p:bldP spid="225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53752"/>
            <a:ext cx="7258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a-ES" sz="4000" b="1" dirty="0">
                <a:solidFill>
                  <a:srgbClr val="006600"/>
                </a:solidFill>
                <a:latin typeface="Calibri titulo"/>
              </a:rPr>
              <a:t>DEIXA-HO! BENEFICIS</a:t>
            </a:r>
            <a:br>
              <a:rPr lang="ca-ES" sz="4000" b="1" dirty="0">
                <a:solidFill>
                  <a:srgbClr val="006600"/>
                </a:solidFill>
                <a:latin typeface="Calibri titulo"/>
              </a:rPr>
            </a:br>
            <a:r>
              <a:rPr lang="ca-ES" sz="4000" b="1" dirty="0">
                <a:solidFill>
                  <a:srgbClr val="006600"/>
                </a:solidFill>
                <a:latin typeface="Calibri titulo"/>
              </a:rPr>
              <a:t>PER A LA TEVA BOCA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251520" y="1340768"/>
            <a:ext cx="8672458" cy="516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No apareixeran taques a les teves dents i millorarà l’estètica del teu somriure.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Recuperaràs el sentit de l’olfacte i el gust. Sentiràs millor els aromes i el menjar tindrà més bon gust.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El teu alè millorarà considerablement.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Reduiràs el risc d’infeccions bucals.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Serà més fàcil mantenir les genives sanes i disminuirà la probabilitat de perdre dents.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Produiràs més saliva i, així, millorarà la capacitat del teu cos per neutralitzar els efectes dels bacteris de la boca.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Si necessites un implant dental, augmentaran molt les probabilitats d’èxit i la seva durada.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a-ES" sz="1850" dirty="0"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a-ES" sz="1850" dirty="0">
                <a:cs typeface="Arial" charset="0"/>
              </a:rPr>
              <a:t>Disminuiràs molt les probabilitats de desenvolupar lesions canceroses.</a:t>
            </a:r>
          </a:p>
        </p:txBody>
      </p:sp>
      <p:pic>
        <p:nvPicPr>
          <p:cNvPr id="6" name="4 Imagen" descr="gusto_olfato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251" y="2348880"/>
            <a:ext cx="4073270" cy="1514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797152"/>
            <a:ext cx="1047656" cy="5558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/>
          <a:srcRect l="1591" t="47726" r="89332" b="38212"/>
          <a:stretch/>
        </p:blipFill>
        <p:spPr>
          <a:xfrm>
            <a:off x="7715272" y="5572140"/>
            <a:ext cx="1152125" cy="10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05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15366" r="70131" b="48438"/>
          <a:stretch>
            <a:fillRect/>
          </a:stretch>
        </p:blipFill>
        <p:spPr bwMode="auto">
          <a:xfrm rot="20937515">
            <a:off x="4290638" y="3260779"/>
            <a:ext cx="3809411" cy="29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965994" y="188640"/>
            <a:ext cx="7206406" cy="4841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a-ES" altLang="es-ES" sz="4000" b="1" cap="all" dirty="0">
                <a:solidFill>
                  <a:srgbClr val="006600"/>
                </a:solidFill>
                <a:latin typeface="Calibri titulo"/>
              </a:rPr>
              <a:t>Beneficis col·lectius? </a:t>
            </a:r>
            <a:endParaRPr lang="ca-ES" altLang="es-ES" sz="3600" b="1" cap="all" dirty="0">
              <a:solidFill>
                <a:srgbClr val="006600"/>
              </a:solidFill>
              <a:latin typeface="Calibri titulo"/>
            </a:endParaRPr>
          </a:p>
        </p:txBody>
      </p:sp>
      <p:pic>
        <p:nvPicPr>
          <p:cNvPr id="10" name="Picture 5" descr="gent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532224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045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545" t="3903"/>
          <a:stretch>
            <a:fillRect/>
          </a:stretch>
        </p:blipFill>
        <p:spPr bwMode="auto">
          <a:xfrm>
            <a:off x="2721604" y="1882705"/>
            <a:ext cx="5746750" cy="450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243" name="3 Conector recto de flecha"/>
          <p:cNvCxnSpPr>
            <a:cxnSpLocks noChangeShapeType="1"/>
          </p:cNvCxnSpPr>
          <p:nvPr/>
        </p:nvCxnSpPr>
        <p:spPr bwMode="auto">
          <a:xfrm flipH="1">
            <a:off x="4140200" y="2060575"/>
            <a:ext cx="1944688" cy="174783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0244" name="7 Conector recto de flecha"/>
          <p:cNvCxnSpPr>
            <a:cxnSpLocks noChangeShapeType="1"/>
          </p:cNvCxnSpPr>
          <p:nvPr/>
        </p:nvCxnSpPr>
        <p:spPr bwMode="auto">
          <a:xfrm>
            <a:off x="0" y="2060575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0245" name="10 Rectángulo redondeado"/>
          <p:cNvSpPr>
            <a:spLocks noChangeArrowheads="1"/>
          </p:cNvSpPr>
          <p:nvPr/>
        </p:nvSpPr>
        <p:spPr bwMode="auto">
          <a:xfrm>
            <a:off x="-46328" y="5122496"/>
            <a:ext cx="3673476" cy="4333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a-ES" altLang="ca-ES" sz="16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983226" y="223044"/>
            <a:ext cx="7216878" cy="732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s-ES" sz="4400" b="1" dirty="0">
                <a:solidFill>
                  <a:srgbClr val="006600"/>
                </a:solidFill>
                <a:latin typeface="Calibri titulo"/>
              </a:rPr>
              <a:t>FUM DE SEGONA MÀ</a:t>
            </a:r>
          </a:p>
        </p:txBody>
      </p:sp>
      <p:sp>
        <p:nvSpPr>
          <p:cNvPr id="9" name="8 Llamada de nube"/>
          <p:cNvSpPr/>
          <p:nvPr/>
        </p:nvSpPr>
        <p:spPr>
          <a:xfrm>
            <a:off x="7164388" y="2037147"/>
            <a:ext cx="1711180" cy="958850"/>
          </a:xfrm>
          <a:prstGeom prst="cloudCallout">
            <a:avLst>
              <a:gd name="adj1" fmla="val -96879"/>
              <a:gd name="adj2" fmla="val 132207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a-ES" dirty="0">
                <a:solidFill>
                  <a:srgbClr val="006600"/>
                </a:solidFill>
              </a:rPr>
              <a:t>Inhalació </a:t>
            </a:r>
          </a:p>
        </p:txBody>
      </p:sp>
      <p:sp>
        <p:nvSpPr>
          <p:cNvPr id="16" name="15 Llamada de nube"/>
          <p:cNvSpPr/>
          <p:nvPr/>
        </p:nvSpPr>
        <p:spPr>
          <a:xfrm>
            <a:off x="7216776" y="3899622"/>
            <a:ext cx="1677842" cy="957262"/>
          </a:xfrm>
          <a:prstGeom prst="cloudCallout">
            <a:avLst>
              <a:gd name="adj1" fmla="val -107646"/>
              <a:gd name="adj2" fmla="val 41285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a-ES" dirty="0">
                <a:solidFill>
                  <a:srgbClr val="006600"/>
                </a:solidFill>
              </a:rPr>
              <a:t>Inhalació </a:t>
            </a:r>
          </a:p>
        </p:txBody>
      </p:sp>
      <p:sp>
        <p:nvSpPr>
          <p:cNvPr id="17" name="16 Llamada de nube"/>
          <p:cNvSpPr/>
          <p:nvPr/>
        </p:nvSpPr>
        <p:spPr>
          <a:xfrm>
            <a:off x="137356" y="2345221"/>
            <a:ext cx="2484438" cy="3816350"/>
          </a:xfrm>
          <a:prstGeom prst="cloudCallout">
            <a:avLst>
              <a:gd name="adj1" fmla="val 23336"/>
              <a:gd name="adj2" fmla="val -2724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a-ES" dirty="0"/>
          </a:p>
          <a:p>
            <a:pPr algn="ctr" eaLnBrk="1" hangingPunct="1">
              <a:defRPr/>
            </a:pPr>
            <a:endParaRPr lang="ca-ES" dirty="0"/>
          </a:p>
          <a:p>
            <a:pPr algn="ctr" eaLnBrk="1" hangingPunct="1">
              <a:defRPr/>
            </a:pPr>
            <a:endParaRPr lang="ca-ES" dirty="0"/>
          </a:p>
          <a:p>
            <a:pPr algn="ctr" eaLnBrk="1" hangingPunct="1">
              <a:defRPr/>
            </a:pPr>
            <a:r>
              <a:rPr lang="ca-ES" dirty="0">
                <a:solidFill>
                  <a:srgbClr val="006600"/>
                </a:solidFill>
              </a:rPr>
              <a:t>Fum exhalat </a:t>
            </a:r>
          </a:p>
          <a:p>
            <a:pPr algn="ctr" eaLnBrk="1" hangingPunct="1">
              <a:defRPr/>
            </a:pPr>
            <a:endParaRPr lang="ca-ES" sz="1100" dirty="0"/>
          </a:p>
          <a:p>
            <a:pPr algn="ctr" eaLnBrk="1" hangingPunct="1">
              <a:defRPr/>
            </a:pPr>
            <a:r>
              <a:rPr lang="ca-ES" sz="2800" dirty="0">
                <a:solidFill>
                  <a:srgbClr val="006600"/>
                </a:solidFill>
              </a:rPr>
              <a:t>+</a:t>
            </a:r>
          </a:p>
          <a:p>
            <a:pPr algn="ctr" eaLnBrk="1" hangingPunct="1">
              <a:defRPr/>
            </a:pPr>
            <a:endParaRPr lang="ca-ES" sz="1100" dirty="0"/>
          </a:p>
          <a:p>
            <a:pPr algn="ctr" eaLnBrk="1" hangingPunct="1">
              <a:defRPr/>
            </a:pPr>
            <a:r>
              <a:rPr lang="ca-ES" dirty="0">
                <a:solidFill>
                  <a:srgbClr val="006600"/>
                </a:solidFill>
              </a:rPr>
              <a:t>Combustió cigarreta (70%)</a:t>
            </a:r>
          </a:p>
          <a:p>
            <a:pPr algn="ctr" eaLnBrk="1" hangingPunct="1">
              <a:defRPr/>
            </a:pPr>
            <a:endParaRPr lang="ca-ES" dirty="0">
              <a:solidFill>
                <a:srgbClr val="006600"/>
              </a:solidFill>
            </a:endParaRPr>
          </a:p>
          <a:p>
            <a:pPr algn="ctr" eaLnBrk="1" hangingPunct="1">
              <a:defRPr/>
            </a:pPr>
            <a:endParaRPr lang="ca-ES" dirty="0"/>
          </a:p>
          <a:p>
            <a:pPr algn="ctr" eaLnBrk="1" hangingPunct="1">
              <a:defRPr/>
            </a:pPr>
            <a:endParaRPr lang="ca-ES" dirty="0"/>
          </a:p>
        </p:txBody>
      </p:sp>
      <p:cxnSp>
        <p:nvCxnSpPr>
          <p:cNvPr id="25" name="24 Conector recto de flecha"/>
          <p:cNvCxnSpPr/>
          <p:nvPr/>
        </p:nvCxnSpPr>
        <p:spPr bwMode="auto">
          <a:xfrm flipH="1">
            <a:off x="6827851" y="2998727"/>
            <a:ext cx="899219" cy="894124"/>
          </a:xfrm>
          <a:prstGeom prst="straightConnector1">
            <a:avLst/>
          </a:prstGeom>
          <a:ln w="22225"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 bwMode="auto">
          <a:xfrm flipH="1">
            <a:off x="6271457" y="4690455"/>
            <a:ext cx="1244600" cy="217487"/>
          </a:xfrm>
          <a:prstGeom prst="straightConnector1">
            <a:avLst/>
          </a:prstGeom>
          <a:ln w="22225"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stCxn id="17" idx="4"/>
          </p:cNvCxnSpPr>
          <p:nvPr/>
        </p:nvCxnSpPr>
        <p:spPr bwMode="auto">
          <a:xfrm flipV="1">
            <a:off x="1959343" y="3712178"/>
            <a:ext cx="1807509" cy="437261"/>
          </a:xfrm>
          <a:prstGeom prst="straightConnector1">
            <a:avLst/>
          </a:prstGeom>
          <a:ln w="22225"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stCxn id="17" idx="4"/>
          </p:cNvCxnSpPr>
          <p:nvPr/>
        </p:nvCxnSpPr>
        <p:spPr bwMode="auto">
          <a:xfrm>
            <a:off x="1959343" y="4149439"/>
            <a:ext cx="2175711" cy="653231"/>
          </a:xfrm>
          <a:prstGeom prst="straightConnector1">
            <a:avLst/>
          </a:prstGeom>
          <a:ln w="22225"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254" name="CuadroTexto 2"/>
          <p:cNvSpPr txBox="1">
            <a:spLocks noChangeArrowheads="1"/>
          </p:cNvSpPr>
          <p:nvPr/>
        </p:nvSpPr>
        <p:spPr bwMode="auto">
          <a:xfrm>
            <a:off x="3692666" y="1854363"/>
            <a:ext cx="3471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ca-ES" sz="2000" b="1" dirty="0">
                <a:solidFill>
                  <a:srgbClr val="006600"/>
                </a:solidFill>
                <a:latin typeface="+mn-lt"/>
              </a:rPr>
              <a:t>+7.000 productes químics</a:t>
            </a:r>
          </a:p>
        </p:txBody>
      </p:sp>
      <p:sp>
        <p:nvSpPr>
          <p:cNvPr id="19" name="Marcador de contenido 1"/>
          <p:cNvSpPr>
            <a:spLocks noGrp="1"/>
          </p:cNvSpPr>
          <p:nvPr>
            <p:ph idx="4294967295"/>
          </p:nvPr>
        </p:nvSpPr>
        <p:spPr>
          <a:xfrm>
            <a:off x="6554788" y="6530975"/>
            <a:ext cx="1884362" cy="274638"/>
          </a:xfrm>
        </p:spPr>
        <p:txBody>
          <a:bodyPr>
            <a:normAutofit fontScale="40000" lnSpcReduction="2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s-ES" dirty="0"/>
              <a:t>             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2158" y="1036800"/>
            <a:ext cx="8772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a-ES" altLang="es-ES" sz="2000" b="1" dirty="0">
                <a:solidFill>
                  <a:srgbClr val="006600"/>
                </a:solidFill>
                <a:cs typeface="Calibri" panose="020F0502020204030204" pitchFamily="34" charset="0"/>
              </a:rPr>
              <a:t>Fum de segona mà:</a:t>
            </a:r>
            <a:r>
              <a:rPr lang="ca-ES" sz="2000" dirty="0">
                <a:solidFill>
                  <a:srgbClr val="006600"/>
                </a:solidFill>
              </a:rPr>
              <a:t> </a:t>
            </a:r>
            <a:r>
              <a:rPr lang="ca-ES" sz="2000" dirty="0"/>
              <a:t>és el fum que exhalen els fumadors i el fum que surt de la cigarreta a mesura que es consumeix.</a:t>
            </a:r>
          </a:p>
        </p:txBody>
      </p:sp>
    </p:spTree>
    <p:extLst>
      <p:ext uri="{BB962C8B-B14F-4D97-AF65-F5344CB8AC3E}">
        <p14:creationId xmlns:p14="http://schemas.microsoft.com/office/powerpoint/2010/main" val="3541104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sultado de imagen para bebes en brazos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13913"/>
          <a:stretch>
            <a:fillRect/>
          </a:stretch>
        </p:blipFill>
        <p:spPr bwMode="auto">
          <a:xfrm>
            <a:off x="6783235" y="1683257"/>
            <a:ext cx="1990603" cy="15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0" descr="Resultado de imagen para casa contaminada de humo de taba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5" y="1615929"/>
            <a:ext cx="3813420" cy="42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6005" r="30374" b="4417"/>
          <a:stretch>
            <a:fillRect/>
          </a:stretch>
        </p:blipFill>
        <p:spPr bwMode="auto">
          <a:xfrm>
            <a:off x="4664785" y="4537026"/>
            <a:ext cx="1270831" cy="138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2 CuadroTexto"/>
          <p:cNvSpPr txBox="1">
            <a:spLocks noChangeArrowheads="1"/>
          </p:cNvSpPr>
          <p:nvPr/>
        </p:nvSpPr>
        <p:spPr bwMode="auto">
          <a:xfrm>
            <a:off x="350838" y="5925056"/>
            <a:ext cx="87931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a-ES" altLang="ca-ES" sz="2000" dirty="0"/>
              <a:t>Els tòxics del tabac segueixen impregnant el medi ambient molt després del seu consum i poden produir contaminants secundaris</a:t>
            </a:r>
            <a:r>
              <a:rPr lang="ca-ES" altLang="ca-ES" sz="2000" dirty="0">
                <a:latin typeface="Arial" pitchFamily="34" charset="0"/>
              </a:rPr>
              <a:t>. </a:t>
            </a:r>
            <a:r>
              <a:rPr lang="ca-ES" altLang="ca-ES" sz="2400" dirty="0">
                <a:latin typeface="Arial" pitchFamily="34" charset="0"/>
              </a:rPr>
              <a:t> </a:t>
            </a: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7"/>
          <a:stretch>
            <a:fillRect/>
          </a:stretch>
        </p:blipFill>
        <p:spPr bwMode="auto">
          <a:xfrm>
            <a:off x="6435082" y="4661179"/>
            <a:ext cx="2222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/>
          <a:stretch>
            <a:fillRect/>
          </a:stretch>
        </p:blipFill>
        <p:spPr bwMode="auto">
          <a:xfrm>
            <a:off x="4531669" y="1716322"/>
            <a:ext cx="190341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4428545" y="3414791"/>
            <a:ext cx="4345293" cy="957263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a-ES" sz="2000" b="1" dirty="0">
                <a:solidFill>
                  <a:srgbClr val="006600"/>
                </a:solidFill>
              </a:rPr>
              <a:t>Inhalació, ingestió o absorció dèrmica</a:t>
            </a:r>
            <a:r>
              <a:rPr lang="ca-ES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95745" y="249307"/>
            <a:ext cx="7226711" cy="83740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s-ES" sz="4400" b="1" dirty="0">
                <a:solidFill>
                  <a:srgbClr val="006600"/>
                </a:solidFill>
                <a:latin typeface="Calibri titulo"/>
              </a:rPr>
              <a:t>FUM DE TERCERA MÀ</a:t>
            </a:r>
          </a:p>
        </p:txBody>
      </p:sp>
      <p:sp>
        <p:nvSpPr>
          <p:cNvPr id="12" name="Marcador de contenido 1"/>
          <p:cNvSpPr txBox="1">
            <a:spLocks/>
          </p:cNvSpPr>
          <p:nvPr/>
        </p:nvSpPr>
        <p:spPr>
          <a:xfrm>
            <a:off x="7280275" y="6389688"/>
            <a:ext cx="1884363" cy="27305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dirty="0"/>
              <a:t>           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3405" y="1031279"/>
            <a:ext cx="8251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ca-ES" altLang="es-ES" sz="2000" b="1" dirty="0">
                <a:solidFill>
                  <a:srgbClr val="006600"/>
                </a:solidFill>
                <a:cs typeface="Calibri" panose="020F0502020204030204" pitchFamily="34" charset="0"/>
              </a:rPr>
              <a:t>Fum de tercera mà:</a:t>
            </a:r>
            <a:r>
              <a:rPr lang="ca-ES" sz="2000" b="1" dirty="0">
                <a:solidFill>
                  <a:srgbClr val="006600"/>
                </a:solidFill>
              </a:rPr>
              <a:t> </a:t>
            </a:r>
            <a:r>
              <a:rPr lang="ca-ES" sz="2000" dirty="0"/>
              <a:t>és el residu que queda en l'ambient després de fumar. </a:t>
            </a:r>
          </a:p>
        </p:txBody>
      </p:sp>
    </p:spTree>
    <p:extLst>
      <p:ext uri="{BB962C8B-B14F-4D97-AF65-F5344CB8AC3E}">
        <p14:creationId xmlns:p14="http://schemas.microsoft.com/office/powerpoint/2010/main" val="28008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8 Grupo"/>
          <p:cNvGrpSpPr>
            <a:grpSpLocks/>
          </p:cNvGrpSpPr>
          <p:nvPr/>
        </p:nvGrpSpPr>
        <p:grpSpPr bwMode="auto">
          <a:xfrm>
            <a:off x="-37792" y="1739701"/>
            <a:ext cx="9223575" cy="4216402"/>
            <a:chOff x="-9704" y="1818712"/>
            <a:chExt cx="9223275" cy="4217658"/>
          </a:xfrm>
        </p:grpSpPr>
        <p:grpSp>
          <p:nvGrpSpPr>
            <p:cNvPr id="12299" name="22 Grupo"/>
            <p:cNvGrpSpPr>
              <a:grpSpLocks/>
            </p:cNvGrpSpPr>
            <p:nvPr/>
          </p:nvGrpSpPr>
          <p:grpSpPr bwMode="auto">
            <a:xfrm>
              <a:off x="61763" y="1818712"/>
              <a:ext cx="9151808" cy="3849844"/>
              <a:chOff x="-7057" y="445673"/>
              <a:chExt cx="9210734" cy="3923021"/>
            </a:xfrm>
          </p:grpSpPr>
          <p:pic>
            <p:nvPicPr>
              <p:cNvPr id="12302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6" b="25385"/>
              <a:stretch>
                <a:fillRect/>
              </a:stretch>
            </p:blipFill>
            <p:spPr bwMode="auto">
              <a:xfrm>
                <a:off x="-7057" y="1212930"/>
                <a:ext cx="9196154" cy="3155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2 CuadroTexto"/>
              <p:cNvSpPr txBox="1"/>
              <p:nvPr/>
            </p:nvSpPr>
            <p:spPr>
              <a:xfrm>
                <a:off x="126272" y="1623629"/>
                <a:ext cx="1882055" cy="7999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Cada any es consumeixen entre 82,5 i 175 milions de metres cúbics de fusta per a la producció del tabac: representa entre 1,2 i 2,5 milions d'hectàrees desforestades.</a:t>
                </a: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2430955" y="1609160"/>
                <a:ext cx="1584888" cy="9411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La planta del tabac necessita més pesticides que fertilitzants. Aquestes substàncies acaben a l'aigua, que contamina altres plantes i animals.</a:t>
                </a: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4178806" y="1599753"/>
                <a:ext cx="1872469" cy="9411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Perquè les fulles prenguin un color marró s'han de fermentar a 70 </a:t>
                </a:r>
                <a:r>
                  <a:rPr lang="ca-ES" sz="9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</a:t>
                </a: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C. Hi ha països que utilitzen la fusta de la selva per incinerar: es calcula que calen 5,5 kg de fusta per cada quilo de tabac curat.</a:t>
                </a: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6394774" y="1597704"/>
                <a:ext cx="1225412" cy="10615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El fum de tabac té més de 8.000 substàncies tòxiques que són alliberades a l'aire, entre elles monòxid de carboni.</a:t>
                </a:r>
              </a:p>
            </p:txBody>
          </p:sp>
          <p:sp>
            <p:nvSpPr>
              <p:cNvPr id="21" name="20 CuadroTexto"/>
              <p:cNvSpPr txBox="1"/>
              <p:nvPr/>
            </p:nvSpPr>
            <p:spPr>
              <a:xfrm>
                <a:off x="7943115" y="1597704"/>
                <a:ext cx="1260562" cy="15058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ca-E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Les burilles de la cigarreta no són biodegradables. Poden trigar fins a 25 anys a degradar-se. Contenen productes tòxics, com amoníac, cianur, mercuri i plom, que es filtren en els rius i en el mar.</a:t>
                </a:r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96330" y="445673"/>
                <a:ext cx="5868239" cy="8470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ca-ES" sz="2800" b="1" dirty="0">
                    <a:solidFill>
                      <a:srgbClr val="006600"/>
                    </a:solidFill>
                  </a:rPr>
                  <a:t>Impacte en el medi ambient</a:t>
                </a:r>
              </a:p>
              <a:p>
                <a:pPr eaLnBrk="1" hangingPunct="1">
                  <a:defRPr/>
                </a:pPr>
                <a:endParaRPr lang="ca-ES" sz="20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2300" name="CuadroTexto 7"/>
            <p:cNvSpPr txBox="1">
              <a:spLocks noChangeArrowheads="1"/>
            </p:cNvSpPr>
            <p:nvPr/>
          </p:nvSpPr>
          <p:spPr bwMode="auto">
            <a:xfrm>
              <a:off x="47276" y="5482372"/>
              <a:ext cx="241782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a-ES" altLang="ca-ES" sz="1400" dirty="0">
                  <a:solidFill>
                    <a:srgbClr val="FF6600"/>
                  </a:solidFill>
                  <a:latin typeface="+mn-lt"/>
                </a:rPr>
                <a:t>Filtre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a-ES" altLang="ca-ES" sz="1400" dirty="0">
                  <a:solidFill>
                    <a:srgbClr val="FF6600"/>
                  </a:solidFill>
                  <a:latin typeface="+mn-lt"/>
                </a:rPr>
                <a:t>Acetat de cel·lulosa</a:t>
              </a:r>
              <a:r>
                <a:rPr lang="ca-ES" altLang="ca-ES" sz="1600" dirty="0">
                  <a:solidFill>
                    <a:srgbClr val="FF6600"/>
                  </a:solidFill>
                  <a:latin typeface="Arial" pitchFamily="34" charset="0"/>
                </a:rPr>
                <a:t> </a:t>
              </a:r>
            </a:p>
          </p:txBody>
        </p:sp>
        <p:sp>
          <p:nvSpPr>
            <p:cNvPr id="12301" name="CuadroTexto 19"/>
            <p:cNvSpPr txBox="1">
              <a:spLocks noChangeArrowheads="1"/>
            </p:cNvSpPr>
            <p:nvPr/>
          </p:nvSpPr>
          <p:spPr bwMode="auto">
            <a:xfrm>
              <a:off x="-9704" y="2586555"/>
              <a:ext cx="8885014" cy="369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a-ES" altLang="ca-ES" sz="1600" dirty="0">
                  <a:solidFill>
                    <a:srgbClr val="CC6600"/>
                  </a:solidFill>
                  <a:latin typeface="Arial" pitchFamily="34" charset="0"/>
                </a:rPr>
                <a:t>   </a:t>
              </a:r>
              <a:r>
                <a:rPr lang="ca-ES" altLang="ca-ES" sz="1800" dirty="0">
                  <a:solidFill>
                    <a:srgbClr val="CC6600"/>
                  </a:solidFill>
                  <a:latin typeface="+mn-lt"/>
                </a:rPr>
                <a:t>Cultiu                                                                                                                             	            Residus</a:t>
              </a:r>
            </a:p>
          </p:txBody>
        </p:sp>
      </p:grpSp>
      <p:cxnSp>
        <p:nvCxnSpPr>
          <p:cNvPr id="4" name="3 Conector recto de flecha"/>
          <p:cNvCxnSpPr/>
          <p:nvPr/>
        </p:nvCxnSpPr>
        <p:spPr>
          <a:xfrm>
            <a:off x="923472" y="2366559"/>
            <a:ext cx="6962775" cy="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677863" y="3911306"/>
            <a:ext cx="1871662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a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Malaltia del tabac verd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2458244" y="4113401"/>
            <a:ext cx="830262" cy="461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ítulo 1"/>
          <p:cNvSpPr txBox="1">
            <a:spLocks/>
          </p:cNvSpPr>
          <p:nvPr/>
        </p:nvSpPr>
        <p:spPr>
          <a:xfrm>
            <a:off x="993058" y="221053"/>
            <a:ext cx="7187381" cy="77285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s-ES" sz="4400" b="1" dirty="0">
                <a:solidFill>
                  <a:srgbClr val="006600"/>
                </a:solidFill>
                <a:latin typeface="Calibri titulo"/>
              </a:rPr>
              <a:t>FUM DE QUARTA MÀ</a:t>
            </a:r>
            <a:endParaRPr lang="es-ES" sz="4800" b="1" dirty="0">
              <a:solidFill>
                <a:srgbClr val="006600"/>
              </a:solidFill>
              <a:latin typeface="Calibri titulo"/>
            </a:endParaRPr>
          </a:p>
        </p:txBody>
      </p:sp>
    </p:spTree>
    <p:extLst>
      <p:ext uri="{BB962C8B-B14F-4D97-AF65-F5344CB8AC3E}">
        <p14:creationId xmlns:p14="http://schemas.microsoft.com/office/powerpoint/2010/main" val="19475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3 CuadroTexto"/>
          <p:cNvSpPr txBox="1"/>
          <p:nvPr/>
        </p:nvSpPr>
        <p:spPr bwMode="auto">
          <a:xfrm>
            <a:off x="953728" y="257487"/>
            <a:ext cx="72365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a-ES" sz="4400" b="1" dirty="0">
                <a:solidFill>
                  <a:srgbClr val="006600"/>
                </a:solidFill>
                <a:latin typeface="Calibri titulo"/>
              </a:rPr>
              <a:t>MEDI AMBIENT</a:t>
            </a:r>
            <a:endParaRPr lang="ca-ES" sz="4400" b="1" dirty="0">
              <a:solidFill>
                <a:schemeClr val="accent1">
                  <a:lumMod val="75000"/>
                </a:schemeClr>
              </a:solidFill>
              <a:latin typeface="Calibri titulo"/>
            </a:endParaRP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32281" r="45020" b="18500"/>
          <a:stretch>
            <a:fillRect/>
          </a:stretch>
        </p:blipFill>
        <p:spPr bwMode="auto">
          <a:xfrm>
            <a:off x="4716016" y="1194440"/>
            <a:ext cx="3978311" cy="259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4 CuadroTexto"/>
          <p:cNvSpPr txBox="1"/>
          <p:nvPr/>
        </p:nvSpPr>
        <p:spPr>
          <a:xfrm>
            <a:off x="395536" y="1556792"/>
            <a:ext cx="374441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a-ES" dirty="0">
                <a:latin typeface="+mn-lt"/>
              </a:rPr>
              <a:t>La planta del </a:t>
            </a:r>
            <a:r>
              <a:rPr lang="ca-ES" b="1" dirty="0">
                <a:latin typeface="+mn-lt"/>
              </a:rPr>
              <a:t>tabac necessita més pesticides que fertilitzants. </a:t>
            </a:r>
            <a:r>
              <a:rPr lang="ca-ES" dirty="0">
                <a:latin typeface="+mn-lt"/>
              </a:rPr>
              <a:t>Aquestes substàncies acaben a l'aigua, que contamina altres plantes i animals.</a:t>
            </a: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33266" r="52224" b="22438"/>
          <a:stretch/>
        </p:blipFill>
        <p:spPr bwMode="auto">
          <a:xfrm>
            <a:off x="395536" y="3792194"/>
            <a:ext cx="3888432" cy="2709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6 CuadroTexto"/>
          <p:cNvSpPr txBox="1"/>
          <p:nvPr/>
        </p:nvSpPr>
        <p:spPr>
          <a:xfrm>
            <a:off x="4716016" y="4293096"/>
            <a:ext cx="3816424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/>
              <a:t>Perquè les fulles prenguin un color marró s'han de fermentar a 70 </a:t>
            </a:r>
            <a:r>
              <a:rPr lang="ca-ES" baseline="30000" dirty="0"/>
              <a:t>o</a:t>
            </a:r>
            <a:r>
              <a:rPr lang="ca-ES" dirty="0"/>
              <a:t>C. Hi ha països que utilitzen la fusta de la selva per incinerar: es calcula que calen 5,5 kg de fusta per cada quilo de tabac curat. Cada any es desforesten entre 1,2 i 2,5 milions d'hectàrees.</a:t>
            </a:r>
          </a:p>
        </p:txBody>
      </p:sp>
    </p:spTree>
    <p:extLst>
      <p:ext uri="{BB962C8B-B14F-4D97-AF65-F5344CB8AC3E}">
        <p14:creationId xmlns:p14="http://schemas.microsoft.com/office/powerpoint/2010/main" val="29769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10625" r="30630" b="14563"/>
          <a:stretch>
            <a:fillRect/>
          </a:stretch>
        </p:blipFill>
        <p:spPr bwMode="auto">
          <a:xfrm>
            <a:off x="4860032" y="3844891"/>
            <a:ext cx="3888259" cy="25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0 CuadroTexto"/>
          <p:cNvSpPr txBox="1"/>
          <p:nvPr/>
        </p:nvSpPr>
        <p:spPr>
          <a:xfrm>
            <a:off x="457350" y="4365104"/>
            <a:ext cx="389294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a-ES" sz="2000" dirty="0">
                <a:latin typeface="+mn-lt"/>
              </a:rPr>
              <a:t>Les burilles de la cigarreta no són biodegradables. Poden trigar fins a </a:t>
            </a:r>
            <a:r>
              <a:rPr lang="ca-ES" sz="2000" b="1" dirty="0">
                <a:latin typeface="+mn-lt"/>
              </a:rPr>
              <a:t>25 anys a degradar-se</a:t>
            </a:r>
            <a:r>
              <a:rPr lang="ca-ES" sz="2000" dirty="0">
                <a:latin typeface="+mn-lt"/>
              </a:rPr>
              <a:t>. Contenen productes tòxics, com amoníac, cianur, mercuri i plom, que es filtren en els rius i en el mar.</a:t>
            </a:r>
          </a:p>
        </p:txBody>
      </p:sp>
      <p:sp>
        <p:nvSpPr>
          <p:cNvPr id="7" name="13 CuadroTexto"/>
          <p:cNvSpPr txBox="1"/>
          <p:nvPr/>
        </p:nvSpPr>
        <p:spPr bwMode="auto">
          <a:xfrm>
            <a:off x="943896" y="257487"/>
            <a:ext cx="724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a-ES" sz="4400" b="1" dirty="0">
                <a:solidFill>
                  <a:srgbClr val="006600"/>
                </a:solidFill>
                <a:latin typeface="Calibri titulo"/>
              </a:rPr>
              <a:t>MEDI AMBIENT</a:t>
            </a:r>
            <a:endParaRPr lang="ca-ES" sz="4400" b="1" dirty="0">
              <a:solidFill>
                <a:schemeClr val="accent1">
                  <a:lumMod val="75000"/>
                </a:schemeClr>
              </a:solidFill>
              <a:latin typeface="Calibri titulo"/>
            </a:endParaRPr>
          </a:p>
        </p:txBody>
      </p:sp>
      <p:pic>
        <p:nvPicPr>
          <p:cNvPr id="5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33266" r="44465" b="20470"/>
          <a:stretch/>
        </p:blipFill>
        <p:spPr bwMode="auto">
          <a:xfrm>
            <a:off x="457350" y="1312318"/>
            <a:ext cx="3871236" cy="253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8 CuadroTexto"/>
          <p:cNvSpPr txBox="1"/>
          <p:nvPr/>
        </p:nvSpPr>
        <p:spPr>
          <a:xfrm>
            <a:off x="5029678" y="1700808"/>
            <a:ext cx="374933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a-ES" sz="2000" dirty="0">
                <a:latin typeface="+mn-lt"/>
              </a:rPr>
              <a:t>El fum de tabac té més de 8.000 substàncies tòxiques, que són alliberades a l'aire, entre elles monòxid de carboni.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6968" y="631232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>
                <a:hlinkClick r:id="rId5"/>
              </a:rPr>
              <a:t>https://www.facebook.com/foroeconomicomundial/videos/310594972832806/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9" name="18 CuadroTexto"/>
          <p:cNvSpPr txBox="1"/>
          <p:nvPr/>
        </p:nvSpPr>
        <p:spPr>
          <a:xfrm rot="20585962">
            <a:off x="385961" y="2294403"/>
            <a:ext cx="8362246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a-ES" sz="4000" dirty="0">
                <a:latin typeface="+mn-lt"/>
              </a:rPr>
              <a:t>Una burilla pot contaminar 10 litres d’aigua del mar i fins a 25 d’aigua dolça.</a:t>
            </a:r>
          </a:p>
        </p:txBody>
      </p:sp>
    </p:spTree>
    <p:extLst>
      <p:ext uri="{BB962C8B-B14F-4D97-AF65-F5344CB8AC3E}">
        <p14:creationId xmlns:p14="http://schemas.microsoft.com/office/powerpoint/2010/main" val="14291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ítulo 2"/>
          <p:cNvSpPr txBox="1">
            <a:spLocks/>
          </p:cNvSpPr>
          <p:nvPr/>
        </p:nvSpPr>
        <p:spPr bwMode="auto">
          <a:xfrm>
            <a:off x="5760877" y="2860993"/>
            <a:ext cx="162287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ca-ES" sz="25900" dirty="0">
                <a:solidFill>
                  <a:srgbClr val="006600"/>
                </a:solidFill>
              </a:rPr>
              <a:t>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23422" r="39485" b="9641"/>
          <a:stretch>
            <a:fillRect/>
          </a:stretch>
        </p:blipFill>
        <p:spPr bwMode="auto">
          <a:xfrm>
            <a:off x="4941776" y="3393237"/>
            <a:ext cx="3261072" cy="28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ángulo 2"/>
          <p:cNvSpPr>
            <a:spLocks noChangeArrowheads="1"/>
          </p:cNvSpPr>
          <p:nvPr/>
        </p:nvSpPr>
        <p:spPr bwMode="auto">
          <a:xfrm>
            <a:off x="266144" y="6279703"/>
            <a:ext cx="855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ca-ES" sz="1200" dirty="0">
                <a:latin typeface="+mn-lt"/>
                <a:hlinkClick r:id="rId3"/>
              </a:rPr>
              <a:t>https://www.lasexta.com/noticias/ciencia-tecnologia/reciclar-colillas-como-aislantes-de-sonido-el-invento-que-podria-acabar-con-el-30-de-la-basura-mundial_201905175cdeb7250cf235bc412c74bd.html</a:t>
            </a:r>
            <a:endParaRPr lang="es-ES" altLang="ca-ES" sz="1200" dirty="0"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1344" y="4323851"/>
            <a:ext cx="41501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a-ES" sz="2000" dirty="0">
                <a:latin typeface="+mn-lt"/>
              </a:rPr>
              <a:t>La indústria treballa per fer filtres 100% biodegradables, fets de cànem i de cotó, que puguin servir d´adob natural per a les plantes.</a:t>
            </a:r>
            <a:r>
              <a:rPr lang="ca-ES" dirty="0"/>
              <a:t> </a:t>
            </a:r>
            <a:endParaRPr lang="es-ES" dirty="0"/>
          </a:p>
        </p:txBody>
      </p:sp>
      <p:sp>
        <p:nvSpPr>
          <p:cNvPr id="7" name="13 CuadroTexto"/>
          <p:cNvSpPr txBox="1"/>
          <p:nvPr/>
        </p:nvSpPr>
        <p:spPr bwMode="auto">
          <a:xfrm>
            <a:off x="994787" y="257487"/>
            <a:ext cx="71644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a-ES" sz="4400" b="1" dirty="0">
                <a:solidFill>
                  <a:srgbClr val="006600"/>
                </a:solidFill>
                <a:latin typeface="Calibri titulo"/>
              </a:rPr>
              <a:t>MEDI</a:t>
            </a:r>
            <a:r>
              <a:rPr lang="ca-ES" sz="4000" b="1" dirty="0">
                <a:solidFill>
                  <a:srgbClr val="006600"/>
                </a:solidFill>
                <a:latin typeface="Calibri titulo"/>
              </a:rPr>
              <a:t> AMBIENT</a:t>
            </a:r>
            <a:endParaRPr lang="ca-ES" sz="4000" b="1" dirty="0">
              <a:solidFill>
                <a:schemeClr val="accent1">
                  <a:lumMod val="75000"/>
                </a:schemeClr>
              </a:solidFill>
              <a:latin typeface="Calibri titulo"/>
            </a:endParaRPr>
          </a:p>
        </p:txBody>
      </p:sp>
      <p:sp>
        <p:nvSpPr>
          <p:cNvPr id="8" name="18 CuadroTexto"/>
          <p:cNvSpPr txBox="1">
            <a:spLocks noChangeArrowheads="1"/>
          </p:cNvSpPr>
          <p:nvPr/>
        </p:nvSpPr>
        <p:spPr bwMode="auto">
          <a:xfrm>
            <a:off x="3779912" y="1700808"/>
            <a:ext cx="324036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ca-ES" sz="2000" dirty="0">
                <a:latin typeface="+mn-lt"/>
              </a:rPr>
              <a:t>A Barcelona, la guàrdia urbana pot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ca-ES" sz="2000" dirty="0">
                <a:latin typeface="+mn-lt"/>
              </a:rPr>
              <a:t>Sancionar amb 90 euros el llançament de burilles a terra.</a:t>
            </a:r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15549" r="36163" b="10625"/>
          <a:stretch>
            <a:fillRect/>
          </a:stretch>
        </p:blipFill>
        <p:spPr bwMode="auto">
          <a:xfrm>
            <a:off x="281344" y="1267754"/>
            <a:ext cx="3283522" cy="248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0"/>
          <a:stretch>
            <a:fillRect/>
          </a:stretch>
        </p:blipFill>
        <p:spPr bwMode="auto">
          <a:xfrm>
            <a:off x="7236296" y="1271505"/>
            <a:ext cx="1242786" cy="212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6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5" descr="MC90023213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33686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5D70552-E0D3-2643-A91E-FA3373ADC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82563"/>
            <a:ext cx="727233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4400" b="1" dirty="0">
                <a:solidFill>
                  <a:srgbClr val="006600"/>
                </a:solidFill>
                <a:latin typeface="Calibri Títulos"/>
              </a:rPr>
              <a:t>DEURES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02AABB9-1D19-E74E-93E5-096E9514D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895350"/>
            <a:ext cx="5241925" cy="2297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spcBef>
                <a:spcPts val="72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400" noProof="1">
                <a:solidFill>
                  <a:srgbClr val="000000"/>
                </a:solidFill>
                <a:latin typeface="Calibri" pitchFamily="34" charset="0"/>
              </a:rPr>
              <a:t>Autoregistre del consum de tabac.</a:t>
            </a:r>
            <a:endParaRPr lang="ca-ES" sz="2400" noProof="1">
              <a:latin typeface="+mn-lt"/>
            </a:endParaRPr>
          </a:p>
          <a:p>
            <a:pPr marL="342900" indent="-342900" eaLnBrk="1" hangingPunct="1">
              <a:spcBef>
                <a:spcPts val="72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400" noProof="1">
                <a:solidFill>
                  <a:srgbClr val="000000"/>
                </a:solidFill>
                <a:latin typeface="Calibri" pitchFamily="34" charset="0"/>
              </a:rPr>
              <a:t>Motius per deixar de fumar.</a:t>
            </a:r>
          </a:p>
          <a:p>
            <a:pPr marL="342900" indent="-342900" eaLnBrk="1" hangingPunct="1">
              <a:spcBef>
                <a:spcPts val="72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400" noProof="1">
                <a:solidFill>
                  <a:srgbClr val="000000"/>
                </a:solidFill>
                <a:latin typeface="Calibri" pitchFamily="34" charset="0"/>
              </a:rPr>
              <a:t>Motius per continuar fumant.</a:t>
            </a:r>
          </a:p>
          <a:p>
            <a:pPr marL="342900" indent="-342900" eaLnBrk="1" hangingPunct="1">
              <a:spcBef>
                <a:spcPts val="72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400" noProof="1">
                <a:solidFill>
                  <a:srgbClr val="000000"/>
                </a:solidFill>
                <a:latin typeface="Calibri" pitchFamily="34" charset="0"/>
              </a:rPr>
              <a:t>Tècniques de desautomatització.</a:t>
            </a:r>
          </a:p>
          <a:p>
            <a:pPr marL="342900" indent="-342900" eaLnBrk="1" hangingPunct="1">
              <a:spcBef>
                <a:spcPts val="72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400" b="1" dirty="0">
                <a:solidFill>
                  <a:srgbClr val="000000"/>
                </a:solidFill>
                <a:latin typeface="Calibri" pitchFamily="34" charset="0"/>
              </a:rPr>
              <a:t>COMENCEM A PENSAR EN EL </a:t>
            </a:r>
            <a:r>
              <a:rPr lang="ca-ES" sz="2400" b="1" dirty="0">
                <a:solidFill>
                  <a:srgbClr val="006600"/>
                </a:solidFill>
                <a:latin typeface="Calibri" pitchFamily="34" charset="0"/>
              </a:rPr>
              <a:t>Dia D.</a:t>
            </a:r>
            <a:r>
              <a:rPr lang="ca-ES" sz="2400" b="1" dirty="0">
                <a:solidFill>
                  <a:srgbClr val="000000"/>
                </a:solidFill>
                <a:latin typeface="Calibri" pitchFamily="34" charset="0"/>
              </a:rPr>
              <a:t>       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BF3C9BCD-D1CD-AC47-9D35-E2F1748B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2951162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239791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946275"/>
            <a:ext cx="7540625" cy="358775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08390" y="260698"/>
            <a:ext cx="8459787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/>
              <a:buNone/>
              <a:defRPr/>
            </a:pPr>
            <a:r>
              <a:rPr lang="es-ES" sz="4400" b="1" dirty="0">
                <a:solidFill>
                  <a:srgbClr val="006600"/>
                </a:solidFill>
                <a:latin typeface="Calibri titulo"/>
              </a:rPr>
              <a:t>REBUIG</a:t>
            </a:r>
          </a:p>
        </p:txBody>
      </p:sp>
    </p:spTree>
    <p:extLst>
      <p:ext uri="{BB962C8B-B14F-4D97-AF65-F5344CB8AC3E}">
        <p14:creationId xmlns:p14="http://schemas.microsoft.com/office/powerpoint/2010/main" val="332601489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645" y="1812663"/>
            <a:ext cx="87703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+mn-lt"/>
              </a:rPr>
              <a:t>Fum de segona mà: inhalació del fumador passiu.</a:t>
            </a:r>
          </a:p>
          <a:p>
            <a:pPr marL="914400" lvl="1" indent="-457200"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+mn-lt"/>
              </a:rPr>
              <a:t>Fum de tercera mà: inhalació, ingestió, absorció               dèrmica.</a:t>
            </a:r>
          </a:p>
          <a:p>
            <a:pPr marL="914400" lvl="1" indent="-457200"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a-ES" sz="2800" dirty="0">
                <a:latin typeface="+mn-lt"/>
              </a:rPr>
              <a:t>Fum de quarta mà: impacte en el medi ambient.</a:t>
            </a:r>
          </a:p>
          <a:p>
            <a:pPr eaLnBrk="1" hangingPunct="1">
              <a:defRPr/>
            </a:pPr>
            <a:endParaRPr lang="ca-ES" sz="2800" dirty="0">
              <a:latin typeface="+mn-lt"/>
            </a:endParaRPr>
          </a:p>
          <a:p>
            <a:pPr eaLnBrk="1" hangingPunct="1">
              <a:defRPr/>
            </a:pPr>
            <a:endParaRPr lang="ca-ES" sz="2800" dirty="0">
              <a:latin typeface="+mn-lt"/>
            </a:endParaRPr>
          </a:p>
          <a:p>
            <a:pPr eaLnBrk="1" hangingPunct="1">
              <a:defRPr/>
            </a:pPr>
            <a:r>
              <a:rPr lang="ca-ES" sz="2800" b="1" dirty="0">
                <a:latin typeface="+mn-lt"/>
              </a:rPr>
              <a:t>Els infants són especialment vulnerables</a:t>
            </a:r>
          </a:p>
          <a:p>
            <a:pPr eaLnBrk="1" hangingPunct="1">
              <a:defRPr/>
            </a:pPr>
            <a:endParaRPr lang="ca-ES" sz="2800" b="1" dirty="0">
              <a:latin typeface="+mn-lt"/>
            </a:endParaRPr>
          </a:p>
          <a:p>
            <a:pPr eaLnBrk="1" hangingPunct="1">
              <a:defRPr/>
            </a:pPr>
            <a:r>
              <a:rPr lang="ca-ES" sz="2800" b="1" dirty="0">
                <a:latin typeface="+mn-lt"/>
              </a:rPr>
              <a:t>La principal font d’exposició és l’àmbit familiar</a:t>
            </a: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 rot="20686730">
            <a:off x="614516" y="2194147"/>
            <a:ext cx="7914967" cy="1107996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ca-ES" sz="6600" dirty="0">
                <a:solidFill>
                  <a:srgbClr val="006600"/>
                </a:solidFill>
                <a:latin typeface="+mn-lt"/>
              </a:rPr>
              <a:t>ES POT PREVENIR!!!</a:t>
            </a:r>
          </a:p>
        </p:txBody>
      </p:sp>
      <p:pic>
        <p:nvPicPr>
          <p:cNvPr id="21508" name="Picture 5" descr="Be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56" y="4031226"/>
            <a:ext cx="1693034" cy="169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73395" y="304184"/>
            <a:ext cx="7216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a-ES" sz="4000" b="1" dirty="0">
                <a:solidFill>
                  <a:srgbClr val="006600"/>
                </a:solidFill>
                <a:latin typeface="Calibri titulo"/>
              </a:rPr>
              <a:t>TABAQUISME AMBIENTAL</a:t>
            </a:r>
            <a:endParaRPr lang="ca-ES" sz="2000" b="1" dirty="0">
              <a:solidFill>
                <a:srgbClr val="006600"/>
              </a:solidFill>
              <a:latin typeface="Calibri titulo"/>
            </a:endParaRPr>
          </a:p>
        </p:txBody>
      </p:sp>
    </p:spTree>
    <p:extLst>
      <p:ext uri="{BB962C8B-B14F-4D97-AF65-F5344CB8AC3E}">
        <p14:creationId xmlns:p14="http://schemas.microsoft.com/office/powerpoint/2010/main" val="14552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970213" y="3198813"/>
            <a:ext cx="3073400" cy="3786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a-ES" sz="2400" b="1" dirty="0">
              <a:solidFill>
                <a:srgbClr val="5F9127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a-ES" sz="2400" b="1" dirty="0">
                <a:solidFill>
                  <a:srgbClr val="5F9127"/>
                </a:solidFill>
                <a:latin typeface="Arial" charset="0"/>
                <a:cs typeface="Arial" charset="0"/>
              </a:rPr>
              <a:t>                                  </a:t>
            </a:r>
            <a:endParaRPr lang="ca-E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13 CuadroTexto"/>
          <p:cNvSpPr txBox="1"/>
          <p:nvPr/>
        </p:nvSpPr>
        <p:spPr bwMode="auto">
          <a:xfrm>
            <a:off x="999655" y="44624"/>
            <a:ext cx="71316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a-ES" sz="4000" b="1" dirty="0">
                <a:solidFill>
                  <a:srgbClr val="006600"/>
                </a:solidFill>
                <a:latin typeface="Calibri titulo"/>
              </a:rPr>
              <a:t>QUE PENSEU DE LES TERRASSES???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19073" r="30370" b="31358"/>
          <a:stretch/>
        </p:blipFill>
        <p:spPr bwMode="auto">
          <a:xfrm>
            <a:off x="917057" y="1527235"/>
            <a:ext cx="7309885" cy="491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7672" r="23421" b="37554"/>
          <a:stretch/>
        </p:blipFill>
        <p:spPr bwMode="auto">
          <a:xfrm>
            <a:off x="910523" y="3077897"/>
            <a:ext cx="7309886" cy="336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9" y="1527235"/>
            <a:ext cx="3687003" cy="49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8" descr="MC90023213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822575"/>
            <a:ext cx="34480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2 Rectángulo"/>
          <p:cNvSpPr>
            <a:spLocks noChangeArrowheads="1"/>
          </p:cNvSpPr>
          <p:nvPr/>
        </p:nvSpPr>
        <p:spPr bwMode="auto">
          <a:xfrm>
            <a:off x="896938" y="211287"/>
            <a:ext cx="72754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4400" b="1" dirty="0">
                <a:solidFill>
                  <a:srgbClr val="006600"/>
                </a:solidFill>
                <a:latin typeface="Calibri titulo"/>
              </a:rPr>
              <a:t>DEURES</a:t>
            </a:r>
            <a:endParaRPr lang="es-ES" altLang="es-ES" sz="4400" b="1" dirty="0">
              <a:solidFill>
                <a:srgbClr val="006600"/>
              </a:solidFill>
              <a:latin typeface="Calibri titulo"/>
            </a:endParaRPr>
          </a:p>
        </p:txBody>
      </p:sp>
      <p:sp>
        <p:nvSpPr>
          <p:cNvPr id="38918" name="5 Rectángulo"/>
          <p:cNvSpPr>
            <a:spLocks noChangeArrowheads="1"/>
          </p:cNvSpPr>
          <p:nvPr/>
        </p:nvSpPr>
        <p:spPr bwMode="auto">
          <a:xfrm>
            <a:off x="2969142" y="946983"/>
            <a:ext cx="6216650" cy="21975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6600"/>
              </a:buClr>
              <a:defRPr/>
            </a:pPr>
            <a:r>
              <a:rPr lang="ca-ES" altLang="es-ES" sz="2400" dirty="0">
                <a:latin typeface="+mn-lt"/>
                <a:cs typeface="Arial" charset="0"/>
              </a:rPr>
              <a:t>Calcular l’estalvi.</a:t>
            </a:r>
          </a:p>
          <a:p>
            <a:pPr eaLnBrk="1" hangingPunct="1">
              <a:buClr>
                <a:srgbClr val="006600"/>
              </a:buClr>
              <a:defRPr/>
            </a:pPr>
            <a:r>
              <a:rPr lang="ca-ES" altLang="es-ES" sz="2400" dirty="0">
                <a:latin typeface="+mn-lt"/>
                <a:cs typeface="Arial" charset="0"/>
              </a:rPr>
              <a:t>Portar el contracte i el consentiment informat signats.</a:t>
            </a:r>
          </a:p>
          <a:p>
            <a:pPr marL="0" indent="0" eaLnBrk="1" hangingPunct="1">
              <a:spcBef>
                <a:spcPct val="0"/>
              </a:spcBef>
              <a:buClr>
                <a:srgbClr val="006600"/>
              </a:buClr>
              <a:buFont typeface="Arial" panose="020B0604020202020204" pitchFamily="34" charset="0"/>
              <a:buNone/>
              <a:defRPr/>
            </a:pPr>
            <a:endParaRPr lang="ca-ES" altLang="es-ES" sz="2400" dirty="0">
              <a:solidFill>
                <a:srgbClr val="0066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a-ES" altLang="es-ES" sz="3600" b="1" dirty="0">
                <a:solidFill>
                  <a:srgbClr val="006600"/>
                </a:solidFill>
                <a:latin typeface="+mn-lt"/>
              </a:rPr>
              <a:t>PENSA EN EL TEUS BENEFICIS</a:t>
            </a:r>
            <a:r>
              <a:rPr lang="ca-ES" altLang="es-ES" sz="3600" dirty="0">
                <a:solidFill>
                  <a:srgbClr val="006600"/>
                </a:solidFill>
                <a:latin typeface="+mn-lt"/>
              </a:rPr>
              <a:t>.</a:t>
            </a:r>
            <a:endParaRPr lang="es-ES" altLang="es-ES" sz="360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2 Llamada ovalada"/>
          <p:cNvSpPr/>
          <p:nvPr/>
        </p:nvSpPr>
        <p:spPr>
          <a:xfrm>
            <a:off x="868363" y="1795463"/>
            <a:ext cx="822325" cy="628650"/>
          </a:xfrm>
          <a:prstGeom prst="wedgeEllipseCallou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rgbClr val="006600"/>
              </a:solidFill>
            </a:endParaRPr>
          </a:p>
        </p:txBody>
      </p:sp>
      <p:sp>
        <p:nvSpPr>
          <p:cNvPr id="11" name="10 Llamada ovalada"/>
          <p:cNvSpPr/>
          <p:nvPr/>
        </p:nvSpPr>
        <p:spPr>
          <a:xfrm>
            <a:off x="223838" y="2506663"/>
            <a:ext cx="673100" cy="430212"/>
          </a:xfrm>
          <a:prstGeom prst="wedgeEllipseCallou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2" name="11 Llamada ovalada"/>
          <p:cNvSpPr/>
          <p:nvPr/>
        </p:nvSpPr>
        <p:spPr>
          <a:xfrm>
            <a:off x="1781175" y="1914525"/>
            <a:ext cx="1079500" cy="828675"/>
          </a:xfrm>
          <a:prstGeom prst="wedgeEllipseCallou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775D2B90-E5A2-7C4C-AD0E-0E0A6ADD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2951162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20492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2179638" y="222250"/>
            <a:ext cx="4665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ca-ES" altLang="es-ES" sz="4000" b="1" dirty="0">
                <a:solidFill>
                  <a:srgbClr val="006600"/>
                </a:solidFill>
                <a:latin typeface="Calibri (Títulos)"/>
              </a:rPr>
              <a:t>COST DEL TABAC</a:t>
            </a:r>
            <a:endParaRPr lang="es-ES" altLang="es-ES" sz="4000" b="1" dirty="0">
              <a:solidFill>
                <a:srgbClr val="006600"/>
              </a:solidFill>
              <a:latin typeface="Calibri (Títulos)"/>
            </a:endParaRPr>
          </a:p>
        </p:txBody>
      </p:sp>
      <p:pic>
        <p:nvPicPr>
          <p:cNvPr id="6" name="Picture 11" descr="MP900448757[1]">
            <a:extLst>
              <a:ext uri="{FF2B5EF4-FFF2-40B4-BE49-F238E27FC236}">
                <a16:creationId xmlns:a16="http://schemas.microsoft.com/office/drawing/2014/main" id="{6A7048EA-A930-A546-A6BC-526708A1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40195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money">
            <a:extLst>
              <a:ext uri="{FF2B5EF4-FFF2-40B4-BE49-F238E27FC236}">
                <a16:creationId xmlns:a16="http://schemas.microsoft.com/office/drawing/2014/main" id="{0E4D6FED-3DA5-AD41-A2D0-CB74CBCCD5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628775"/>
            <a:ext cx="1238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700D66B2-9362-2848-AB24-11CDA69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12875"/>
            <a:ext cx="5024438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68518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2 Rectángulo"/>
          <p:cNvSpPr>
            <a:spLocks noChangeArrowheads="1"/>
          </p:cNvSpPr>
          <p:nvPr/>
        </p:nvSpPr>
        <p:spPr bwMode="auto">
          <a:xfrm>
            <a:off x="971550" y="136525"/>
            <a:ext cx="7200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4800" b="1">
                <a:solidFill>
                  <a:srgbClr val="006600"/>
                </a:solidFill>
              </a:rPr>
              <a:t>DEURES</a:t>
            </a:r>
            <a:endParaRPr lang="es-ES" altLang="es-ES" sz="4800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296F16CC-AE55-6743-8904-AAFCF922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5"/>
          <a:stretch>
            <a:fillRect/>
          </a:stretch>
        </p:blipFill>
        <p:spPr bwMode="auto">
          <a:xfrm>
            <a:off x="212725" y="987425"/>
            <a:ext cx="5595938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2C2F62D4-C3E4-E046-BE1E-4828898A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4"/>
          <a:stretch>
            <a:fillRect/>
          </a:stretch>
        </p:blipFill>
        <p:spPr bwMode="auto">
          <a:xfrm>
            <a:off x="3492500" y="3051175"/>
            <a:ext cx="540067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2269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 txBox="1">
            <a:spLocks/>
          </p:cNvSpPr>
          <p:nvPr/>
        </p:nvSpPr>
        <p:spPr>
          <a:xfrm>
            <a:off x="971600" y="260648"/>
            <a:ext cx="7200800" cy="6389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a-ES" altLang="es-ES" b="1" cap="all" dirty="0">
                <a:solidFill>
                  <a:srgbClr val="006600"/>
                </a:solidFill>
                <a:latin typeface="Calibri titulo"/>
              </a:rPr>
              <a:t>Beneficis</a:t>
            </a:r>
          </a:p>
        </p:txBody>
      </p:sp>
      <p:pic>
        <p:nvPicPr>
          <p:cNvPr id="17" name="Picture 5" descr="gent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67" y="4757571"/>
            <a:ext cx="3384376" cy="173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65B31"/>
              </a:clrFrom>
              <a:clrTo>
                <a:srgbClr val="365B3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33" y="1539184"/>
            <a:ext cx="1789422" cy="291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15366" r="70131" b="48438"/>
          <a:stretch>
            <a:fillRect/>
          </a:stretch>
        </p:blipFill>
        <p:spPr bwMode="auto">
          <a:xfrm rot="20937515">
            <a:off x="6276230" y="2118607"/>
            <a:ext cx="2680614" cy="209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1485D5-9559-B641-BE95-E92D59412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13" y="1124744"/>
            <a:ext cx="4240420" cy="5544616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413587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69875"/>
            <a:ext cx="71628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ca-ES" altLang="es-ES" sz="4000" b="1" dirty="0">
                <a:solidFill>
                  <a:srgbClr val="006600"/>
                </a:solidFill>
                <a:latin typeface="Calibri (Títulos)"/>
              </a:rPr>
              <a:t>QUAN I PER QUÈ FUMO?</a:t>
            </a:r>
            <a:endParaRPr lang="ca-ES" altLang="es-ES" sz="4000" dirty="0">
              <a:solidFill>
                <a:srgbClr val="006600"/>
              </a:solidFill>
              <a:latin typeface="Calibri (Títulos)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6166B3-A066-B248-B90F-E51D907F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031875"/>
            <a:ext cx="66643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CCB31D2-90A0-BA49-913E-92E4A01A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12" y="5445224"/>
            <a:ext cx="23622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3895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1551" y="197297"/>
            <a:ext cx="7181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006600"/>
                </a:solidFill>
                <a:latin typeface="Calibri Títulos"/>
              </a:rPr>
              <a:t>REGISTRE DEL CONSUM DIARI DE CIGARRETES</a:t>
            </a:r>
            <a:endParaRPr lang="es-ES" sz="4000" dirty="0">
              <a:solidFill>
                <a:srgbClr val="006600"/>
              </a:solidFill>
              <a:latin typeface="Calibri Título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A87C4B-ED3D-8C4A-83B1-D5C3CE40D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8" t="32561" r="8104" b="10100"/>
          <a:stretch/>
        </p:blipFill>
        <p:spPr>
          <a:xfrm>
            <a:off x="1907704" y="1484784"/>
            <a:ext cx="533856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43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2 Rectángulo"/>
          <p:cNvSpPr>
            <a:spLocks noChangeArrowheads="1"/>
          </p:cNvSpPr>
          <p:nvPr/>
        </p:nvSpPr>
        <p:spPr bwMode="auto">
          <a:xfrm>
            <a:off x="933451" y="61913"/>
            <a:ext cx="72199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4000" b="1" dirty="0">
                <a:solidFill>
                  <a:srgbClr val="006600"/>
                </a:solidFill>
                <a:latin typeface="Calibri Títulos"/>
              </a:rPr>
              <a:t>REDUCCIÓ DEL NOMBRE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es-ES" sz="4000" b="1" dirty="0">
                <a:solidFill>
                  <a:srgbClr val="006600"/>
                </a:solidFill>
                <a:latin typeface="Calibri Títulos"/>
              </a:rPr>
              <a:t>DE CIGARRETES</a:t>
            </a:r>
            <a:endParaRPr lang="es-ES" altLang="es-ES" sz="4000" dirty="0">
              <a:solidFill>
                <a:srgbClr val="006600"/>
              </a:solidFill>
              <a:latin typeface="Calibri Título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E1122A-973D-EA43-8609-27BBF802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93825"/>
            <a:ext cx="5148263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13704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500" y="155104"/>
            <a:ext cx="71628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a-ES" sz="4000" b="1" dirty="0">
                <a:solidFill>
                  <a:srgbClr val="006600"/>
                </a:solidFill>
                <a:latin typeface="Calibri Títulos"/>
              </a:rPr>
              <a:t>REGISTRE DE MOTIUS</a:t>
            </a:r>
            <a:r>
              <a:rPr lang="ca-ES" sz="4000" dirty="0">
                <a:solidFill>
                  <a:srgbClr val="006600"/>
                </a:solidFill>
                <a:latin typeface="Calibri Títulos"/>
              </a:rPr>
              <a:t> </a:t>
            </a: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929E8420-9743-E74A-ADD5-945C8824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41362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3390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500" y="161054"/>
            <a:ext cx="7173476" cy="11077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ca-ES" altLang="es-ES" sz="4000" b="1" dirty="0">
                <a:solidFill>
                  <a:srgbClr val="006600"/>
                </a:solidFill>
                <a:latin typeface="Calibri Títulos"/>
              </a:rPr>
              <a:t>TÈCNIQUES DE </a:t>
            </a:r>
            <a:br>
              <a:rPr lang="ca-ES" altLang="es-ES" sz="4000" b="1" dirty="0">
                <a:solidFill>
                  <a:srgbClr val="006600"/>
                </a:solidFill>
                <a:latin typeface="Calibri Títulos"/>
              </a:rPr>
            </a:br>
            <a:r>
              <a:rPr lang="ca-ES" altLang="es-ES" sz="4000" b="1" dirty="0">
                <a:solidFill>
                  <a:srgbClr val="006600"/>
                </a:solidFill>
                <a:latin typeface="Calibri Títulos"/>
              </a:rPr>
              <a:t>DESAUTOMATITZACIÓ</a:t>
            </a:r>
            <a:endParaRPr lang="es-ES" altLang="es-ES" sz="4000" b="1" dirty="0">
              <a:solidFill>
                <a:srgbClr val="006600"/>
              </a:solidFill>
              <a:latin typeface="Calibri Títulos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700808"/>
            <a:ext cx="8446575" cy="4874976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a-ES" altLang="es-ES" sz="2800" b="1" dirty="0">
                <a:solidFill>
                  <a:srgbClr val="006600"/>
                </a:solidFill>
              </a:rPr>
              <a:t>ASSENYALA 4 O 5 DELS SEGÜENTS EXERCICIS</a:t>
            </a:r>
          </a:p>
          <a:p>
            <a:pPr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Retarda la primera cigarreta del matí.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b="1" dirty="0">
                <a:solidFill>
                  <a:srgbClr val="006600"/>
                </a:solidFill>
              </a:rPr>
              <a:t>Canvia de marca </a:t>
            </a:r>
            <a:r>
              <a:rPr lang="ca-ES" sz="2400" dirty="0"/>
              <a:t>de cigarretes després de cada paquet.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Rebutja totes les cigarretes que t’ofereixin. Comenta als amics que estàs disminuint el teu consum.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Guarda o retira el paquet de tabac després de cada cigarreta. 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Després de cada pipada deixa la cigarreta al cendrer.  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Fuma amb l’altra mà.  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No fumis quan facis alguna activitat manual.  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Aixeca’t després de menjar.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Disminueix la intensitat de la inhalació quan fumis.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Evita les situacions molt associades al consum de tabac.  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defRPr/>
            </a:pPr>
            <a:r>
              <a:rPr lang="ca-ES" sz="2400" dirty="0"/>
              <a:t>Respira profundament tres vegades abans d’encendre una cigarreta. </a:t>
            </a:r>
            <a:endParaRPr lang="ca-ES" sz="2100" dirty="0"/>
          </a:p>
        </p:txBody>
      </p:sp>
    </p:spTree>
    <p:extLst>
      <p:ext uri="{BB962C8B-B14F-4D97-AF65-F5344CB8AC3E}">
        <p14:creationId xmlns:p14="http://schemas.microsoft.com/office/powerpoint/2010/main" val="291678722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unc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85850"/>
            <a:ext cx="3406775" cy="481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7" name="5 Rectángulo"/>
          <p:cNvSpPr>
            <a:spLocks noChangeArrowheads="1"/>
          </p:cNvSpPr>
          <p:nvPr/>
        </p:nvSpPr>
        <p:spPr bwMode="auto">
          <a:xfrm>
            <a:off x="755650" y="6210300"/>
            <a:ext cx="4954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800" dirty="0">
                <a:solidFill>
                  <a:srgbClr val="006600"/>
                </a:solidFill>
                <a:latin typeface="+mn-lt"/>
                <a:hlinkClick r:id="rId4"/>
              </a:rPr>
              <a:t>http://www.youtube.com/watch?v=JvjyoTxxpOw</a:t>
            </a:r>
            <a:endParaRPr lang="es-ES" altLang="es-ES" sz="1800" dirty="0">
              <a:latin typeface="+mn-lt"/>
            </a:endParaRPr>
          </a:p>
        </p:txBody>
      </p:sp>
      <p:pic>
        <p:nvPicPr>
          <p:cNvPr id="8" name="Imagen 7" descr="C:\Users\Ana\AppData\Local\Microsoft\Windows\Temporary Internet Files\Content.Word\IMG-20150210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338" y="1096963"/>
            <a:ext cx="2709862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n 8" descr="C:\Users\Ana\AppData\Local\Microsoft\Windows\Temporary Internet Files\Content.Word\IMG-20150210-WA0007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5780872" y="3524994"/>
            <a:ext cx="2183614" cy="2323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3558" name="Título 1"/>
          <p:cNvSpPr txBox="1">
            <a:spLocks noChangeArrowheads="1"/>
          </p:cNvSpPr>
          <p:nvPr/>
        </p:nvSpPr>
        <p:spPr bwMode="auto">
          <a:xfrm>
            <a:off x="1281113" y="201613"/>
            <a:ext cx="6702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a-ES" altLang="es-ES" sz="3600" b="1" dirty="0">
                <a:solidFill>
                  <a:srgbClr val="006600"/>
                </a:solidFill>
                <a:latin typeface="Calibri titulo"/>
              </a:rPr>
              <a:t>COMPONENTS DEL TABAC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16696" r="70131" b="48438"/>
          <a:stretch/>
        </p:blipFill>
        <p:spPr bwMode="auto">
          <a:xfrm rot="20937515">
            <a:off x="336868" y="1989665"/>
            <a:ext cx="4932097" cy="37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65B31"/>
              </a:clrFrom>
              <a:clrTo>
                <a:srgbClr val="365B3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88" y="1484784"/>
            <a:ext cx="2997501" cy="487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043608" y="332656"/>
            <a:ext cx="7200800" cy="4841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a-ES" altLang="es-ES" sz="4000" b="1" cap="all" dirty="0">
                <a:solidFill>
                  <a:srgbClr val="006600"/>
                </a:solidFill>
                <a:latin typeface="Calibri titulo"/>
              </a:rPr>
              <a:t>Beneficis individuals? </a:t>
            </a:r>
          </a:p>
        </p:txBody>
      </p:sp>
    </p:spTree>
    <p:extLst>
      <p:ext uri="{BB962C8B-B14F-4D97-AF65-F5344CB8AC3E}">
        <p14:creationId xmlns:p14="http://schemas.microsoft.com/office/powerpoint/2010/main" val="18462674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2860</TotalTime>
  <Words>1399</Words>
  <Application>Microsoft Macintosh PowerPoint</Application>
  <PresentationFormat>Presentación en pantalla (4:3)</PresentationFormat>
  <Paragraphs>174</Paragraphs>
  <Slides>26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(Títulos)</vt:lpstr>
      <vt:lpstr>Calibri titulo</vt:lpstr>
      <vt:lpstr>Calibri Títulos</vt:lpstr>
      <vt:lpstr>Wingdings</vt:lpstr>
      <vt:lpstr>1_Tema de Office</vt:lpstr>
      <vt:lpstr>3_Tema de Office</vt:lpstr>
      <vt:lpstr>Presentación de PowerPoint</vt:lpstr>
      <vt:lpstr>Presentación de PowerPoint</vt:lpstr>
      <vt:lpstr>QUAN I PER QUÈ FUMO?</vt:lpstr>
      <vt:lpstr>Presentación de PowerPoint</vt:lpstr>
      <vt:lpstr>Presentación de PowerPoint</vt:lpstr>
      <vt:lpstr>REGISTRE DE MOTIUS </vt:lpstr>
      <vt:lpstr>TÈCNIQUES DE  DESAUTOMATITZACIÓ</vt:lpstr>
      <vt:lpstr>Presentación de PowerPoint</vt:lpstr>
      <vt:lpstr>Presentación de PowerPoint</vt:lpstr>
      <vt:lpstr>Presentación de PowerPoint</vt:lpstr>
      <vt:lpstr>COM AFECTA EL TABAC A  LA SALUT DE LA TEVA BOCA?</vt:lpstr>
      <vt:lpstr>DEIXA-HO! BENEFICIS PER A LA TEVA BOCA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</dc:creator>
  <cp:lastModifiedBy>Usuario de Microsoft Office</cp:lastModifiedBy>
  <cp:revision>240</cp:revision>
  <dcterms:created xsi:type="dcterms:W3CDTF">2017-06-10T08:48:46Z</dcterms:created>
  <dcterms:modified xsi:type="dcterms:W3CDTF">2020-04-20T14:14:24Z</dcterms:modified>
</cp:coreProperties>
</file>