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38"/>
  </p:notesMasterIdLst>
  <p:sldIdLst>
    <p:sldId id="369" r:id="rId2"/>
    <p:sldId id="292" r:id="rId3"/>
    <p:sldId id="293" r:id="rId4"/>
    <p:sldId id="294" r:id="rId5"/>
    <p:sldId id="295" r:id="rId6"/>
    <p:sldId id="296" r:id="rId7"/>
    <p:sldId id="297" r:id="rId8"/>
    <p:sldId id="298" r:id="rId9"/>
    <p:sldId id="335" r:id="rId10"/>
    <p:sldId id="336" r:id="rId11"/>
    <p:sldId id="337" r:id="rId12"/>
    <p:sldId id="338" r:id="rId13"/>
    <p:sldId id="303" r:id="rId14"/>
    <p:sldId id="339" r:id="rId15"/>
    <p:sldId id="340" r:id="rId16"/>
    <p:sldId id="341" r:id="rId17"/>
    <p:sldId id="342" r:id="rId18"/>
    <p:sldId id="344" r:id="rId19"/>
    <p:sldId id="345" r:id="rId20"/>
    <p:sldId id="346" r:id="rId21"/>
    <p:sldId id="347" r:id="rId22"/>
    <p:sldId id="348" r:id="rId23"/>
    <p:sldId id="349" r:id="rId24"/>
    <p:sldId id="350" r:id="rId25"/>
    <p:sldId id="351" r:id="rId26"/>
    <p:sldId id="352" r:id="rId27"/>
    <p:sldId id="318" r:id="rId28"/>
    <p:sldId id="319" r:id="rId29"/>
    <p:sldId id="368" r:id="rId30"/>
    <p:sldId id="353" r:id="rId31"/>
    <p:sldId id="363" r:id="rId32"/>
    <p:sldId id="365" r:id="rId33"/>
    <p:sldId id="366" r:id="rId34"/>
    <p:sldId id="364" r:id="rId35"/>
    <p:sldId id="361" r:id="rId36"/>
    <p:sldId id="367"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1" clrIdx="0"/>
  <p:cmAuthor id="1" name="Propietario" initials="P" lastIdx="1" clrIdx="1">
    <p:extLst>
      <p:ext uri="{19B8F6BF-5375-455C-9EA6-DF929625EA0E}">
        <p15:presenceInfo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3188" autoAdjust="0"/>
  </p:normalViewPr>
  <p:slideViewPr>
    <p:cSldViewPr>
      <p:cViewPr varScale="1">
        <p:scale>
          <a:sx n="197" d="100"/>
          <a:sy n="197" d="100"/>
        </p:scale>
        <p:origin x="1624" y="200"/>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145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20/4/20</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a:p>
        </p:txBody>
      </p:sp>
    </p:spTree>
    <p:extLst>
      <p:ext uri="{BB962C8B-B14F-4D97-AF65-F5344CB8AC3E}">
        <p14:creationId xmlns:p14="http://schemas.microsoft.com/office/powerpoint/2010/main"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analsalut.gencat.cat/ca/detalls/article/tabac_sense_combusti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dirty="0"/>
              <a:t>Al segle XVI el tabac ja s’havia estès pel món. </a:t>
            </a:r>
            <a:endParaRPr lang="es-ES" altLang="es-ES" dirty="0"/>
          </a:p>
          <a:p>
            <a:r>
              <a:rPr lang="ca-ES" altLang="es-ES" dirty="0"/>
              <a:t>Als segles </a:t>
            </a:r>
            <a:r>
              <a:rPr lang="ca-ES" altLang="es-ES" dirty="0" err="1"/>
              <a:t>XVII</a:t>
            </a:r>
            <a:r>
              <a:rPr lang="ca-ES" altLang="es-ES" dirty="0"/>
              <a:t> i XVIII, consumir tabac era signe de distinció social.</a:t>
            </a:r>
            <a:endParaRPr lang="es-ES" altLang="es-ES" dirty="0"/>
          </a:p>
          <a:p>
            <a:r>
              <a:rPr lang="ca-ES" altLang="es-ES" dirty="0"/>
              <a:t>S’inhalava o </a:t>
            </a:r>
            <a:r>
              <a:rPr lang="ca-ES" altLang="es-ES" dirty="0" err="1"/>
              <a:t>s’esnifava</a:t>
            </a:r>
            <a:r>
              <a:rPr lang="ca-ES" altLang="es-ES" dirty="0"/>
              <a:t> com a pols, posant-lo a la “tabaquera anatòmica” de la mà, en canvi, els mariners o la gent del poble, el mastegaven. </a:t>
            </a:r>
            <a:endParaRPr lang="es-ES" altLang="es-ES" dirty="0"/>
          </a:p>
          <a:p>
            <a:r>
              <a:rPr lang="ca-ES" altLang="es-ES" dirty="0"/>
              <a:t>L’any 1880 es va inventar a Virgínia la primera màquina productora de cigarretes, cosa que va disparar-ne el consum. Producció: 3.600 cigarretes/hora</a:t>
            </a:r>
            <a:br>
              <a:rPr lang="ca-ES" altLang="es-ES" dirty="0"/>
            </a:br>
            <a:r>
              <a:rPr lang="ca-ES" altLang="es-ES" dirty="0"/>
              <a:t>A la Primera Guerra Mundial i a la Segona, es va considerar que el tabac relaxava els soldats, i se’ls premiava amb beguda i cigarretes.</a:t>
            </a:r>
            <a:endParaRPr lang="es-ES" altLang="es-ES" dirty="0"/>
          </a:p>
          <a:p>
            <a:r>
              <a:rPr lang="ca-ES" altLang="es-ES" dirty="0"/>
              <a:t>L’any 1928 ja hi havia publicacions que relacionaven el tabac amb una major morbimortalitat però la professió mèdica no ho va tenir gaire en compte (2/3 parts fumaven). </a:t>
            </a:r>
            <a:endParaRPr lang="es-ES" altLang="es-ES" dirty="0"/>
          </a:p>
          <a:p>
            <a:r>
              <a:rPr lang="ca-ES" altLang="es-ES" dirty="0"/>
              <a:t>Un estudi anglès publicat el 1954 en el </a:t>
            </a:r>
            <a:r>
              <a:rPr lang="ca-ES" altLang="es-ES" dirty="0" err="1"/>
              <a:t>BMJ</a:t>
            </a:r>
            <a:r>
              <a:rPr lang="ca-ES" altLang="es-ES" dirty="0"/>
              <a:t> descobria “amb sorpresa” que l’augment de la mortalitat per càncer de pulmó era degut al tabac.</a:t>
            </a:r>
          </a:p>
          <a:p>
            <a:r>
              <a:rPr lang="ca-ES" altLang="es-ES" dirty="0"/>
              <a:t>Posteriorment, es va identificar la nicotina com la substància responsable de l’addicció al tabac.</a:t>
            </a:r>
            <a:endParaRPr lang="es-ES" altLang="es-ES" dirty="0"/>
          </a:p>
          <a:p>
            <a:r>
              <a:rPr lang="ca-ES" altLang="es-ES" dirty="0"/>
              <a:t>A partir dels anys vuitanta apareixen els primers informes que parlen sobre el risc del tabac ambiental. Neix el concepte de </a:t>
            </a:r>
            <a:r>
              <a:rPr lang="ca-ES" altLang="es-ES" i="1" dirty="0"/>
              <a:t>fumador passiu</a:t>
            </a:r>
            <a:r>
              <a:rPr lang="ca-ES" altLang="es-ES" dirty="0"/>
              <a:t>.</a:t>
            </a:r>
            <a:endParaRPr lang="es-ES" altLang="es-ES" dirty="0"/>
          </a:p>
          <a:p>
            <a:endParaRPr lang="ca-ES" altLang="es-ES" dirty="0"/>
          </a:p>
          <a:p>
            <a:endParaRPr lang="ca-ES" altLang="es-ES" dirty="0"/>
          </a:p>
        </p:txBody>
      </p:sp>
      <p:sp>
        <p:nvSpPr>
          <p:cNvPr id="553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4B06EF-AB77-4D7F-88D9-437F7BB5AAEF}" type="slidenum">
              <a:rPr lang="ca-ES" altLang="es-ES">
                <a:latin typeface="Calibri" panose="020F0502020204030204" pitchFamily="34" charset="0"/>
              </a:rPr>
              <a:pPr/>
              <a:t>2</a:t>
            </a:fld>
            <a:endParaRPr lang="ca-ES" altLang="es-ES">
              <a:latin typeface="Calibri" panose="020F0502020204030204" pitchFamily="34" charset="0"/>
            </a:endParaRPr>
          </a:p>
        </p:txBody>
      </p:sp>
    </p:spTree>
    <p:extLst>
      <p:ext uri="{BB962C8B-B14F-4D97-AF65-F5344CB8AC3E}">
        <p14:creationId xmlns:p14="http://schemas.microsoft.com/office/powerpoint/2010/main" val="4024744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Cal fer una reflexió sobre les morts</a:t>
            </a:r>
            <a:r>
              <a:rPr lang="ca-ES" baseline="0" dirty="0"/>
              <a:t> a causa del tabac: 1 mort/hora.</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12</a:t>
            </a:fld>
            <a:endParaRPr lang="es-ES"/>
          </a:p>
        </p:txBody>
      </p:sp>
    </p:spTree>
    <p:extLst>
      <p:ext uri="{BB962C8B-B14F-4D97-AF65-F5344CB8AC3E}">
        <p14:creationId xmlns:p14="http://schemas.microsoft.com/office/powerpoint/2010/main" val="2727959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13</a:t>
            </a:fld>
            <a:endParaRPr lang="es-ES"/>
          </a:p>
        </p:txBody>
      </p:sp>
    </p:spTree>
    <p:extLst>
      <p:ext uri="{BB962C8B-B14F-4D97-AF65-F5344CB8AC3E}">
        <p14:creationId xmlns:p14="http://schemas.microsoft.com/office/powerpoint/2010/main" val="279847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0A24EE-2207-4BE7-A794-D88BD2FC273C}" type="slidenum">
              <a:rPr lang="es-ES">
                <a:latin typeface="Calibri" panose="020F0502020204030204" pitchFamily="34" charset="0"/>
              </a:rPr>
              <a:pPr eaLnBrk="1" hangingPunct="1"/>
              <a:t>16</a:t>
            </a:fld>
            <a:endParaRPr lang="es-ES">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dirty="0"/>
              <a:t>Després</a:t>
            </a:r>
            <a:r>
              <a:rPr lang="ca-ES" altLang="es-ES" baseline="0" noProof="0" dirty="0"/>
              <a:t> de fumar</a:t>
            </a:r>
            <a:r>
              <a:rPr lang="ca-ES" altLang="es-ES" noProof="0" dirty="0"/>
              <a:t> 100 cigarretes, ja tenim dependència. </a:t>
            </a:r>
          </a:p>
        </p:txBody>
      </p:sp>
    </p:spTree>
    <p:extLst>
      <p:ext uri="{BB962C8B-B14F-4D97-AF65-F5344CB8AC3E}">
        <p14:creationId xmlns:p14="http://schemas.microsoft.com/office/powerpoint/2010/main" val="423714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7B636F-3137-4357-B117-90D81BAD8AD4}" type="slidenum">
              <a:rPr lang="es-ES">
                <a:latin typeface="Calibri" panose="020F0502020204030204" pitchFamily="34" charset="0"/>
              </a:rPr>
              <a:pPr eaLnBrk="1" hangingPunct="1"/>
              <a:t>17</a:t>
            </a:fld>
            <a:endParaRPr lang="es-ES">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GB" altLang="en-GB" b="1" dirty="0"/>
          </a:p>
        </p:txBody>
      </p:sp>
    </p:spTree>
    <p:extLst>
      <p:ext uri="{BB962C8B-B14F-4D97-AF65-F5344CB8AC3E}">
        <p14:creationId xmlns:p14="http://schemas.microsoft.com/office/powerpoint/2010/main" val="386391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3F8D8C-6334-4E1B-B803-EC16051C88C2}" type="slidenum">
              <a:rPr lang="es-ES">
                <a:latin typeface="Calibri" panose="020F0502020204030204" pitchFamily="34" charset="0"/>
              </a:rPr>
              <a:pPr eaLnBrk="1" hangingPunct="1"/>
              <a:t>18</a:t>
            </a:fld>
            <a:endParaRPr lang="es-E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dirty="0"/>
          </a:p>
        </p:txBody>
      </p:sp>
    </p:spTree>
    <p:extLst>
      <p:ext uri="{BB962C8B-B14F-4D97-AF65-F5344CB8AC3E}">
        <p14:creationId xmlns:p14="http://schemas.microsoft.com/office/powerpoint/2010/main" val="149297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92AF3B-1855-47CC-ADFB-908856877956}" type="slidenum">
              <a:rPr lang="es-ES" smtClean="0">
                <a:latin typeface="Calibri" panose="020F0502020204030204" pitchFamily="34" charset="0"/>
              </a:rPr>
              <a:pPr/>
              <a:t>19</a:t>
            </a:fld>
            <a:endParaRPr lang="es-ES">
              <a:latin typeface="Calibri" panose="020F0502020204030204" pitchFamily="34" charset="0"/>
            </a:endParaRPr>
          </a:p>
        </p:txBody>
      </p:sp>
      <p:sp>
        <p:nvSpPr>
          <p:cNvPr id="92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latin typeface="Verdana" panose="020B0604030504040204" pitchFamily="34" charset="0"/>
              </a:rPr>
              <a:t>ppm: parts</a:t>
            </a:r>
            <a:r>
              <a:rPr lang="ca-ES" altLang="es-ES" baseline="0" noProof="0" dirty="0">
                <a:latin typeface="Verdana" panose="020B0604030504040204" pitchFamily="34" charset="0"/>
              </a:rPr>
              <a:t> per milió de monòxid de carboni.</a:t>
            </a:r>
            <a:endParaRPr lang="es-ES_tradnl" altLang="es-ES" dirty="0">
              <a:latin typeface="Verdana" panose="020B0604030504040204" pitchFamily="34" charset="0"/>
            </a:endParaRPr>
          </a:p>
        </p:txBody>
      </p:sp>
    </p:spTree>
    <p:extLst>
      <p:ext uri="{BB962C8B-B14F-4D97-AF65-F5344CB8AC3E}">
        <p14:creationId xmlns:p14="http://schemas.microsoft.com/office/powerpoint/2010/main" val="130160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C7721C-9388-4C24-A5C9-87E2336A4BFF}" type="slidenum">
              <a:rPr lang="es-ES">
                <a:latin typeface="Calibri" panose="020F0502020204030204" pitchFamily="34" charset="0"/>
              </a:rPr>
              <a:pPr eaLnBrk="1" hangingPunct="1"/>
              <a:t>20</a:t>
            </a:fld>
            <a:endParaRPr lang="es-ES">
              <a:latin typeface="Calibri" panose="020F050202020403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149184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dirty="0"/>
              <a:t>S’ha de mirar el vídeo on es veu</a:t>
            </a:r>
            <a:r>
              <a:rPr lang="ca-ES" baseline="0" dirty="0"/>
              <a:t> com van cremant 400 cigarretes i el quitrà.</a:t>
            </a:r>
            <a:endParaRPr lang="ca-ES" dirty="0"/>
          </a:p>
          <a:p>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21</a:t>
            </a:fld>
            <a:endParaRPr lang="es-ES"/>
          </a:p>
        </p:txBody>
      </p:sp>
    </p:spTree>
    <p:extLst>
      <p:ext uri="{BB962C8B-B14F-4D97-AF65-F5344CB8AC3E}">
        <p14:creationId xmlns:p14="http://schemas.microsoft.com/office/powerpoint/2010/main" val="140005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00933-3D53-473B-82A0-70C9F730B276}" type="slidenum">
              <a:rPr lang="es-ES">
                <a:latin typeface="Calibri" panose="020F0502020204030204" pitchFamily="34" charset="0"/>
              </a:rPr>
              <a:pPr eaLnBrk="1" hangingPunct="1"/>
              <a:t>22</a:t>
            </a:fld>
            <a:endParaRPr lang="es-ES">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s-ES" altLang="es-ES">
              <a:latin typeface="Verdana" panose="020B0604030504040204" pitchFamily="34" charset="0"/>
            </a:endParaRPr>
          </a:p>
        </p:txBody>
      </p:sp>
    </p:spTree>
    <p:extLst>
      <p:ext uri="{BB962C8B-B14F-4D97-AF65-F5344CB8AC3E}">
        <p14:creationId xmlns:p14="http://schemas.microsoft.com/office/powerpoint/2010/main" val="76645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EEF76E-8C8E-4F9B-858F-1376F932D28D}" type="slidenum">
              <a:rPr lang="es-ES">
                <a:latin typeface="Calibri" panose="020F0502020204030204" pitchFamily="34" charset="0"/>
              </a:rPr>
              <a:pPr eaLnBrk="1" hangingPunct="1"/>
              <a:t>23</a:t>
            </a:fld>
            <a:endParaRPr lang="es-ES">
              <a:latin typeface="Calibri" panose="020F0502020204030204" pitchFamily="34" charset="0"/>
            </a:endParaRPr>
          </a:p>
        </p:txBody>
      </p:sp>
      <p:sp>
        <p:nvSpPr>
          <p:cNvPr id="552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DFB608-F7E3-407F-B4AD-4D8D4259092D}" type="slidenum">
              <a:rPr lang="es-ES" altLang="es-ES"/>
              <a:pPr algn="r" eaLnBrk="1" hangingPunct="1">
                <a:spcBef>
                  <a:spcPct val="0"/>
                </a:spcBef>
              </a:pPr>
              <a:t>23</a:t>
            </a:fld>
            <a:endParaRPr lang="es-ES" altLang="es-ES"/>
          </a:p>
        </p:txBody>
      </p:sp>
      <p:sp>
        <p:nvSpPr>
          <p:cNvPr id="55300"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es-ES" dirty="0"/>
          </a:p>
        </p:txBody>
      </p:sp>
    </p:spTree>
    <p:extLst>
      <p:ext uri="{BB962C8B-B14F-4D97-AF65-F5344CB8AC3E}">
        <p14:creationId xmlns:p14="http://schemas.microsoft.com/office/powerpoint/2010/main" val="143491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a:solidFill>
                  <a:srgbClr val="00B050"/>
                </a:solidFill>
              </a:rPr>
              <a:t>Rapè</a:t>
            </a:r>
            <a:r>
              <a:rPr lang="ca-ES" noProof="0" dirty="0"/>
              <a:t> </a:t>
            </a:r>
          </a:p>
          <a:p>
            <a:r>
              <a:rPr lang="ca-ES" noProof="0" dirty="0"/>
              <a:t>De moda a partir segle XVIII en els cercles aristocràtics europeus. Es tracta d’un tabac mòlt i aromatitzat i la seva via d’administració és la inhalació.</a:t>
            </a:r>
          </a:p>
          <a:p>
            <a:endParaRPr lang="ca-ES" noProof="0" dirty="0"/>
          </a:p>
          <a:p>
            <a:r>
              <a:rPr lang="ca-ES" noProof="0" dirty="0">
                <a:solidFill>
                  <a:srgbClr val="00B050"/>
                </a:solidFill>
              </a:rPr>
              <a:t>Tabac de mastegar</a:t>
            </a:r>
          </a:p>
          <a:p>
            <a:r>
              <a:rPr lang="ca-ES" noProof="0" dirty="0">
                <a:solidFill>
                  <a:srgbClr val="00B050"/>
                </a:solidFill>
              </a:rPr>
              <a:t>T</a:t>
            </a:r>
            <a:r>
              <a:rPr lang="ca-ES" noProof="0" dirty="0"/>
              <a:t>abac fermentat, per la qual cosa encara conté més nitrosamines. </a:t>
            </a:r>
          </a:p>
          <a:p>
            <a:endParaRPr lang="ca-ES" noProof="0" dirty="0"/>
          </a:p>
          <a:p>
            <a:r>
              <a:rPr lang="ca-ES" noProof="0" dirty="0"/>
              <a:t>Segons l’OMS, aquestes formes de consum augmenten el</a:t>
            </a:r>
            <a:r>
              <a:rPr lang="ca-ES" baseline="0" noProof="0" dirty="0"/>
              <a:t> risc de diabetis </a:t>
            </a:r>
            <a:r>
              <a:rPr lang="ca-ES" i="1" baseline="0" noProof="0" dirty="0"/>
              <a:t>mellitus</a:t>
            </a:r>
            <a:r>
              <a:rPr lang="ca-ES" baseline="0" noProof="0" dirty="0"/>
              <a:t> de tipus 2, d’hipertensió arterial </a:t>
            </a:r>
            <a:r>
              <a:rPr lang="ca-ES" noProof="0" dirty="0"/>
              <a:t>i els tumors de pàncrees. També s’incrementa el risc de leucoplàsia, que causa càncer de boca i de gola.</a:t>
            </a:r>
          </a:p>
          <a:p>
            <a:endParaRPr lang="es-ES" dirty="0"/>
          </a:p>
          <a:p>
            <a:endParaRPr lang="es-ES" dirty="0"/>
          </a:p>
          <a:p>
            <a:endParaRPr lang="es-ES"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3</a:t>
            </a:fld>
            <a:endParaRPr lang="es-ES"/>
          </a:p>
        </p:txBody>
      </p:sp>
    </p:spTree>
    <p:extLst>
      <p:ext uri="{BB962C8B-B14F-4D97-AF65-F5344CB8AC3E}">
        <p14:creationId xmlns:p14="http://schemas.microsoft.com/office/powerpoint/2010/main" val="157884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EBF9D7-1C3E-4045-A07E-CFD75FA01885}" type="slidenum">
              <a:rPr lang="es-ES">
                <a:latin typeface="Calibri" panose="020F0502020204030204" pitchFamily="34" charset="0"/>
              </a:rPr>
              <a:pPr eaLnBrk="1" hangingPunct="1"/>
              <a:t>24</a:t>
            </a:fld>
            <a:endParaRPr lang="es-E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41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Símptomes immediats:</a:t>
            </a:r>
            <a:r>
              <a:rPr lang="ca-ES" altLang="es-ES" sz="1200" noProof="0" dirty="0">
                <a:latin typeface="Comic Sans MS" panose="030F0702030302020204" pitchFamily="66" charset="0"/>
              </a:rPr>
              <a:t> irritació ocular, mal de cap, tos, irritació i mal de coll, marejos i nàusees.</a:t>
            </a:r>
          </a:p>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Abans de néixer:</a:t>
            </a:r>
            <a:r>
              <a:rPr lang="ca-ES" altLang="es-ES" sz="1200" noProof="0" dirty="0">
                <a:latin typeface="Comic Sans MS" panose="030F0702030302020204" pitchFamily="66" charset="0"/>
              </a:rPr>
              <a:t> placenta prèvia, infart placentari, avortaments, mort neonatal, baix pes i alteracions respiratòries.</a:t>
            </a:r>
          </a:p>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Infants</a:t>
            </a:r>
            <a:r>
              <a:rPr lang="ca-ES" altLang="es-ES" sz="1200" b="1" baseline="0" noProof="0" dirty="0">
                <a:latin typeface="Comic Sans MS" panose="030F0702030302020204" pitchFamily="66" charset="0"/>
              </a:rPr>
              <a:t> </a:t>
            </a:r>
            <a:r>
              <a:rPr lang="ca-ES" altLang="es-ES" sz="1200" b="1" noProof="0" dirty="0">
                <a:latin typeface="Comic Sans MS" panose="030F0702030302020204" pitchFamily="66" charset="0"/>
              </a:rPr>
              <a:t>i joves:</a:t>
            </a:r>
            <a:r>
              <a:rPr lang="ca-ES" altLang="es-ES" sz="1200" noProof="0" dirty="0">
                <a:latin typeface="Comic Sans MS" panose="030F0702030302020204" pitchFamily="66" charset="0"/>
              </a:rPr>
              <a:t> refredats de les vies aèries altes, otitis mitjana, infecció de la via respiratòria baixa (bronquitis o pneumònia) i asma bronquial, amb un augment de la freqüència i de la gravetat de les crisis asmàtiques.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altLang="es-ES" sz="1200" dirty="0">
              <a:latin typeface="Comic Sans MS" panose="030F0702030302020204" pitchFamily="66" charset="0"/>
            </a:endParaRPr>
          </a:p>
          <a:p>
            <a:pPr eaLnBrk="1" fontAlgn="auto" hangingPunct="1">
              <a:spcBef>
                <a:spcPts val="0"/>
              </a:spcBef>
              <a:spcAft>
                <a:spcPts val="0"/>
              </a:spcAft>
              <a:defRPr/>
            </a:pPr>
            <a:endParaRPr lang="es-ES_tradnl" dirty="0">
              <a:effectLst>
                <a:outerShdw blurRad="38100" dist="38100" dir="2700000" algn="tl">
                  <a:srgbClr val="C0C0C0"/>
                </a:outerShdw>
              </a:effectLst>
            </a:endParaRPr>
          </a:p>
          <a:p>
            <a:pPr eaLnBrk="1" fontAlgn="auto" hangingPunct="1">
              <a:spcBef>
                <a:spcPts val="0"/>
              </a:spcBef>
              <a:spcAft>
                <a:spcPts val="0"/>
              </a:spcAft>
              <a:defRPr/>
            </a:pPr>
            <a:endParaRPr lang="es-ES" sz="2300" dirty="0">
              <a:effectLst>
                <a:outerShdw blurRad="38100" dist="38100" dir="2700000" algn="tl">
                  <a:srgbClr val="C0C0C0"/>
                </a:outerShdw>
              </a:effectLst>
            </a:endParaRPr>
          </a:p>
          <a:p>
            <a:pPr eaLnBrk="1" fontAlgn="auto" hangingPunct="1">
              <a:spcBef>
                <a:spcPts val="0"/>
              </a:spcBef>
              <a:spcAft>
                <a:spcPts val="0"/>
              </a:spcAft>
              <a:defRPr/>
            </a:pPr>
            <a:endParaRPr lang="es-ES_tradnl" sz="2300" dirty="0">
              <a:effectLst>
                <a:outerShdw blurRad="38100" dist="38100" dir="2700000" algn="tl">
                  <a:srgbClr val="C0C0C0"/>
                </a:outerShdw>
              </a:effectLst>
            </a:endParaRPr>
          </a:p>
          <a:p>
            <a:pPr eaLnBrk="1" fontAlgn="auto" hangingPunct="1">
              <a:spcBef>
                <a:spcPct val="0"/>
              </a:spcBef>
              <a:spcAft>
                <a:spcPts val="0"/>
              </a:spcAft>
              <a:defRPr/>
            </a:pPr>
            <a:endParaRPr lang="es-ES_tradnl" sz="2300" u="sng"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 sz="2300" dirty="0">
              <a:effectLst>
                <a:outerShdw blurRad="38100" dist="38100" dir="2700000" algn="tl">
                  <a:srgbClr val="C0C0C0"/>
                </a:outerShdw>
              </a:effectLst>
            </a:endParaRPr>
          </a:p>
        </p:txBody>
      </p:sp>
    </p:spTree>
    <p:extLst>
      <p:ext uri="{BB962C8B-B14F-4D97-AF65-F5344CB8AC3E}">
        <p14:creationId xmlns:p14="http://schemas.microsoft.com/office/powerpoint/2010/main" val="308577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8B6218-5B49-4206-BDF6-9B3FA863D1BD}" type="slidenum">
              <a:rPr lang="es-ES">
                <a:latin typeface="Calibri" panose="020F0502020204030204" pitchFamily="34" charset="0"/>
              </a:rPr>
              <a:pPr eaLnBrk="1" hangingPunct="1"/>
              <a:t>25</a:t>
            </a:fld>
            <a:endParaRPr lang="es-E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Tree>
    <p:extLst>
      <p:ext uri="{BB962C8B-B14F-4D97-AF65-F5344CB8AC3E}">
        <p14:creationId xmlns:p14="http://schemas.microsoft.com/office/powerpoint/2010/main" val="173448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altLang="es-ES" noProof="0" dirty="0"/>
              <a:t>Cal fer una reflexió sobre la</a:t>
            </a:r>
            <a:r>
              <a:rPr lang="ca-ES" altLang="es-ES" baseline="0" noProof="0" dirty="0"/>
              <a:t> implicació del professionals sanitaris i sobre la publicitat i el seu poder. Durant la </a:t>
            </a:r>
            <a:r>
              <a:rPr lang="ca-ES" sz="1200" kern="1200" dirty="0">
                <a:solidFill>
                  <a:schemeClr val="tx1"/>
                </a:solidFill>
                <a:effectLst/>
                <a:latin typeface="+mn-lt"/>
                <a:ea typeface="+mn-ea"/>
                <a:cs typeface="+mn-cs"/>
              </a:rPr>
              <a:t>Primera i la Segona Guerra Mundial es va considerar que el tabac relaxava els soldats: se’ls premiava amb beguda i cigarretes. L’any 1928 ja hi havia publicacions que relacionaven el tabac amb una major morbimortalitat, però la professió mèdica no ho va tenir gaire en compte (2/3 parts dels professionals mèdics</a:t>
            </a:r>
            <a:r>
              <a:rPr lang="ca-ES" sz="1200" kern="1200" baseline="0" dirty="0">
                <a:solidFill>
                  <a:schemeClr val="tx1"/>
                </a:solidFill>
                <a:effectLst/>
                <a:latin typeface="+mn-lt"/>
                <a:ea typeface="+mn-ea"/>
                <a:cs typeface="+mn-cs"/>
              </a:rPr>
              <a:t> </a:t>
            </a:r>
            <a:r>
              <a:rPr lang="ca-ES" sz="1200" kern="1200" dirty="0">
                <a:solidFill>
                  <a:schemeClr val="tx1"/>
                </a:solidFill>
                <a:effectLst/>
                <a:latin typeface="+mn-lt"/>
                <a:ea typeface="+mn-ea"/>
                <a:cs typeface="+mn-cs"/>
              </a:rPr>
              <a:t>fumaven).</a:t>
            </a:r>
          </a:p>
          <a:p>
            <a:pPr eaLnBrk="1" hangingPunct="1">
              <a:spcBef>
                <a:spcPct val="0"/>
              </a:spcBef>
            </a:pPr>
            <a:r>
              <a:rPr lang="ca-E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ca-ES" sz="1200" kern="1200" dirty="0">
                <a:solidFill>
                  <a:schemeClr val="tx1"/>
                </a:solidFill>
                <a:effectLst/>
                <a:latin typeface="+mn-lt"/>
                <a:ea typeface="+mn-ea"/>
                <a:cs typeface="+mn-cs"/>
              </a:rPr>
              <a:t>Un estudi anglès publicat l’any 1954 en el </a:t>
            </a:r>
            <a:r>
              <a:rPr lang="ca-ES" sz="1200" i="1" kern="1200" dirty="0">
                <a:solidFill>
                  <a:schemeClr val="tx1"/>
                </a:solidFill>
                <a:effectLst/>
                <a:latin typeface="+mn-lt"/>
                <a:ea typeface="+mn-ea"/>
                <a:cs typeface="+mn-cs"/>
              </a:rPr>
              <a:t>British Medical Journal</a:t>
            </a:r>
            <a:r>
              <a:rPr lang="ca-ES" sz="1200" kern="1200" dirty="0">
                <a:solidFill>
                  <a:schemeClr val="tx1"/>
                </a:solidFill>
                <a:effectLst/>
                <a:latin typeface="+mn-lt"/>
                <a:ea typeface="+mn-ea"/>
                <a:cs typeface="+mn-cs"/>
              </a:rPr>
              <a:t> descobria “amb sorpresa” que l’augment de la mortalitat per càncer de pulmó era degut al tabac. Posteriorment, es va identificar la nicotina com la substància responsable de l’addicció al tabac. </a:t>
            </a:r>
          </a:p>
          <a:p>
            <a:endParaRPr lang="es-ES" sz="1200" kern="1200" dirty="0">
              <a:solidFill>
                <a:schemeClr val="tx1"/>
              </a:solidFill>
              <a:effectLst/>
              <a:latin typeface="+mn-lt"/>
              <a:ea typeface="+mn-ea"/>
              <a:cs typeface="+mn-cs"/>
            </a:endParaRPr>
          </a:p>
          <a:p>
            <a:r>
              <a:rPr lang="ca-ES" sz="1200" kern="1200" dirty="0">
                <a:solidFill>
                  <a:schemeClr val="tx1"/>
                </a:solidFill>
                <a:effectLst/>
                <a:latin typeface="+mn-lt"/>
                <a:ea typeface="+mn-ea"/>
                <a:cs typeface="+mn-cs"/>
              </a:rPr>
              <a:t>A partir dels anys vuitanta apareixen els primers informes que parlen sobre el risc del tabac ambiental i neix el concepte de </a:t>
            </a:r>
            <a:r>
              <a:rPr lang="ca-ES" sz="1200" i="1" kern="1200" dirty="0">
                <a:solidFill>
                  <a:schemeClr val="tx1"/>
                </a:solidFill>
                <a:effectLst/>
                <a:latin typeface="+mn-lt"/>
                <a:ea typeface="+mn-ea"/>
                <a:cs typeface="+mn-cs"/>
              </a:rPr>
              <a:t>fumador passiu</a:t>
            </a:r>
            <a:r>
              <a:rPr lang="ca-ES" sz="1200" kern="1200" dirty="0">
                <a:solidFill>
                  <a:schemeClr val="tx1"/>
                </a:solidFill>
                <a:effectLst/>
                <a:latin typeface="+mn-lt"/>
                <a:ea typeface="+mn-ea"/>
                <a:cs typeface="+mn-cs"/>
              </a:rPr>
              <a:t>.</a:t>
            </a:r>
          </a:p>
          <a:p>
            <a:endParaRPr lang="ca-ES" dirty="0"/>
          </a:p>
          <a:p>
            <a:pPr eaLnBrk="1" hangingPunct="1">
              <a:spcBef>
                <a:spcPct val="0"/>
              </a:spcBef>
            </a:pPr>
            <a:r>
              <a:rPr lang="ca-ES" dirty="0"/>
              <a:t>La “frescor” també s’utilitzava generalment com una mena de paraula clau per a la salut: els eslògans que s’utilitzen en els anuncis de tabac parlaven de “la frescor del gel” o de les noves virtuts curatives de les pastures de muntanya de primavera... Les marques de mentol, com </a:t>
            </a:r>
            <a:r>
              <a:rPr lang="ca-ES" dirty="0" err="1"/>
              <a:t>Kool</a:t>
            </a:r>
            <a:r>
              <a:rPr lang="ca-ES" dirty="0"/>
              <a:t>, també intentaven produir una sensació de seguretat sanitària, una imatge hospitalària. Una empresa implicava la “neteja” en el seu propi nom. Les cigarretes anomenades Sano no van durar gaire temps. La seva habilitat publicitària va quedar per darrere de la de les grans marques. Per contra, les marques de mentol van créixer en popularitat després de la postguerra. Es van anar oferint moltes altres formes de </a:t>
            </a:r>
            <a:r>
              <a:rPr lang="ca-ES" dirty="0" err="1"/>
              <a:t>tranquil·lització</a:t>
            </a:r>
            <a:r>
              <a:rPr lang="ca-ES" dirty="0"/>
              <a:t> sanitària: filtres d’edat, nombroses espècies, promeses de menys quitrà o menys nicotina, eventualment llums, etc.).</a:t>
            </a:r>
          </a:p>
          <a:p>
            <a:pPr eaLnBrk="1" hangingPunct="1">
              <a:spcBef>
                <a:spcPct val="0"/>
              </a:spcBef>
            </a:pP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26</a:t>
            </a:fld>
            <a:endParaRPr lang="es-ES"/>
          </a:p>
        </p:txBody>
      </p:sp>
    </p:spTree>
    <p:extLst>
      <p:ext uri="{BB962C8B-B14F-4D97-AF65-F5344CB8AC3E}">
        <p14:creationId xmlns:p14="http://schemas.microsoft.com/office/powerpoint/2010/main" val="367804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16B27A-43F2-46CC-98DD-ADFCB419201D}" type="slidenum">
              <a:rPr lang="es-ES">
                <a:latin typeface="Calibri" panose="020F0502020204030204" pitchFamily="34" charset="0"/>
              </a:rPr>
              <a:pPr eaLnBrk="1" hangingPunct="1"/>
              <a:t>27</a:t>
            </a:fld>
            <a:endParaRPr lang="es-ES">
              <a:latin typeface="Calibri" panose="020F0502020204030204" pitchFamily="34" charset="0"/>
            </a:endParaRPr>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F0038-C7E3-4D5F-B3BC-BE51CC8ADC24}" type="slidenum">
              <a:rPr lang="ca-ES" altLang="es-ES">
                <a:solidFill>
                  <a:srgbClr val="000000"/>
                </a:solidFill>
                <a:latin typeface="Times New Roman" panose="02020603050405020304" pitchFamily="18" charset="0"/>
              </a:rPr>
              <a:pPr algn="r" eaLnBrk="1" hangingPunct="1">
                <a:spcBef>
                  <a:spcPct val="0"/>
                </a:spcBef>
              </a:pPr>
              <a:t>27</a:t>
            </a:fld>
            <a:endParaRPr lang="ca-ES" altLang="es-ES">
              <a:solidFill>
                <a:srgbClr val="000000"/>
              </a:solidFill>
              <a:latin typeface="Times New Roman" panose="02020603050405020304" pitchFamily="18" charset="0"/>
            </a:endParaRPr>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t>Fem una reflexió sobre</a:t>
            </a:r>
            <a:r>
              <a:rPr lang="ca-ES" altLang="es-ES" baseline="0" noProof="0" dirty="0"/>
              <a:t> la publicitat i del seu poder.</a:t>
            </a:r>
          </a:p>
          <a:p>
            <a:pPr eaLnBrk="1" hangingPunct="1">
              <a:spcBef>
                <a:spcPct val="0"/>
              </a:spcBef>
            </a:pPr>
            <a:endParaRPr lang="ca-ES" altLang="es-ES" baseline="0" noProof="0" dirty="0"/>
          </a:p>
          <a:p>
            <a:pPr>
              <a:spcBef>
                <a:spcPct val="0"/>
              </a:spcBef>
              <a:buFontTx/>
              <a:buNone/>
            </a:pPr>
            <a:r>
              <a:rPr lang="ca-ES" altLang="es-ES" noProof="0" dirty="0">
                <a:solidFill>
                  <a:schemeClr val="tx1"/>
                </a:solidFill>
              </a:rPr>
              <a:t>Què et suggereixen les imatges? A qui van adreçades? Quins valors transmeten?</a:t>
            </a:r>
          </a:p>
          <a:p>
            <a:pPr>
              <a:spcBef>
                <a:spcPct val="0"/>
              </a:spcBef>
              <a:buFontTx/>
              <a:buNone/>
            </a:pPr>
            <a:endParaRPr lang="ca-ES" altLang="es-ES" noProof="0" dirty="0">
              <a:solidFill>
                <a:schemeClr val="tx1"/>
              </a:solidFill>
            </a:endParaRPr>
          </a:p>
          <a:p>
            <a:pPr eaLnBrk="1" hangingPunct="1">
              <a:spcBef>
                <a:spcPct val="0"/>
              </a:spcBef>
            </a:pPr>
            <a:r>
              <a:rPr lang="ca-ES" dirty="0"/>
              <a:t>La “frescor” també s’utilitzava generalment com una mena de paraula clau per a la salut: els eslògans que s’utilitzen en els anuncis de tabac parlaven de “la frescor del gel” o de les noves virtuts curatives de les pastures de muntanya de primavera... Les marques de mentol, com </a:t>
            </a:r>
            <a:r>
              <a:rPr lang="ca-ES" dirty="0" err="1"/>
              <a:t>Kool</a:t>
            </a:r>
            <a:r>
              <a:rPr lang="ca-ES" dirty="0"/>
              <a:t>, també intentaven produir una sensació de seguretat sanitària, una imatge hospitalària. Una empresa implicava la “neteja” en el seu propi nom. Les cigarretes anomenades Sano no van durar gaire temps. La seva habilitat publicitària va quedar per darrere de la de les grans marques. Per contra, les marques de mentol van créixer en popularitat després de la postguerra. Es van anar oferint moltes altres formes de </a:t>
            </a:r>
            <a:r>
              <a:rPr lang="ca-ES" dirty="0" err="1"/>
              <a:t>tranquil·lització</a:t>
            </a:r>
            <a:r>
              <a:rPr lang="ca-ES" dirty="0"/>
              <a:t> sanitària: filtres d’edat, nombroses espècies, promeses de menys quitrà o menys nicotina, eventualment llums, etc.).</a:t>
            </a:r>
          </a:p>
          <a:p>
            <a:pPr>
              <a:spcBef>
                <a:spcPct val="0"/>
              </a:spcBef>
              <a:buFontTx/>
              <a:buNone/>
            </a:pPr>
            <a:endParaRPr lang="ca-ES" noProof="0" dirty="0"/>
          </a:p>
          <a:p>
            <a:pPr>
              <a:spcBef>
                <a:spcPct val="0"/>
              </a:spcBef>
              <a:buFontTx/>
              <a:buNone/>
            </a:pPr>
            <a:r>
              <a:rPr lang="ca-ES" noProof="0" dirty="0"/>
              <a:t>Els anuncis de tabac són notoris en la difusió del que només es pot anomenar la </a:t>
            </a:r>
            <a:r>
              <a:rPr lang="ca-ES" i="1" noProof="0" dirty="0"/>
              <a:t>Big Ment:</a:t>
            </a:r>
            <a:r>
              <a:rPr lang="ca-ES" noProof="0" dirty="0"/>
              <a:t> de quina manera es podria comparar la inhalació de fum de qualsevol tipus amb la respiració de l’aire de la muntanya? En aquests anuncis, els fums es presenten als consumidors com a frescos i nets, i les marques particulars s’anuncien amb frescor de primavera o fins i tot com allò més refrescant. Els anuncis que oferien frescor van continuar molt més enllà de la dècada dels 50. recreaven verbalment o visualment l'aire lliure, l’aire de muntanya, els corrents nets i molt més. Inicialment,</a:t>
            </a:r>
            <a:r>
              <a:rPr lang="ca-ES" baseline="0" noProof="0" dirty="0"/>
              <a:t> la idea de </a:t>
            </a:r>
            <a:r>
              <a:rPr lang="ca-ES" noProof="0" dirty="0"/>
              <a:t>frescor es va convertir en el principal valor de la indústria del tabac. De fet, quan The American Tobacco Company anunciava que </a:t>
            </a:r>
            <a:r>
              <a:rPr lang="ca-ES" noProof="0" dirty="0" err="1"/>
              <a:t>Lucky</a:t>
            </a:r>
            <a:r>
              <a:rPr lang="ca-ES" noProof="0" dirty="0"/>
              <a:t> Strikes era millor perquè es torrava, </a:t>
            </a:r>
            <a:r>
              <a:rPr lang="ca-ES" noProof="0" dirty="0" err="1"/>
              <a:t>R.J</a:t>
            </a:r>
            <a:r>
              <a:rPr lang="ca-ES" noProof="0" dirty="0"/>
              <a:t>. Reynolds va respondre que els seus camells eren superiors perquè tenien una frescor natural: mai torrat! </a:t>
            </a:r>
            <a:r>
              <a:rPr lang="ca-ES" noProof="0" dirty="0" err="1"/>
              <a:t>Camel</a:t>
            </a:r>
            <a:r>
              <a:rPr lang="ca-ES" noProof="0" dirty="0"/>
              <a:t> també va oferir un significat alternatiu a la paraula “frescor”, promovent intensament el seu embolcall de cel·lofana destinat a evitar que les cigarretes s’enfosquissin als prestatges de les botigues. </a:t>
            </a:r>
            <a:endParaRPr lang="ca-ES" altLang="es-ES" noProof="0" dirty="0">
              <a:solidFill>
                <a:schemeClr val="tx1"/>
              </a:solidFill>
            </a:endParaRPr>
          </a:p>
          <a:p>
            <a:pPr>
              <a:spcBef>
                <a:spcPct val="0"/>
              </a:spcBef>
              <a:buFontTx/>
              <a:buNone/>
            </a:pPr>
            <a:endParaRPr lang="ca-ES" altLang="es-ES" noProof="0" dirty="0">
              <a:solidFill>
                <a:schemeClr val="tx1"/>
              </a:solidFill>
            </a:endParaRPr>
          </a:p>
        </p:txBody>
      </p:sp>
    </p:spTree>
    <p:extLst>
      <p:ext uri="{BB962C8B-B14F-4D97-AF65-F5344CB8AC3E}">
        <p14:creationId xmlns:p14="http://schemas.microsoft.com/office/powerpoint/2010/main" val="4147911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altLang="es-ES" noProof="0" dirty="0">
                <a:solidFill>
                  <a:schemeClr val="tx1"/>
                </a:solidFill>
              </a:rPr>
              <a:t>La nova campanya són les noves formes de fumar.</a:t>
            </a:r>
          </a:p>
          <a:p>
            <a:pPr marL="0" marR="0" indent="0" algn="l" defTabSz="914400" rtl="0" eaLnBrk="1" fontAlgn="auto" latinLnBrk="0" hangingPunct="1">
              <a:lnSpc>
                <a:spcPct val="100000"/>
              </a:lnSpc>
              <a:spcBef>
                <a:spcPts val="0"/>
              </a:spcBef>
              <a:spcAft>
                <a:spcPts val="0"/>
              </a:spcAft>
              <a:buClrTx/>
              <a:buSzTx/>
              <a:buFontTx/>
              <a:buNone/>
              <a:tabLst/>
              <a:defRPr/>
            </a:pPr>
            <a:endParaRPr lang="ca-ES" altLang="es-ES" noProof="0" dirty="0">
              <a:solidFill>
                <a:schemeClr val="tx1"/>
              </a:solidFill>
            </a:endParaRPr>
          </a:p>
          <a:p>
            <a:pPr fontAlgn="base"/>
            <a:r>
              <a:rPr lang="ca-ES" sz="1200" b="0" i="0" kern="1200" noProof="0" dirty="0">
                <a:solidFill>
                  <a:schemeClr val="tx1"/>
                </a:solidFill>
                <a:effectLst/>
                <a:latin typeface="+mn-lt"/>
                <a:ea typeface="+mn-ea"/>
                <a:cs typeface="+mn-cs"/>
              </a:rPr>
              <a:t>L'empaquetat neutre és una mesura important per a la reducció de la demanda, ja que disminueix l'atractiu dels productes de tabac, restringeix l'ús dels paquets de tabac com a suport publicitari i de promoció del tabac, limita l'empaquetat i l’etiquetatge enganyosos i augmenta l'eficàcia de les advertències sanitàries. Amb l'empaquetat neutre dels productes de tabac es pretén restringir o prohibir l'ús de logotips, colors, imatges de marca o informació promocional sobre l'envàs, excepte els noms de la marca i del producte, que s'han de presentar amb un color i un tipus de font estàndard.</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28</a:t>
            </a:fld>
            <a:endParaRPr lang="es-ES"/>
          </a:p>
        </p:txBody>
      </p:sp>
    </p:spTree>
    <p:extLst>
      <p:ext uri="{BB962C8B-B14F-4D97-AF65-F5344CB8AC3E}">
        <p14:creationId xmlns:p14="http://schemas.microsoft.com/office/powerpoint/2010/main" val="1176314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A3142-C9B2-48B5-BB3D-83FB85E963AC}" type="slidenum">
              <a:rPr lang="es-ES">
                <a:latin typeface="Calibri" panose="020F0502020204030204" pitchFamily="34" charset="0"/>
              </a:rPr>
              <a:pPr eaLnBrk="1" hangingPunct="1"/>
              <a:t>29</a:t>
            </a:fld>
            <a:endParaRPr lang="es-E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a-ES" noProof="0" dirty="0"/>
              <a:t>Cal remarcar que la nicotina és la responsable de les qualitats addictives del tabac. L'addicció pot ser molt eficaç quan és una tàctica manipuladora emprada per la indústria del tabac (</a:t>
            </a:r>
            <a:r>
              <a:rPr lang="ca-ES" i="1" noProof="0" dirty="0" err="1"/>
              <a:t>Salseado</a:t>
            </a:r>
            <a:r>
              <a:rPr lang="ca-ES" i="1" noProof="0" dirty="0"/>
              <a:t>:</a:t>
            </a:r>
            <a:r>
              <a:rPr lang="ca-ES" noProof="0" dirty="0"/>
              <a:t> producte que afegeix cada marca i potencia l’addicció.)</a:t>
            </a:r>
          </a:p>
          <a:p>
            <a:pPr eaLnBrk="1" hangingPunct="1"/>
            <a:endParaRPr lang="ca-ES" altLang="es-ES" noProof="0" dirty="0"/>
          </a:p>
          <a:p>
            <a:pPr eaLnBrk="1" hangingPunct="1"/>
            <a:r>
              <a:rPr lang="ca-ES" altLang="es-ES" noProof="0" dirty="0"/>
              <a:t>La importància</a:t>
            </a:r>
            <a:r>
              <a:rPr lang="ca-ES" altLang="es-ES" baseline="0" noProof="0" dirty="0"/>
              <a:t> de marcar un dia.</a:t>
            </a:r>
            <a:endParaRPr lang="ca-ES" altLang="es-ES" noProof="0" dirty="0"/>
          </a:p>
        </p:txBody>
      </p:sp>
    </p:spTree>
    <p:extLst>
      <p:ext uri="{BB962C8B-B14F-4D97-AF65-F5344CB8AC3E}">
        <p14:creationId xmlns:p14="http://schemas.microsoft.com/office/powerpoint/2010/main" val="2493335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7FA18-C597-4B81-AECF-E8C9937CE155}" type="slidenum">
              <a:rPr lang="es-ES">
                <a:latin typeface="Calibri" panose="020F0502020204030204" pitchFamily="34" charset="0"/>
              </a:rPr>
              <a:pPr eaLnBrk="1" hangingPunct="1"/>
              <a:t>30</a:t>
            </a:fld>
            <a:endParaRPr lang="es-E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t>Personalitza</a:t>
            </a:r>
            <a:r>
              <a:rPr lang="ca-ES" altLang="es-ES" baseline="0" noProof="0" dirty="0"/>
              <a:t> el cronograma.</a:t>
            </a:r>
            <a:endParaRPr lang="ca-ES" altLang="es-ES" noProof="0" dirty="0"/>
          </a:p>
        </p:txBody>
      </p:sp>
    </p:spTree>
    <p:extLst>
      <p:ext uri="{BB962C8B-B14F-4D97-AF65-F5344CB8AC3E}">
        <p14:creationId xmlns:p14="http://schemas.microsoft.com/office/powerpoint/2010/main" val="408408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43C71F-DDA5-455D-959E-5A944D728AA4}" type="slidenum">
              <a:rPr lang="es-ES">
                <a:latin typeface="Arial" panose="020B0604020202020204" pitchFamily="34" charset="0"/>
              </a:rPr>
              <a:pPr eaLnBrk="1" hangingPunct="1">
                <a:spcBef>
                  <a:spcPct val="0"/>
                </a:spcBef>
              </a:pPr>
              <a:t>31</a:t>
            </a:fld>
            <a:endParaRPr lang="es-ES">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p14="http://schemas.microsoft.com/office/powerpoint/2010/main" val="2365654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pPr/>
              <a:t>32</a:t>
            </a:fld>
            <a:endParaRPr lang="ca-ES"/>
          </a:p>
        </p:txBody>
      </p:sp>
    </p:spTree>
    <p:extLst>
      <p:ext uri="{BB962C8B-B14F-4D97-AF65-F5344CB8AC3E}">
        <p14:creationId xmlns:p14="http://schemas.microsoft.com/office/powerpoint/2010/main" val="4051720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2E67084-BE9F-4A8E-B380-A18370D6C59D}" type="slidenum">
              <a:rPr lang="es-ES">
                <a:latin typeface="Arial" panose="020B0604020202020204" pitchFamily="34" charset="0"/>
              </a:rPr>
              <a:pPr eaLnBrk="1" hangingPunct="1">
                <a:spcBef>
                  <a:spcPct val="0"/>
                </a:spcBef>
              </a:pPr>
              <a:t>34</a:t>
            </a:fld>
            <a:endParaRPr lang="es-E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p14="http://schemas.microsoft.com/office/powerpoint/2010/main" val="278375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ca-ES" noProof="0" dirty="0" err="1">
                <a:solidFill>
                  <a:srgbClr val="00B050"/>
                </a:solidFill>
              </a:rPr>
              <a:t>Snus</a:t>
            </a:r>
            <a:endParaRPr lang="ca-ES" noProof="0" dirty="0">
              <a:solidFill>
                <a:srgbClr val="00B050"/>
              </a:solidFill>
            </a:endParaRPr>
          </a:p>
          <a:p>
            <a:pPr marL="0" indent="0">
              <a:buNone/>
            </a:pPr>
            <a:r>
              <a:rPr lang="ca-ES" noProof="0" dirty="0">
                <a:solidFill>
                  <a:srgbClr val="00B050"/>
                </a:solidFill>
              </a:rPr>
              <a:t>Es tracta d’un e</a:t>
            </a:r>
            <a:r>
              <a:rPr lang="ca-ES" noProof="0" dirty="0"/>
              <a:t>stimulant sense fum. Es fa servir per via oral. Es consumeix en porcions. La sang transporta la nicotina a la resta del cos i provoca un efecte estimulant semblant al del tabac convencional. </a:t>
            </a:r>
            <a:r>
              <a:rPr lang="ca-ES" sz="1200" noProof="0" dirty="0"/>
              <a:t>Les porcions individuals de nicotina que es posen a la boca. E</a:t>
            </a:r>
            <a:r>
              <a:rPr lang="ca-ES" noProof="0" dirty="0"/>
              <a:t>l tabac pateix un procés de pasteurització en calent (no és una fermentació) que</a:t>
            </a:r>
            <a:r>
              <a:rPr lang="ca-ES" baseline="0" noProof="0" dirty="0"/>
              <a:t> conté</a:t>
            </a:r>
            <a:r>
              <a:rPr lang="ca-ES" noProof="0" dirty="0"/>
              <a:t> aigua, tabac i sal.</a:t>
            </a:r>
          </a:p>
          <a:p>
            <a:pPr marL="0" indent="0">
              <a:buNone/>
            </a:pPr>
            <a:endParaRPr lang="ca-ES" noProof="0" dirty="0"/>
          </a:p>
          <a:p>
            <a:pPr marL="0" indent="0">
              <a:buNone/>
            </a:pPr>
            <a:r>
              <a:rPr lang="ca-ES" noProof="0" dirty="0"/>
              <a:t>Pot ser aromatitzat: regalèssia, bergamota, etc. </a:t>
            </a:r>
            <a:r>
              <a:rPr lang="ca-ES" noProof="0" dirty="0" err="1"/>
              <a:t>L’snus</a:t>
            </a:r>
            <a:r>
              <a:rPr lang="ca-ES" noProof="0" dirty="0"/>
              <a:t> és molt consumit a Suècia (19%), més que el tabac convencional (10%). És addictiu i perjudica la salut. </a:t>
            </a:r>
          </a:p>
          <a:p>
            <a:pPr marL="0" indent="0">
              <a:buNone/>
            </a:pPr>
            <a:r>
              <a:rPr lang="ca-ES" noProof="0" dirty="0"/>
              <a:t>Es troba subjecte a la legislació sobre aliments i està prohibit a la resta de la Unió Europea.</a:t>
            </a:r>
          </a:p>
          <a:p>
            <a:endParaRPr lang="ca-ES" noProof="0" dirty="0"/>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4</a:t>
            </a:fld>
            <a:endParaRPr lang="es-ES"/>
          </a:p>
        </p:txBody>
      </p:sp>
    </p:spTree>
    <p:extLst>
      <p:ext uri="{BB962C8B-B14F-4D97-AF65-F5344CB8AC3E}">
        <p14:creationId xmlns:p14="http://schemas.microsoft.com/office/powerpoint/2010/main" val="70172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noProof="0" dirty="0"/>
              <a:t>Cal explicar la influència del </a:t>
            </a:r>
            <a:r>
              <a:rPr lang="ca-ES" i="1" noProof="0" dirty="0" err="1"/>
              <a:t>salseado</a:t>
            </a:r>
            <a:r>
              <a:rPr lang="ca-ES" noProof="0" dirty="0"/>
              <a:t> i com potencia l’addicció.</a:t>
            </a:r>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35</a:t>
            </a:fld>
            <a:endParaRPr lang="es-ES"/>
          </a:p>
        </p:txBody>
      </p:sp>
    </p:spTree>
    <p:extLst>
      <p:ext uri="{BB962C8B-B14F-4D97-AF65-F5344CB8AC3E}">
        <p14:creationId xmlns:p14="http://schemas.microsoft.com/office/powerpoint/2010/main" val="10445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3D70B-B884-4E72-8D2E-7A06ADB9B09C}" type="slidenum">
              <a:rPr lang="es-ES">
                <a:latin typeface="Calibri" panose="020F0502020204030204" pitchFamily="34" charset="0"/>
              </a:rPr>
              <a:pPr eaLnBrk="1" hangingPunct="1"/>
              <a:t>36</a:t>
            </a:fld>
            <a:endParaRPr lang="es-E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a:t>Fem la reflexió sobre la balança que ha de fer el fumador i...</a:t>
            </a:r>
            <a:endParaRPr lang="ca-ES" altLang="es-ES" noProof="0" dirty="0"/>
          </a:p>
        </p:txBody>
      </p:sp>
    </p:spTree>
    <p:extLst>
      <p:ext uri="{BB962C8B-B14F-4D97-AF65-F5344CB8AC3E}">
        <p14:creationId xmlns:p14="http://schemas.microsoft.com/office/powerpoint/2010/main" val="419116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a:t>Consta d’una cassoleta, un cos, un recipient d’aigua (o també de llet o de begudes alcohòliques, com vodka), un tub i una embocadura. El tabac es posa a la cassoleta, tapat amb paper d’alumini; a sobre es posa el carbó; s’encén, i s’inhala a través del tub. El fum passa pel cos de la pipa, fa bombolles a l’aigua i passa al tub per ser fumat. Pot contenir o no </a:t>
            </a:r>
            <a:r>
              <a:rPr lang="ca-ES" b="1" noProof="0" dirty="0"/>
              <a:t>nicotina. </a:t>
            </a:r>
            <a:r>
              <a:rPr lang="ca-ES" noProof="0" dirty="0"/>
              <a:t>Es pot preparar amb barreges d’herbes i pot estar aromatitzat o no.</a:t>
            </a:r>
          </a:p>
          <a:p>
            <a:endParaRPr lang="ca-ES" noProof="0" dirty="0"/>
          </a:p>
          <a:p>
            <a:r>
              <a:rPr lang="ca-ES" noProof="0" dirty="0"/>
              <a:t>L’exposició a substàncies tòxiques i cancerígenes potser fins i tot superior a la de les cigarretes convencionals (monòxid de carboni:</a:t>
            </a:r>
            <a:r>
              <a:rPr lang="ca-ES" baseline="0" noProof="0" dirty="0"/>
              <a:t> </a:t>
            </a:r>
            <a:r>
              <a:rPr lang="ca-ES" noProof="0" dirty="0"/>
              <a:t>x10 ; quitrà: x25; nicotina x2’5) perquè es crema amb carbó. Una pipa aigua equival</a:t>
            </a:r>
            <a:r>
              <a:rPr lang="ca-ES" baseline="0" noProof="0" dirty="0"/>
              <a:t> a unes</a:t>
            </a:r>
            <a:r>
              <a:rPr lang="ca-ES" noProof="0" dirty="0"/>
              <a:t> 200 pipades de cigarreta. Fumar una pipa durant 45’ produeix 36 vegades més nicotina que fumar una cigarreta durant 5’;</a:t>
            </a:r>
            <a:r>
              <a:rPr lang="ca-ES" baseline="0" noProof="0" dirty="0"/>
              <a:t> a</a:t>
            </a:r>
            <a:r>
              <a:rPr lang="ca-ES" noProof="0" dirty="0"/>
              <a:t>ugmenta el risc càncer oral x4, gastroesofàgic x2’65, i de pulmó x2’12.</a:t>
            </a:r>
          </a:p>
          <a:p>
            <a:endParaRPr lang="ca-ES" noProof="0" dirty="0"/>
          </a:p>
          <a:p>
            <a:r>
              <a:rPr lang="ca-ES" noProof="0" dirty="0"/>
              <a:t>Les persones que fumen pipes d’aigua tenen una freqüència cardíaca i una tensió arterial més altes, més risc de patir infart, angina de pit i insuficiència pulmonar, i menys capacitat per fer exercici, i més risc de síncopes i d’intoxicacions agudes per </a:t>
            </a:r>
            <a:r>
              <a:rPr lang="ca-ES" noProof="0" dirty="0" err="1"/>
              <a:t>monòsid</a:t>
            </a:r>
            <a:r>
              <a:rPr lang="ca-ES" noProof="0" dirty="0"/>
              <a:t> de carboni. També presenten dependència a la nicotina.</a:t>
            </a:r>
          </a:p>
          <a:p>
            <a:endParaRPr lang="ca-ES" noProof="0" dirty="0"/>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5</a:t>
            </a:fld>
            <a:endParaRPr lang="es-ES"/>
          </a:p>
        </p:txBody>
      </p:sp>
    </p:spTree>
    <p:extLst>
      <p:ext uri="{BB962C8B-B14F-4D97-AF65-F5344CB8AC3E}">
        <p14:creationId xmlns:p14="http://schemas.microsoft.com/office/powerpoint/2010/main" val="148631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err="1"/>
              <a:t>IQOS</a:t>
            </a:r>
            <a:r>
              <a:rPr lang="ca-ES" noProof="0" dirty="0"/>
              <a:t>: aire de llibertat i frescor, disseny modern, imatge innovadora. És una estratègia de la indústria per vendre-ho com a quelcom potencialment menys nociu.</a:t>
            </a:r>
          </a:p>
          <a:p>
            <a:r>
              <a:rPr lang="ca-ES" noProof="0" dirty="0"/>
              <a:t>No hi ha combustió, però hi ha substàncies tòxiques. Cada unitat de calor dura 6’, s’apaga i s’ha de recarregar. A nivell regulatori, com és un producte del tabac, a les cigarretes </a:t>
            </a:r>
            <a:r>
              <a:rPr lang="ca-ES" noProof="0" dirty="0" err="1"/>
              <a:t>IQOS</a:t>
            </a:r>
            <a:r>
              <a:rPr lang="ca-ES" noProof="0" dirty="0"/>
              <a:t> (o </a:t>
            </a:r>
            <a:r>
              <a:rPr lang="ca-ES" noProof="0" dirty="0" err="1"/>
              <a:t>HeatSticks</a:t>
            </a:r>
            <a:r>
              <a:rPr lang="ca-ES" noProof="0" dirty="0"/>
              <a:t>) se’ls aplica la llei 28/2005 de mesures sanitàries contra el tabaquisme i se’n prohibeix el seu ús en espais públics, la publicitat i la promoció. De moment és l’únic dispositiu comercialitzat a Espanya.</a:t>
            </a:r>
          </a:p>
          <a:p>
            <a:endParaRPr lang="ca-ES" noProof="0" dirty="0"/>
          </a:p>
          <a:p>
            <a:r>
              <a:rPr lang="ca-ES" noProof="0" dirty="0" err="1"/>
              <a:t>IQOS</a:t>
            </a:r>
            <a:r>
              <a:rPr lang="ca-ES" noProof="0" dirty="0"/>
              <a:t> és de </a:t>
            </a:r>
            <a:r>
              <a:rPr lang="ca-ES" noProof="0" dirty="0" err="1"/>
              <a:t>Phillip</a:t>
            </a:r>
            <a:r>
              <a:rPr lang="ca-ES" noProof="0" dirty="0"/>
              <a:t> Morris. Té</a:t>
            </a:r>
            <a:r>
              <a:rPr lang="ca-ES" baseline="0" noProof="0" dirty="0"/>
              <a:t> f</a:t>
            </a:r>
            <a:r>
              <a:rPr lang="ca-ES" noProof="0" dirty="0"/>
              <a:t>orma de cigarreta i escalfa el tabac fins a una temperatura</a:t>
            </a:r>
            <a:r>
              <a:rPr lang="ca-ES" baseline="0" noProof="0" dirty="0"/>
              <a:t> de </a:t>
            </a:r>
            <a:r>
              <a:rPr lang="ca-ES" noProof="0" dirty="0"/>
              <a:t>350 </a:t>
            </a:r>
            <a:r>
              <a:rPr lang="ca-ES" noProof="0" dirty="0" err="1"/>
              <a:t>ºC</a:t>
            </a:r>
            <a:r>
              <a:rPr lang="ca-ES" noProof="0" dirty="0"/>
              <a:t>.</a:t>
            </a:r>
          </a:p>
          <a:p>
            <a:endParaRPr lang="ca-ES" noProof="0" dirty="0"/>
          </a:p>
          <a:p>
            <a:r>
              <a:rPr lang="ca-ES" noProof="0" dirty="0" err="1"/>
              <a:t>GLO</a:t>
            </a:r>
            <a:r>
              <a:rPr lang="ca-ES" noProof="0" dirty="0"/>
              <a:t> és de British American Tobacco. Té forma de cigarreta i l’escalfa fins a 240 </a:t>
            </a:r>
            <a:r>
              <a:rPr lang="ca-ES" noProof="0" dirty="0" err="1"/>
              <a:t>ºC</a:t>
            </a:r>
            <a:r>
              <a:rPr lang="ca-ES" noProof="0" dirty="0"/>
              <a:t>.</a:t>
            </a:r>
          </a:p>
          <a:p>
            <a:endParaRPr lang="ca-ES" noProof="0" dirty="0"/>
          </a:p>
          <a:p>
            <a:r>
              <a:rPr lang="ca-ES" noProof="0" dirty="0" err="1"/>
              <a:t>PLOOM</a:t>
            </a:r>
            <a:r>
              <a:rPr lang="ca-ES" noProof="0" dirty="0"/>
              <a:t> TECH és de Japan Tobacco International. Conté una càpsula amb el tabac granulat, s’escalfa a uns 300 </a:t>
            </a:r>
            <a:r>
              <a:rPr lang="ca-ES" noProof="0" dirty="0" err="1"/>
              <a:t>ºC</a:t>
            </a:r>
            <a:r>
              <a:rPr lang="ca-ES" noProof="0" dirty="0"/>
              <a:t>, i el dispositiu s’activa inhalant. Té dues presentacions: de baixa i d’alta temperatura.</a:t>
            </a:r>
          </a:p>
          <a:p>
            <a:endParaRPr lang="ca-ES" noProof="0" dirty="0"/>
          </a:p>
          <a:p>
            <a:r>
              <a:rPr lang="ca-ES" noProof="0" dirty="0"/>
              <a:t>PAX3 és de </a:t>
            </a:r>
            <a:r>
              <a:rPr lang="ca-ES" noProof="0" dirty="0" err="1"/>
              <a:t>Pax</a:t>
            </a:r>
            <a:r>
              <a:rPr lang="ca-ES" noProof="0" dirty="0"/>
              <a:t> </a:t>
            </a:r>
            <a:r>
              <a:rPr lang="ca-ES" noProof="0" dirty="0" err="1"/>
              <a:t>Labs</a:t>
            </a:r>
            <a:r>
              <a:rPr lang="ca-ES" noProof="0" dirty="0"/>
              <a:t>. Té quatre temperatures diferents (182 </a:t>
            </a:r>
            <a:r>
              <a:rPr lang="ca-ES" noProof="0" dirty="0" err="1"/>
              <a:t>ºC</a:t>
            </a:r>
            <a:r>
              <a:rPr lang="ca-ES" noProof="0" dirty="0"/>
              <a:t>, 193 </a:t>
            </a:r>
            <a:r>
              <a:rPr lang="ca-ES" noProof="0" dirty="0" err="1"/>
              <a:t>ºC</a:t>
            </a:r>
            <a:r>
              <a:rPr lang="ca-ES" noProof="0" dirty="0"/>
              <a:t>, 204 </a:t>
            </a:r>
            <a:r>
              <a:rPr lang="ca-ES" noProof="0" dirty="0" err="1"/>
              <a:t>ºC</a:t>
            </a:r>
            <a:r>
              <a:rPr lang="ca-ES" noProof="0" dirty="0"/>
              <a:t> i 215ºC) que es poden modificar amb una aplicació de mòbil específica que es vincula al dispositiu.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a-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a-ES" noProof="0" dirty="0"/>
              <a:t>Per a més</a:t>
            </a:r>
            <a:r>
              <a:rPr lang="ca-ES" baseline="0" noProof="0" dirty="0"/>
              <a:t> informació sobre el t</a:t>
            </a:r>
            <a:r>
              <a:rPr lang="ca-ES" noProof="0" dirty="0"/>
              <a:t>abac sense combustió </a:t>
            </a:r>
            <a:r>
              <a:rPr lang="ca-ES" noProof="0" dirty="0">
                <a:hlinkClick r:id="rId3"/>
              </a:rPr>
              <a:t>http://canalsalut.gencat.cat/ca/detalls/article/tabac_sense_combustio</a:t>
            </a:r>
            <a:r>
              <a:rPr lang="ca-ES" noProof="0" dirty="0"/>
              <a:t>.</a:t>
            </a:r>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6</a:t>
            </a:fld>
            <a:endParaRPr lang="es-ES"/>
          </a:p>
        </p:txBody>
      </p:sp>
    </p:spTree>
    <p:extLst>
      <p:ext uri="{BB962C8B-B14F-4D97-AF65-F5344CB8AC3E}">
        <p14:creationId xmlns:p14="http://schemas.microsoft.com/office/powerpoint/2010/main" val="426001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altLang="es-ES" sz="1200" dirty="0">
                <a:solidFill>
                  <a:schemeClr val="accent1">
                    <a:lumMod val="50000"/>
                  </a:schemeClr>
                </a:solidFill>
                <a:latin typeface="Calibri" panose="020F0502020204030204" pitchFamily="34" charset="0"/>
                <a:cs typeface="Calibri" panose="020F0502020204030204" pitchFamily="34" charset="0"/>
              </a:rPr>
              <a:t>La bateria s’activa amb l’aspiració, si no</a:t>
            </a:r>
            <a:r>
              <a:rPr lang="ca-ES" altLang="es-ES" sz="1200" baseline="0" dirty="0">
                <a:solidFill>
                  <a:schemeClr val="accent1">
                    <a:lumMod val="50000"/>
                  </a:schemeClr>
                </a:solidFill>
                <a:latin typeface="Calibri" panose="020F0502020204030204" pitchFamily="34" charset="0"/>
                <a:cs typeface="Calibri" panose="020F0502020204030204" pitchFamily="34" charset="0"/>
              </a:rPr>
              <a:t> s’aspira r</a:t>
            </a:r>
            <a:r>
              <a:rPr lang="ca-ES" altLang="es-ES" sz="1200" dirty="0">
                <a:solidFill>
                  <a:schemeClr val="accent1">
                    <a:lumMod val="50000"/>
                  </a:schemeClr>
                </a:solidFill>
                <a:latin typeface="Calibri" panose="020F0502020204030204" pitchFamily="34" charset="0"/>
                <a:cs typeface="Calibri" panose="020F0502020204030204" pitchFamily="34" charset="0"/>
              </a:rPr>
              <a:t>esta apagada. El líquid conté nicotina (alguns dispositius no) dissolta en un líquid (aigua i glicerina o propilenglicol) que permet crear l’efecte “fum” o “vapor”.</a:t>
            </a:r>
            <a:r>
              <a:rPr lang="ca-ES" altLang="es-ES" sz="1200" baseline="0" dirty="0">
                <a:solidFill>
                  <a:schemeClr val="accent1">
                    <a:lumMod val="50000"/>
                  </a:schemeClr>
                </a:solidFill>
                <a:latin typeface="Calibri" panose="020F0502020204030204" pitchFamily="34" charset="0"/>
                <a:cs typeface="Calibri" panose="020F0502020204030204" pitchFamily="34" charset="0"/>
              </a:rPr>
              <a:t> També conté</a:t>
            </a:r>
            <a:r>
              <a:rPr lang="ca-ES" altLang="es-ES" sz="1200" dirty="0">
                <a:solidFill>
                  <a:schemeClr val="accent1">
                    <a:lumMod val="50000"/>
                  </a:schemeClr>
                </a:solidFill>
                <a:latin typeface="Calibri" panose="020F0502020204030204" pitchFamily="34" charset="0"/>
                <a:cs typeface="Calibri" panose="020F0502020204030204" pitchFamily="34" charset="0"/>
              </a:rPr>
              <a:t> d’essències o altres ingredients que proporcionen sabor o olor. Alguns dispositius contenen díodes emissors de llum, per reproduir l’aparença d’una punta de cigarreta encesa.</a:t>
            </a:r>
          </a:p>
          <a:p>
            <a:pPr>
              <a:defRPr/>
            </a:pPr>
            <a:endParaRPr lang="ca-ES" altLang="es-ES" sz="1200" dirty="0">
              <a:solidFill>
                <a:schemeClr val="accent1">
                  <a:lumMod val="50000"/>
                </a:schemeClr>
              </a:solidFill>
              <a:latin typeface="Calibri" panose="020F0502020204030204" pitchFamily="34" charset="0"/>
              <a:cs typeface="Calibri" panose="020F0502020204030204" pitchFamily="34" charset="0"/>
            </a:endParaRPr>
          </a:p>
          <a:p>
            <a:pPr>
              <a:defRPr/>
            </a:pPr>
            <a:r>
              <a:rPr lang="ca-ES" sz="1200" noProof="0" dirty="0">
                <a:solidFill>
                  <a:schemeClr val="accent1">
                    <a:lumMod val="50000"/>
                  </a:schemeClr>
                </a:solidFill>
                <a:latin typeface="Calibri" panose="020F0502020204030204" pitchFamily="34" charset="0"/>
                <a:cs typeface="Calibri" panose="020F0502020204030204" pitchFamily="34" charset="0"/>
              </a:rPr>
              <a:t>Cada càrrega equival a unes 300 pipades de cigarreta convencional i cada cigarreta electrònica normalment equival a unes 15 pipades &gt;&gt; 20 cigarretes. </a:t>
            </a:r>
          </a:p>
          <a:p>
            <a:pPr>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r>
              <a:rPr lang="ca-ES" noProof="0" dirty="0"/>
              <a:t>Es tracta</a:t>
            </a:r>
            <a:r>
              <a:rPr lang="ca-ES" baseline="0" noProof="0" dirty="0"/>
              <a:t> d’</a:t>
            </a:r>
            <a:r>
              <a:rPr lang="ca-ES" noProof="0" dirty="0"/>
              <a:t>aparells electrònics amb forma de cigarreta, de cigar o de pipa. Vaporitzen una barreja de nicotina, propilenglicol i altres compostos químics i s’utilitzen inhalant el vapor produït. Això simula l’ús de les cigarretes convencionals. Aquest aerosol també és perjudicial i nociu. Poden tenir sabors (menta, xocolata, regalèssia, etc.) que els fan més atractius per als adolescents i, així, els poden induir al consum de nicotina. Simulen els aspectes visual, sensorial i de comportament de l’hàbit de fumar.</a:t>
            </a:r>
          </a:p>
          <a:p>
            <a:endParaRPr lang="ca-ES" noProof="0" dirty="0"/>
          </a:p>
          <a:p>
            <a:r>
              <a:rPr lang="ca-ES" noProof="0" dirty="0"/>
              <a:t>Ni ha més de 400 marques i milers de variacions en els líquids de recàrrega, manca estandardització. Augmenta el risc de </a:t>
            </a:r>
            <a:r>
              <a:rPr lang="ca-ES" b="1" noProof="0" dirty="0"/>
              <a:t>bronquitis</a:t>
            </a:r>
            <a:r>
              <a:rPr lang="ca-ES" noProof="0" dirty="0"/>
              <a:t> i</a:t>
            </a:r>
            <a:r>
              <a:rPr lang="ca-ES" baseline="0" noProof="0" dirty="0"/>
              <a:t> d’</a:t>
            </a:r>
            <a:r>
              <a:rPr lang="ca-ES" b="1" baseline="0" noProof="0" dirty="0"/>
              <a:t>asma</a:t>
            </a:r>
            <a:r>
              <a:rPr lang="ca-ES" baseline="0" noProof="0" dirty="0"/>
              <a:t> en els m</a:t>
            </a:r>
            <a:r>
              <a:rPr lang="ca-ES" noProof="0" dirty="0"/>
              <a:t>enors.</a:t>
            </a:r>
          </a:p>
          <a:p>
            <a:r>
              <a:rPr lang="ca-ES" noProof="0" dirty="0"/>
              <a:t>També incrementen els riscos cardiovasculars. No ajuden a deixar de fumar per les similituds amb l’hàbit de fumar (aspecte </a:t>
            </a:r>
            <a:r>
              <a:rPr lang="ca-ES" noProof="0" dirty="0" err="1"/>
              <a:t>conductual</a:t>
            </a:r>
            <a:r>
              <a:rPr lang="ca-ES" noProof="0" dirty="0"/>
              <a:t>) i augmenten x6 la probabilitat de fer-se fumador.</a:t>
            </a:r>
          </a:p>
          <a:p>
            <a:pPr>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pPr marL="0" indent="0">
              <a:buNone/>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7</a:t>
            </a:fld>
            <a:endParaRPr lang="es-ES"/>
          </a:p>
        </p:txBody>
      </p:sp>
    </p:spTree>
    <p:extLst>
      <p:ext uri="{BB962C8B-B14F-4D97-AF65-F5344CB8AC3E}">
        <p14:creationId xmlns:p14="http://schemas.microsoft.com/office/powerpoint/2010/main" val="251133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E58409-2F46-4086-B95D-F0C9381DB131}" type="slidenum">
              <a:rPr lang="es-ES">
                <a:latin typeface="Calibri" panose="020F0502020204030204" pitchFamily="34" charset="0"/>
              </a:rPr>
              <a:pPr eaLnBrk="1" hangingPunct="1"/>
              <a:t>8</a:t>
            </a:fld>
            <a:endParaRPr lang="es-E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a:t>Comentar-la.</a:t>
            </a:r>
          </a:p>
        </p:txBody>
      </p:sp>
    </p:spTree>
    <p:extLst>
      <p:ext uri="{BB962C8B-B14F-4D97-AF65-F5344CB8AC3E}">
        <p14:creationId xmlns:p14="http://schemas.microsoft.com/office/powerpoint/2010/main" val="188753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877D27-6BE6-412B-80F2-BCCCA5F3AB05}" type="slidenum">
              <a:rPr lang="es-ES">
                <a:latin typeface="Calibri" panose="020F0502020204030204" pitchFamily="34" charset="0"/>
              </a:rPr>
              <a:pPr eaLnBrk="1" hangingPunct="1"/>
              <a:t>10</a:t>
            </a:fld>
            <a:endParaRPr lang="es-E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106783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ADD96-2485-40C0-A3A0-86A398811399}" type="slidenum">
              <a:rPr lang="es-ES">
                <a:latin typeface="Calibri" panose="020F0502020204030204" pitchFamily="34" charset="0"/>
              </a:rPr>
              <a:pPr eaLnBrk="1" hangingPunct="1"/>
              <a:t>11</a:t>
            </a:fld>
            <a:endParaRPr lang="es-ES">
              <a:latin typeface="Calibri" panose="020F050202020403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a:p>
        </p:txBody>
      </p:sp>
    </p:spTree>
    <p:extLst>
      <p:ext uri="{BB962C8B-B14F-4D97-AF65-F5344CB8AC3E}">
        <p14:creationId xmlns:p14="http://schemas.microsoft.com/office/powerpoint/2010/main" val="112601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3A08825-5082-42F3-A6A5-786FE35EA5D7}" type="datetimeFigureOut">
              <a:rPr lang="es-ES">
                <a:solidFill>
                  <a:prstClr val="black">
                    <a:tint val="75000"/>
                  </a:prstClr>
                </a:solidFill>
              </a:rPr>
              <a:pPr>
                <a:defRPr/>
              </a:pPr>
              <a:t>20/4/20</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dirty="0">
              <a:solidFill>
                <a:prstClr val="black">
                  <a:tint val="75000"/>
                </a:prstClr>
              </a:solidFill>
            </a:endParaRPr>
          </a:p>
        </p:txBody>
      </p:sp>
    </p:spTree>
    <p:extLst>
      <p:ext uri="{BB962C8B-B14F-4D97-AF65-F5344CB8AC3E}">
        <p14:creationId xmlns:p14="http://schemas.microsoft.com/office/powerpoint/2010/main" val="140566073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19C0B-C2D4-4FFA-875B-989788105ED2}" type="datetimeFigureOut">
              <a:rPr lang="es-ES" smtClean="0"/>
              <a:pPr/>
              <a:t>20/4/20</a:t>
            </a:fld>
            <a:endParaRPr lang="es-ES"/>
          </a:p>
        </p:txBody>
      </p:sp>
      <p:sp>
        <p:nvSpPr>
          <p:cNvPr id="4" name="Footer Placeholder 3"/>
          <p:cNvSpPr>
            <a:spLocks noGrp="1"/>
          </p:cNvSpPr>
          <p:nvPr>
            <p:ph type="ftr" sz="quarter" idx="11"/>
          </p:nvPr>
        </p:nvSpPr>
        <p:spPr/>
        <p:txBody>
          <a:bodyPr/>
          <a:lstStyle/>
          <a:p>
            <a:endParaRPr lang="es-ES"/>
          </a:p>
        </p:txBody>
      </p:sp>
    </p:spTree>
    <p:extLst>
      <p:ext uri="{BB962C8B-B14F-4D97-AF65-F5344CB8AC3E}">
        <p14:creationId xmlns:p14="http://schemas.microsoft.com/office/powerpoint/2010/main" val="234150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219C0B-C2D4-4FFA-875B-989788105ED2}" type="datetimeFigureOut">
              <a:rPr lang="es-ES" smtClean="0"/>
              <a:pPr/>
              <a:t>20/4/20</a:t>
            </a:fld>
            <a:endParaRPr lang="es-ES"/>
          </a:p>
        </p:txBody>
      </p:sp>
      <p:sp>
        <p:nvSpPr>
          <p:cNvPr id="5" name="Footer Placeholder 4"/>
          <p:cNvSpPr>
            <a:spLocks noGrp="1"/>
          </p:cNvSpPr>
          <p:nvPr>
            <p:ph type="ftr" sz="quarter" idx="11"/>
          </p:nvPr>
        </p:nvSpPr>
        <p:spPr/>
        <p:txBody>
          <a:bodyPr/>
          <a:lstStyle/>
          <a:p>
            <a:endParaRPr lang="es-ES"/>
          </a:p>
        </p:txBody>
      </p:sp>
    </p:spTree>
    <p:extLst>
      <p:ext uri="{BB962C8B-B14F-4D97-AF65-F5344CB8AC3E}">
        <p14:creationId xmlns:p14="http://schemas.microsoft.com/office/powerpoint/2010/main" val="11115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20/4/20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063780-47DC-4B8B-80F6-A986D1DF44A5}" type="slidenum">
              <a:rPr lang="es-ES" smtClean="0"/>
              <a:pPr/>
              <a:t>‹Nº›</a:t>
            </a:fld>
            <a:endParaRPr lang="es-ES"/>
          </a:p>
        </p:txBody>
      </p:sp>
    </p:spTree>
    <p:extLst>
      <p:ext uri="{BB962C8B-B14F-4D97-AF65-F5344CB8AC3E}">
        <p14:creationId xmlns:p14="http://schemas.microsoft.com/office/powerpoint/2010/main" val="328989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219C0B-C2D4-4FFA-875B-989788105ED2}" type="datetimeFigureOut">
              <a:rPr lang="es-ES" smtClean="0"/>
              <a:pPr/>
              <a:t>20/4/20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a:p>
        </p:txBody>
      </p:sp>
    </p:spTree>
    <p:extLst>
      <p:ext uri="{BB962C8B-B14F-4D97-AF65-F5344CB8AC3E}">
        <p14:creationId xmlns:p14="http://schemas.microsoft.com/office/powerpoint/2010/main" val="339308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20/4/20</a:t>
            </a:fld>
            <a:endParaRPr lang="es-ES"/>
          </a:p>
        </p:txBody>
      </p:sp>
      <p:sp>
        <p:nvSpPr>
          <p:cNvPr id="5" name="Footer Placeholder 4"/>
          <p:cNvSpPr>
            <a:spLocks noGrp="1"/>
          </p:cNvSpPr>
          <p:nvPr>
            <p:ph type="ftr" sz="quarter" idx="11"/>
          </p:nvPr>
        </p:nvSpPr>
        <p:spPr/>
        <p:txBody>
          <a:bodyPr/>
          <a:lstStyle/>
          <a:p>
            <a:endParaRPr lang="es-ES"/>
          </a:p>
        </p:txBody>
      </p:sp>
    </p:spTree>
    <p:extLst>
      <p:ext uri="{BB962C8B-B14F-4D97-AF65-F5344CB8AC3E}">
        <p14:creationId xmlns:p14="http://schemas.microsoft.com/office/powerpoint/2010/main" val="11115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88C5C8-68DC-4770-96DB-5DE5AB11CA7D}" type="datetimeFigureOut">
              <a:rPr lang="es-ES">
                <a:solidFill>
                  <a:prstClr val="black">
                    <a:tint val="75000"/>
                  </a:prstClr>
                </a:solidFill>
              </a:rPr>
              <a:pPr>
                <a:defRPr/>
              </a:pPr>
              <a:t>20/4/20</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BB4AAB-8452-4FE5-ADD4-F8071F1B73DA}" type="slidenum">
              <a:rPr lang="es-ES">
                <a:solidFill>
                  <a:prstClr val="black">
                    <a:tint val="75000"/>
                  </a:prstClr>
                </a:solidFill>
              </a:rPr>
              <a:pPr>
                <a:defRPr/>
              </a:pPr>
              <a:t>‹Nº›</a:t>
            </a:fld>
            <a:endParaRPr lang="es-ES">
              <a:solidFill>
                <a:prstClr val="black">
                  <a:tint val="75000"/>
                </a:prstClr>
              </a:solidFill>
            </a:endParaRPr>
          </a:p>
        </p:txBody>
      </p:sp>
      <p:pic>
        <p:nvPicPr>
          <p:cNvPr id="7" name="Picture 2"/>
          <p:cNvPicPr>
            <a:picLocks noChangeAspect="1" noChangeArrowheads="1"/>
          </p:cNvPicPr>
          <p:nvPr userDrawn="1"/>
        </p:nvPicPr>
        <p:blipFill>
          <a:blip r:embed="rId8"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pic>
        <p:nvPicPr>
          <p:cNvPr id="9" name="Imatge 3" descr="WEB VERTICAL BLANC.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6 Imagen"/>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ítol 1"/>
          <p:cNvSpPr txBox="1">
            <a:spLocks/>
          </p:cNvSpPr>
          <p:nvPr userDrawn="1"/>
        </p:nvSpPr>
        <p:spPr bwMode="auto">
          <a:xfrm>
            <a:off x="7308304" y="6520259"/>
            <a:ext cx="1835696" cy="3651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rgbClr val="006600"/>
                </a:solidFill>
                <a:effectLst/>
                <a:uLnTx/>
                <a:uFillTx/>
                <a:latin typeface="+mn-lt"/>
              </a:rPr>
              <a:t>SESSIÓ I. </a:t>
            </a:r>
            <a:r>
              <a:rPr kumimoji="0" lang="ca-ES" sz="1600" b="1" i="0" u="none" strike="noStrike" kern="1200" cap="none" spc="0" normalizeH="0" baseline="0" noProof="0" dirty="0">
                <a:ln>
                  <a:noFill/>
                </a:ln>
                <a:solidFill>
                  <a:prstClr val="black"/>
                </a:solidFill>
                <a:effectLst/>
                <a:uLnTx/>
                <a:uFillTx/>
                <a:latin typeface="+mn-lt"/>
              </a:rPr>
              <a:t>Prepara’t!</a:t>
            </a:r>
          </a:p>
        </p:txBody>
      </p:sp>
    </p:spTree>
    <p:extLst>
      <p:ext uri="{BB962C8B-B14F-4D97-AF65-F5344CB8AC3E}">
        <p14:creationId xmlns:p14="http://schemas.microsoft.com/office/powerpoint/2010/main" val="3902418739"/>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84" r:id="rId3"/>
    <p:sldLayoutId id="2147483685" r:id="rId4"/>
    <p:sldLayoutId id="2147483688" r:id="rId5"/>
    <p:sldLayoutId id="2147483689" r:id="rId6"/>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file:////I:/GRUP%2018/COMODEJEDEFUMAR.mpe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hyperlink" Target="iframe%20width=%22420%22%20height=%22315%22%20src=%22http:/www.youtube.com/embed/celbTCO2Pg8%22%20frameborder=%220%22%20allowfullscreen%3e%3c/ifram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youtube.com/watch?v=celbTCO2Pg8"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wmf"/></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4.wmf"/></Relationships>
</file>

<file path=ppt/slides/_rels/slide3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COMODEJEDEFUMAR.mpe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98" t="13949" r="22185" b="12681"/>
          <a:stretch/>
        </p:blipFill>
        <p:spPr bwMode="auto">
          <a:xfrm>
            <a:off x="1156522" y="1484784"/>
            <a:ext cx="6871862" cy="506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755576" y="-127367"/>
            <a:ext cx="7560839" cy="1871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altLang="es-ES" sz="4000" b="1" dirty="0">
                <a:solidFill>
                  <a:srgbClr val="006600"/>
                </a:solidFill>
                <a:latin typeface="Calibri titols"/>
              </a:rPr>
              <a:t>SESSIÓ I. </a:t>
            </a:r>
            <a:r>
              <a:rPr lang="es-ES" altLang="es-ES" sz="4000" b="1" dirty="0" err="1">
                <a:solidFill>
                  <a:srgbClr val="006600"/>
                </a:solidFill>
                <a:latin typeface="Calibri titols"/>
              </a:rPr>
              <a:t>PREPARA’T</a:t>
            </a:r>
            <a:r>
              <a:rPr lang="es-ES" altLang="es-ES" sz="4000" b="1" dirty="0">
                <a:solidFill>
                  <a:srgbClr val="006600"/>
                </a:solidFill>
                <a:latin typeface="Calibri titols"/>
              </a:rPr>
              <a:t>!</a:t>
            </a:r>
          </a:p>
        </p:txBody>
      </p:sp>
    </p:spTree>
    <p:extLst>
      <p:ext uri="{BB962C8B-B14F-4D97-AF65-F5344CB8AC3E}">
        <p14:creationId xmlns:p14="http://schemas.microsoft.com/office/powerpoint/2010/main" val="357951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971551" y="322572"/>
            <a:ext cx="7149944" cy="687388"/>
          </a:xfrm>
          <a:prstGeom prst="rect">
            <a:avLst/>
          </a:prstGeom>
        </p:spPr>
        <p:txBody>
          <a:bodyPr rtlCol="0">
            <a:normAutofit fontScale="90000"/>
          </a:bodyPr>
          <a:lstStyle/>
          <a:p>
            <a:pPr algn="ctr" eaLnBrk="1" fontAlgn="auto" hangingPunct="1">
              <a:spcAft>
                <a:spcPts val="0"/>
              </a:spcAft>
              <a:defRPr/>
            </a:pPr>
            <a:r>
              <a:rPr lang="es-ES_tradnl" b="1" dirty="0">
                <a:solidFill>
                  <a:srgbClr val="006600"/>
                </a:solidFill>
                <a:latin typeface="Calibri  (Títulos)"/>
              </a:rPr>
              <a:t>OBJECTIU</a:t>
            </a:r>
            <a:r>
              <a:rPr lang="es-ES_tradnl" sz="4000" b="1" dirty="0">
                <a:solidFill>
                  <a:srgbClr val="006600"/>
                </a:solidFill>
                <a:latin typeface="Calibri  (Títulos)"/>
              </a:rPr>
              <a:t> </a:t>
            </a:r>
            <a:endParaRPr lang="es-ES" sz="4000" b="1" dirty="0">
              <a:solidFill>
                <a:srgbClr val="006600"/>
              </a:solidFill>
              <a:latin typeface="Calibri  (Títulos)"/>
            </a:endParaRPr>
          </a:p>
        </p:txBody>
      </p:sp>
      <p:pic>
        <p:nvPicPr>
          <p:cNvPr id="7171" name="Picture 6" descr="Ofrecer apoyo a las personas que fuman"/>
          <p:cNvPicPr>
            <a:picLocks noChangeAspect="1" noChangeArrowheads="1"/>
          </p:cNvPicPr>
          <p:nvPr/>
        </p:nvPicPr>
        <p:blipFill rotWithShape="1">
          <a:blip r:embed="rId3" cstate="print">
            <a:clrChange>
              <a:clrFrom>
                <a:srgbClr val="5F708B"/>
              </a:clrFrom>
              <a:clrTo>
                <a:srgbClr val="5F708B">
                  <a:alpha val="0"/>
                </a:srgbClr>
              </a:clrTo>
            </a:clrChange>
            <a:extLst>
              <a:ext uri="{28A0092B-C50C-407E-A947-70E740481C1C}">
                <a14:useLocalDpi xmlns:a14="http://schemas.microsoft.com/office/drawing/2010/main" val="0"/>
              </a:ext>
            </a:extLst>
          </a:blip>
          <a:srcRect t="-1" r="1685" b="3634"/>
          <a:stretch/>
        </p:blipFill>
        <p:spPr bwMode="auto">
          <a:xfrm>
            <a:off x="971551" y="1438895"/>
            <a:ext cx="7149944" cy="4667438"/>
          </a:xfrm>
          <a:prstGeom prst="rect">
            <a:avLst/>
          </a:prstGeom>
          <a:solidFill>
            <a:srgbClr val="996633"/>
          </a:solidFill>
          <a:ln w="57150">
            <a:noFill/>
            <a:miter lim="800000"/>
            <a:headEnd/>
            <a:tailEnd/>
          </a:ln>
          <a:effectLst>
            <a:outerShdw dist="35921" dir="2700000" algn="ctr" rotWithShape="0">
              <a:schemeClr val="tx1"/>
            </a:outerShdw>
          </a:effectLst>
        </p:spPr>
      </p:pic>
      <p:sp>
        <p:nvSpPr>
          <p:cNvPr id="7172" name="Rectangle 9"/>
          <p:cNvSpPr>
            <a:spLocks noChangeArrowheads="1"/>
          </p:cNvSpPr>
          <p:nvPr/>
        </p:nvSpPr>
        <p:spPr bwMode="auto">
          <a:xfrm>
            <a:off x="736252" y="1268412"/>
            <a:ext cx="3665268" cy="936625"/>
          </a:xfrm>
          <a:prstGeom prst="rect">
            <a:avLst/>
          </a:prstGeom>
          <a:solidFill>
            <a:srgbClr val="FFFFFF"/>
          </a:solidFill>
          <a:ln w="38100" cap="sq">
            <a:solidFill>
              <a:srgbClr val="006600"/>
            </a:solid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2400" dirty="0">
                <a:solidFill>
                  <a:srgbClr val="006600"/>
                </a:solidFill>
                <a:latin typeface="+mn-lt"/>
              </a:rPr>
              <a:t>Ajudar les persones que </a:t>
            </a:r>
          </a:p>
          <a:p>
            <a:pPr algn="ctr" eaLnBrk="1" hangingPunct="1">
              <a:spcBef>
                <a:spcPct val="0"/>
              </a:spcBef>
              <a:buFontTx/>
              <a:buNone/>
            </a:pPr>
            <a:r>
              <a:rPr lang="ca-ES" altLang="es-ES" sz="2400" dirty="0">
                <a:solidFill>
                  <a:srgbClr val="006600"/>
                </a:solidFill>
                <a:latin typeface="+mn-lt"/>
              </a:rPr>
              <a:t>volen deixar de fumar</a:t>
            </a:r>
            <a:endParaRPr lang="ca-ES" altLang="es-ES" sz="24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1383143689"/>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3686175"/>
            <a:ext cx="25209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ext Box 3"/>
          <p:cNvSpPr txBox="1">
            <a:spLocks noChangeArrowheads="1"/>
          </p:cNvSpPr>
          <p:nvPr/>
        </p:nvSpPr>
        <p:spPr bwMode="auto">
          <a:xfrm>
            <a:off x="250825" y="4749800"/>
            <a:ext cx="594065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8000"/>
              </a:buClr>
              <a:buNone/>
            </a:pPr>
            <a:r>
              <a:rPr lang="ca-ES" altLang="es-ES" sz="4000" b="1" dirty="0">
                <a:latin typeface="+mn-lt"/>
              </a:rPr>
              <a:t>És la principal causa de </a:t>
            </a:r>
            <a:r>
              <a:rPr lang="ca-ES" altLang="es-ES" sz="4000" b="1" u="sng" dirty="0">
                <a:latin typeface="+mn-lt"/>
              </a:rPr>
              <a:t>mort </a:t>
            </a:r>
            <a:r>
              <a:rPr lang="ca-ES" altLang="es-ES" sz="4000" b="1" u="sng" dirty="0" err="1">
                <a:latin typeface="+mn-lt"/>
              </a:rPr>
              <a:t>prevenible</a:t>
            </a:r>
            <a:endParaRPr lang="ca-ES" altLang="es-ES" sz="4000" b="1" u="sng" dirty="0">
              <a:latin typeface="+mn-lt"/>
            </a:endParaRPr>
          </a:p>
        </p:txBody>
      </p:sp>
      <p:sp>
        <p:nvSpPr>
          <p:cNvPr id="8195" name="Rectangle 4"/>
          <p:cNvSpPr>
            <a:spLocks noGrp="1" noChangeArrowheads="1"/>
          </p:cNvSpPr>
          <p:nvPr>
            <p:ph type="title" idx="4294967295"/>
          </p:nvPr>
        </p:nvSpPr>
        <p:spPr>
          <a:xfrm>
            <a:off x="984738" y="211015"/>
            <a:ext cx="7174524" cy="791308"/>
          </a:xfrm>
          <a:prstGeom prst="rect">
            <a:avLst/>
          </a:prstGeom>
        </p:spPr>
        <p:txBody>
          <a:bodyPr>
            <a:normAutofit fontScale="90000"/>
          </a:bodyPr>
          <a:lstStyle/>
          <a:p>
            <a:pPr algn="ctr" eaLnBrk="1" hangingPunct="1"/>
            <a:r>
              <a:rPr lang="es-ES_tradnl" altLang="es-ES" sz="4800" b="1" dirty="0">
                <a:solidFill>
                  <a:srgbClr val="006600"/>
                </a:solidFill>
                <a:latin typeface="Calibri titulo"/>
              </a:rPr>
              <a:t>TABAQUISME</a:t>
            </a:r>
            <a:endParaRPr lang="es-ES" altLang="es-ES" sz="4800" b="1" dirty="0">
              <a:solidFill>
                <a:srgbClr val="006600"/>
              </a:solidFill>
              <a:latin typeface="Calibri titulo"/>
            </a:endParaRPr>
          </a:p>
        </p:txBody>
      </p:sp>
      <p:sp>
        <p:nvSpPr>
          <p:cNvPr id="8196" name="Rectangle 5"/>
          <p:cNvSpPr>
            <a:spLocks noChangeArrowheads="1"/>
          </p:cNvSpPr>
          <p:nvPr/>
        </p:nvSpPr>
        <p:spPr bwMode="auto">
          <a:xfrm>
            <a:off x="1447800" y="3657600"/>
            <a:ext cx="868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s-ES_tradnl" altLang="es-ES" sz="2000">
              <a:latin typeface="Comic Sans MS" panose="030F0702030302020204" pitchFamily="66" charset="0"/>
            </a:endParaRPr>
          </a:p>
        </p:txBody>
      </p:sp>
      <p:sp>
        <p:nvSpPr>
          <p:cNvPr id="8197" name="Rectangle 6"/>
          <p:cNvSpPr>
            <a:spLocks noChangeArrowheads="1"/>
          </p:cNvSpPr>
          <p:nvPr/>
        </p:nvSpPr>
        <p:spPr bwMode="auto">
          <a:xfrm>
            <a:off x="1868557" y="1576793"/>
            <a:ext cx="5417716" cy="1069975"/>
          </a:xfrm>
          <a:prstGeom prst="rect">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chemeClr val="tx1"/>
              </a:buClr>
              <a:buSzPct val="75000"/>
              <a:buFont typeface="Wingdings" panose="05000000000000000000" pitchFamily="2" charset="2"/>
              <a:buNone/>
            </a:pPr>
            <a:r>
              <a:rPr lang="ca-ES" altLang="es-ES" sz="2800" b="1" dirty="0">
                <a:latin typeface="+mn-lt"/>
              </a:rPr>
              <a:t>El tabaquisme no és només un </a:t>
            </a:r>
          </a:p>
          <a:p>
            <a:pPr algn="ctr" eaLnBrk="1" hangingPunct="1">
              <a:buClr>
                <a:schemeClr val="tx1"/>
              </a:buClr>
              <a:buSzPct val="75000"/>
              <a:buFont typeface="Wingdings" panose="05000000000000000000" pitchFamily="2" charset="2"/>
              <a:buNone/>
            </a:pPr>
            <a:r>
              <a:rPr lang="ca-ES" altLang="es-ES" sz="2800" b="1" dirty="0">
                <a:latin typeface="+mn-lt"/>
              </a:rPr>
              <a:t>factor de risc, és una patologia</a:t>
            </a:r>
          </a:p>
        </p:txBody>
      </p:sp>
      <p:sp>
        <p:nvSpPr>
          <p:cNvPr id="8198" name="Text Box 9"/>
          <p:cNvSpPr txBox="1">
            <a:spLocks noChangeArrowheads="1"/>
          </p:cNvSpPr>
          <p:nvPr/>
        </p:nvSpPr>
        <p:spPr bwMode="auto">
          <a:xfrm>
            <a:off x="539751" y="3181350"/>
            <a:ext cx="6652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006600"/>
              </a:buClr>
              <a:buFontTx/>
              <a:buChar char="•"/>
            </a:pPr>
            <a:r>
              <a:rPr lang="es-ES_tradnl" altLang="es-ES" b="1" dirty="0">
                <a:latin typeface="+mn-lt"/>
              </a:rPr>
              <a:t> </a:t>
            </a:r>
            <a:r>
              <a:rPr lang="ca-ES" altLang="es-ES" b="1" dirty="0">
                <a:latin typeface="+mn-lt"/>
              </a:rPr>
              <a:t>1/4 de la població &gt;15 anys FUMA</a:t>
            </a:r>
            <a:endParaRPr lang="ca-ES" altLang="es-ES" sz="2800" b="1" dirty="0">
              <a:latin typeface="Comic Sans MS" panose="030F0702030302020204" pitchFamily="66" charset="0"/>
            </a:endParaRPr>
          </a:p>
        </p:txBody>
      </p:sp>
      <p:pic>
        <p:nvPicPr>
          <p:cNvPr id="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1641" y="3657601"/>
            <a:ext cx="2702497"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958609"/>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043609" y="226978"/>
            <a:ext cx="7128792" cy="1133598"/>
          </a:xfrm>
          <a:prstGeom prst="rect">
            <a:avLst/>
          </a:prstGeom>
          <a:solidFill>
            <a:schemeClr val="bg1"/>
          </a:solidFill>
          <a:ln w="28575" cap="sq">
            <a:no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None/>
            </a:pPr>
            <a:r>
              <a:rPr lang="es-ES" altLang="es-ES" sz="4400" b="1" dirty="0">
                <a:solidFill>
                  <a:srgbClr val="006600"/>
                </a:solidFill>
                <a:latin typeface="Calibri titulo"/>
                <a:ea typeface="+mj-ea"/>
                <a:cs typeface="+mj-cs"/>
              </a:rPr>
              <a:t>MORTS PREVENIBLES</a:t>
            </a:r>
          </a:p>
        </p:txBody>
      </p:sp>
      <p:pic>
        <p:nvPicPr>
          <p:cNvPr id="9219" name="Picture 2" descr="28 causas"/>
          <p:cNvPicPr>
            <a:picLocks noChangeAspect="1" noChangeArrowheads="1"/>
          </p:cNvPicPr>
          <p:nvPr/>
        </p:nvPicPr>
        <p:blipFill>
          <a:blip r:embed="rId3" cstate="print">
            <a:clrChange>
              <a:clrFrom>
                <a:srgbClr val="5F708B"/>
              </a:clrFrom>
              <a:clrTo>
                <a:srgbClr val="5F708B">
                  <a:alpha val="0"/>
                </a:srgbClr>
              </a:clrTo>
            </a:clrChange>
            <a:extLst>
              <a:ext uri="{28A0092B-C50C-407E-A947-70E740481C1C}">
                <a14:useLocalDpi xmlns:a14="http://schemas.microsoft.com/office/drawing/2010/main" val="0"/>
              </a:ext>
            </a:extLst>
          </a:blip>
          <a:srcRect l="2744" t="19954" r="3542" b="13911"/>
          <a:stretch>
            <a:fillRect/>
          </a:stretch>
        </p:blipFill>
        <p:spPr bwMode="auto">
          <a:xfrm>
            <a:off x="250825" y="1850656"/>
            <a:ext cx="8569325" cy="4535487"/>
          </a:xfrm>
          <a:prstGeom prst="rect">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874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9" t="25000" r="35069" b="16379"/>
          <a:stretch/>
        </p:blipFill>
        <p:spPr bwMode="auto">
          <a:xfrm>
            <a:off x="1112520" y="1143000"/>
            <a:ext cx="6680352" cy="538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15"/>
          <p:cNvSpPr>
            <a:spLocks noChangeArrowheads="1"/>
          </p:cNvSpPr>
          <p:nvPr/>
        </p:nvSpPr>
        <p:spPr bwMode="auto">
          <a:xfrm>
            <a:off x="898329" y="279400"/>
            <a:ext cx="74104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4450" rIns="92075" bIns="44450"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3600" b="1" dirty="0">
                <a:solidFill>
                  <a:srgbClr val="006600"/>
                </a:solidFill>
                <a:latin typeface="Calibri  (Títulos)"/>
              </a:rPr>
              <a:t>MALALTIES RELACIONADES</a:t>
            </a:r>
          </a:p>
          <a:p>
            <a:pPr algn="ctr">
              <a:spcBef>
                <a:spcPct val="0"/>
              </a:spcBef>
              <a:buFontTx/>
              <a:buNone/>
            </a:pPr>
            <a:r>
              <a:rPr lang="ca-ES" altLang="es-ES" sz="3600" b="1" dirty="0">
                <a:solidFill>
                  <a:srgbClr val="006600"/>
                </a:solidFill>
                <a:latin typeface="Calibri  (Títulos)"/>
              </a:rPr>
              <a:t> AMB EL TABAC</a:t>
            </a:r>
          </a:p>
        </p:txBody>
      </p:sp>
    </p:spTree>
    <p:extLst>
      <p:ext uri="{BB962C8B-B14F-4D97-AF65-F5344CB8AC3E}">
        <p14:creationId xmlns:p14="http://schemas.microsoft.com/office/powerpoint/2010/main" val="33619997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noChangeArrowheads="1"/>
          </p:cNvSpPr>
          <p:nvPr/>
        </p:nvSpPr>
        <p:spPr>
          <a:xfrm>
            <a:off x="1037492" y="399832"/>
            <a:ext cx="7121769"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COMPONENTS DEL TABAC</a:t>
            </a:r>
          </a:p>
        </p:txBody>
      </p:sp>
      <p:pic>
        <p:nvPicPr>
          <p:cNvPr id="1028" name="Picture 4" descr="C:\Users\37675668N\Downloads\1-2d64bb71a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20" t="9149" r="16778"/>
          <a:stretch/>
        </p:blipFill>
        <p:spPr bwMode="auto">
          <a:xfrm>
            <a:off x="680335" y="1585609"/>
            <a:ext cx="3965771" cy="4963100"/>
          </a:xfrm>
          <a:prstGeom prst="rect">
            <a:avLst/>
          </a:prstGeom>
          <a:noFill/>
          <a:ln w="12700">
            <a:solidFill>
              <a:srgbClr val="006600"/>
            </a:solidFill>
          </a:ln>
          <a:extLst>
            <a:ext uri="{909E8E84-426E-40DD-AFC4-6F175D3DCCD1}">
              <a14:hiddenFill xmlns:a14="http://schemas.microsoft.com/office/drawing/2010/main">
                <a:solidFill>
                  <a:srgbClr val="FFFFFF"/>
                </a:solidFill>
              </a14:hiddenFill>
            </a:ext>
          </a:extLst>
        </p:spPr>
      </p:pic>
      <p:pic>
        <p:nvPicPr>
          <p:cNvPr id="6" name="Imagen 5" descr="C:\Users\Ana\AppData\Local\Microsoft\Windows\Temporary Internet Files\Content.Word\IMG-20150210-WA00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139" y="1585609"/>
            <a:ext cx="2403010" cy="1843391"/>
          </a:xfrm>
          <a:prstGeom prst="rect">
            <a:avLst/>
          </a:prstGeom>
          <a:noFill/>
          <a:ln w="12700">
            <a:solidFill>
              <a:srgbClr val="006600"/>
            </a:solidFill>
          </a:ln>
        </p:spPr>
      </p:pic>
      <p:pic>
        <p:nvPicPr>
          <p:cNvPr id="9" name="Imagen 8" descr="C:\Users\Ana\AppData\Local\Microsoft\Windows\Temporary Internet Files\Content.Word\IMG-20150210-WA0007.jpg"/>
          <p:cNvPicPr/>
          <p:nvPr/>
        </p:nvPicPr>
        <p:blipFill>
          <a:blip r:embed="rId4" cstate="print"/>
          <a:stretch>
            <a:fillRect/>
          </a:stretch>
        </p:blipFill>
        <p:spPr bwMode="auto">
          <a:xfrm rot="5400000">
            <a:off x="6170595" y="3810703"/>
            <a:ext cx="1940045" cy="2452958"/>
          </a:xfrm>
          <a:prstGeom prst="rect">
            <a:avLst/>
          </a:prstGeom>
          <a:noFill/>
          <a:ln w="12700">
            <a:solidFill>
              <a:srgbClr val="006600"/>
            </a:solidFill>
          </a:ln>
          <a:scene3d>
            <a:camera prst="orthographicFront">
              <a:rot lat="0" lon="0" rev="5400000"/>
            </a:camera>
            <a:lightRig rig="threePt" dir="t"/>
          </a:scene3d>
        </p:spPr>
      </p:pic>
    </p:spTree>
    <p:extLst>
      <p:ext uri="{BB962C8B-B14F-4D97-AF65-F5344CB8AC3E}">
        <p14:creationId xmlns:p14="http://schemas.microsoft.com/office/powerpoint/2010/main" val="8659451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9" descr="Cráneo, Cigarrillo, La Muerte, Calabera, Hallow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1" y="1473110"/>
            <a:ext cx="7715250" cy="490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09650" y="2738643"/>
            <a:ext cx="7296150"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NICOTINA</a:t>
            </a: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................................................Addicció</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MONÒXID CARBONI.......................Cardiovascular</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QUITRANS..................................................Càncer</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IRRITANTS..........................................Respiratoris</a:t>
            </a:r>
          </a:p>
        </p:txBody>
      </p:sp>
      <p:sp>
        <p:nvSpPr>
          <p:cNvPr id="6" name="Título 1"/>
          <p:cNvSpPr txBox="1">
            <a:spLocks noChangeArrowheads="1"/>
          </p:cNvSpPr>
          <p:nvPr/>
        </p:nvSpPr>
        <p:spPr>
          <a:xfrm>
            <a:off x="1320655" y="399832"/>
            <a:ext cx="6702357"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COMPONENTS DEL TABAC</a:t>
            </a:r>
          </a:p>
        </p:txBody>
      </p:sp>
    </p:spTree>
    <p:extLst>
      <p:ext uri="{BB962C8B-B14F-4D97-AF65-F5344CB8AC3E}">
        <p14:creationId xmlns:p14="http://schemas.microsoft.com/office/powerpoint/2010/main" val="138972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cn09\publica\smd\tur\redir\doc\37675668N\Mis documentos\1 tabaquisme CAP 16-11-16\2 GRUP TREBALL GRUPAL\3 edi\imatges tabac\8447f9fb852533a987bece127dfc075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84" y="1421593"/>
            <a:ext cx="1946073" cy="2062414"/>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idx="4294967295"/>
          </p:nvPr>
        </p:nvSpPr>
        <p:spPr>
          <a:xfrm>
            <a:off x="899592" y="260648"/>
            <a:ext cx="7200799" cy="795338"/>
          </a:xfrm>
          <a:prstGeom prst="rect">
            <a:avLst/>
          </a:prstGeom>
        </p:spPr>
        <p:txBody>
          <a:bodyPr>
            <a:normAutofit/>
          </a:bodyPr>
          <a:lstStyle/>
          <a:p>
            <a:pPr eaLnBrk="1" hangingPunct="1"/>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6915" t="16565" r="15588"/>
          <a:stretch>
            <a:fillRect/>
          </a:stretch>
        </p:blipFill>
        <p:spPr bwMode="auto">
          <a:xfrm>
            <a:off x="2732322" y="3257912"/>
            <a:ext cx="33845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2758467" y="1455253"/>
            <a:ext cx="3627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6600"/>
              </a:buClr>
              <a:buFontTx/>
              <a:buChar char="•"/>
            </a:pPr>
            <a:r>
              <a:rPr lang="es-ES_tradnl" altLang="es-ES" sz="2400" dirty="0">
                <a:solidFill>
                  <a:srgbClr val="000000"/>
                </a:solidFill>
                <a:latin typeface="+mn-lt"/>
              </a:rPr>
              <a:t> </a:t>
            </a:r>
            <a:r>
              <a:rPr lang="ca-ES" altLang="es-ES" sz="2400" dirty="0">
                <a:solidFill>
                  <a:srgbClr val="000000"/>
                </a:solidFill>
                <a:latin typeface="+mn-lt"/>
              </a:rPr>
              <a:t>Arriba al cervell en 7”.</a:t>
            </a:r>
          </a:p>
          <a:p>
            <a:pPr eaLnBrk="1" hangingPunct="1">
              <a:spcBef>
                <a:spcPct val="0"/>
              </a:spcBef>
              <a:buClr>
                <a:srgbClr val="006600"/>
              </a:buClr>
              <a:buFontTx/>
              <a:buChar char="•"/>
            </a:pPr>
            <a:r>
              <a:rPr lang="ca-ES" altLang="es-ES" sz="2400" dirty="0">
                <a:solidFill>
                  <a:srgbClr val="000000"/>
                </a:solidFill>
                <a:latin typeface="+mn-lt"/>
              </a:rPr>
              <a:t> Vida en sang: 2 h aproximadament.</a:t>
            </a:r>
          </a:p>
        </p:txBody>
      </p:sp>
      <p:sp>
        <p:nvSpPr>
          <p:cNvPr id="12294" name="Rectangle 6"/>
          <p:cNvSpPr>
            <a:spLocks noChangeArrowheads="1"/>
          </p:cNvSpPr>
          <p:nvPr/>
        </p:nvSpPr>
        <p:spPr bwMode="auto">
          <a:xfrm rot="-974048">
            <a:off x="75499" y="3368480"/>
            <a:ext cx="3810133" cy="1083542"/>
          </a:xfrm>
          <a:prstGeom prst="rect">
            <a:avLst/>
          </a:prstGeom>
          <a:solidFill>
            <a:schemeClr val="bg1"/>
          </a:solidFill>
          <a:ln w="9525">
            <a:solidFill>
              <a:srgbClr val="0066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006600"/>
                </a:solidFill>
              </a:rPr>
              <a:t> </a:t>
            </a:r>
            <a:r>
              <a:rPr lang="ca-ES" altLang="es-ES" sz="2400" b="1" dirty="0">
                <a:solidFill>
                  <a:srgbClr val="006600"/>
                </a:solidFill>
              </a:rPr>
              <a:t>La dependència del tabac</a:t>
            </a:r>
            <a:r>
              <a:rPr lang="es-ES" altLang="es-ES" sz="2400" b="1" dirty="0">
                <a:solidFill>
                  <a:srgbClr val="006600"/>
                </a:solidFill>
              </a:rPr>
              <a:t>.</a:t>
            </a:r>
          </a:p>
        </p:txBody>
      </p:sp>
      <p:pic>
        <p:nvPicPr>
          <p:cNvPr id="12295" name="Picture 7" descr="nicotina_cereb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5738" y="1421593"/>
            <a:ext cx="22574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799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down)">
                                      <p:cBhvr>
                                        <p:cTn id="7" dur="580">
                                          <p:stCondLst>
                                            <p:cond delay="0"/>
                                          </p:stCondLst>
                                        </p:cTn>
                                        <p:tgtEl>
                                          <p:spTgt spid="12294"/>
                                        </p:tgtEl>
                                      </p:cBhvr>
                                    </p:animEffect>
                                    <p:anim calcmode="lin" valueType="num">
                                      <p:cBhvr>
                                        <p:cTn id="8" dur="1822" tmFilter="0,0; 0.14,0.36; 0.43,0.73; 0.71,0.91; 1.0,1.0">
                                          <p:stCondLst>
                                            <p:cond delay="0"/>
                                          </p:stCondLst>
                                        </p:cTn>
                                        <p:tgtEl>
                                          <p:spTgt spid="122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4"/>
                                        </p:tgtEl>
                                      </p:cBhvr>
                                      <p:to x="100000" y="60000"/>
                                    </p:animScale>
                                    <p:animScale>
                                      <p:cBhvr>
                                        <p:cTn id="14" dur="166" decel="50000">
                                          <p:stCondLst>
                                            <p:cond delay="676"/>
                                          </p:stCondLst>
                                        </p:cTn>
                                        <p:tgtEl>
                                          <p:spTgt spid="12294"/>
                                        </p:tgtEl>
                                      </p:cBhvr>
                                      <p:to x="100000" y="100000"/>
                                    </p:animScale>
                                    <p:animScale>
                                      <p:cBhvr>
                                        <p:cTn id="15" dur="26">
                                          <p:stCondLst>
                                            <p:cond delay="1312"/>
                                          </p:stCondLst>
                                        </p:cTn>
                                        <p:tgtEl>
                                          <p:spTgt spid="12294"/>
                                        </p:tgtEl>
                                      </p:cBhvr>
                                      <p:to x="100000" y="80000"/>
                                    </p:animScale>
                                    <p:animScale>
                                      <p:cBhvr>
                                        <p:cTn id="16" dur="166" decel="50000">
                                          <p:stCondLst>
                                            <p:cond delay="1338"/>
                                          </p:stCondLst>
                                        </p:cTn>
                                        <p:tgtEl>
                                          <p:spTgt spid="12294"/>
                                        </p:tgtEl>
                                      </p:cBhvr>
                                      <p:to x="100000" y="100000"/>
                                    </p:animScale>
                                    <p:animScale>
                                      <p:cBhvr>
                                        <p:cTn id="17" dur="26">
                                          <p:stCondLst>
                                            <p:cond delay="1642"/>
                                          </p:stCondLst>
                                        </p:cTn>
                                        <p:tgtEl>
                                          <p:spTgt spid="12294"/>
                                        </p:tgtEl>
                                      </p:cBhvr>
                                      <p:to x="100000" y="90000"/>
                                    </p:animScale>
                                    <p:animScale>
                                      <p:cBhvr>
                                        <p:cTn id="18" dur="166" decel="50000">
                                          <p:stCondLst>
                                            <p:cond delay="1668"/>
                                          </p:stCondLst>
                                        </p:cTn>
                                        <p:tgtEl>
                                          <p:spTgt spid="12294"/>
                                        </p:tgtEl>
                                      </p:cBhvr>
                                      <p:to x="100000" y="100000"/>
                                    </p:animScale>
                                    <p:animScale>
                                      <p:cBhvr>
                                        <p:cTn id="19" dur="26">
                                          <p:stCondLst>
                                            <p:cond delay="1808"/>
                                          </p:stCondLst>
                                        </p:cTn>
                                        <p:tgtEl>
                                          <p:spTgt spid="12294"/>
                                        </p:tgtEl>
                                      </p:cBhvr>
                                      <p:to x="100000" y="95000"/>
                                    </p:animScale>
                                    <p:animScale>
                                      <p:cBhvr>
                                        <p:cTn id="20" dur="166" decel="50000">
                                          <p:stCondLst>
                                            <p:cond delay="1834"/>
                                          </p:stCondLst>
                                        </p:cTn>
                                        <p:tgtEl>
                                          <p:spTgt spid="122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Nicot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1123950"/>
            <a:ext cx="1674813"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La adicción al tabaco"/>
          <p:cNvPicPr>
            <a:picLocks noChangeAspect="1" noChangeArrowheads="1"/>
          </p:cNvPicPr>
          <p:nvPr/>
        </p:nvPicPr>
        <p:blipFill>
          <a:blip r:embed="rId4" cstate="print">
            <a:extLst>
              <a:ext uri="{28A0092B-C50C-407E-A947-70E740481C1C}">
                <a14:useLocalDpi xmlns:a14="http://schemas.microsoft.com/office/drawing/2010/main" val="0"/>
              </a:ext>
            </a:extLst>
          </a:blip>
          <a:srcRect t="42894"/>
          <a:stretch>
            <a:fillRect/>
          </a:stretch>
        </p:blipFill>
        <p:spPr bwMode="auto">
          <a:xfrm>
            <a:off x="1114426" y="3287712"/>
            <a:ext cx="6553200" cy="2493962"/>
          </a:xfrm>
          <a:prstGeom prst="rect">
            <a:avLst/>
          </a:prstGeom>
          <a:solidFill>
            <a:schemeClr val="bg1"/>
          </a:solidFill>
          <a:ln w="9525">
            <a:solidFill>
              <a:srgbClr val="996633"/>
            </a:solidFill>
            <a:miter lim="800000"/>
            <a:headEnd/>
            <a:tailEnd/>
          </a:ln>
          <a:effectLst>
            <a:outerShdw dist="35921" dir="2700000" algn="ctr" rotWithShape="0">
              <a:schemeClr val="tx1"/>
            </a:outerShdw>
          </a:effectLst>
        </p:spPr>
      </p:pic>
      <p:sp>
        <p:nvSpPr>
          <p:cNvPr id="744452" name="Rectangle 4" descr="Papel carta"/>
          <p:cNvSpPr>
            <a:spLocks noChangeArrowheads="1"/>
          </p:cNvSpPr>
          <p:nvPr/>
        </p:nvSpPr>
        <p:spPr bwMode="auto">
          <a:xfrm>
            <a:off x="655934" y="5876924"/>
            <a:ext cx="7470184" cy="533400"/>
          </a:xfrm>
          <a:prstGeom prst="rect">
            <a:avLst/>
          </a:prstGeom>
          <a:solidFill>
            <a:schemeClr val="bg1"/>
          </a:solidFill>
          <a:ln w="12700">
            <a:solidFill>
              <a:srgbClr val="006600"/>
            </a:solidFill>
            <a:miter lim="800000"/>
            <a:headEnd/>
            <a:tailEnd/>
          </a:ln>
          <a:effectLst/>
        </p:spPr>
        <p:txBody>
          <a:bodyPr wrap="none" anchor="ctr"/>
          <a:lstStyle/>
          <a:p>
            <a:pPr algn="ctr" fontAlgn="auto">
              <a:spcBef>
                <a:spcPts val="0"/>
              </a:spcBef>
              <a:spcAft>
                <a:spcPts val="0"/>
              </a:spcAft>
              <a:defRPr/>
            </a:pPr>
            <a:r>
              <a:rPr lang="ca-ES" altLang="en-GB" sz="2400" dirty="0">
                <a:solidFill>
                  <a:srgbClr val="006600"/>
                </a:solidFill>
                <a:effectLst>
                  <a:outerShdw blurRad="38100" dist="38100" dir="2700000" algn="tl">
                    <a:srgbClr val="000000"/>
                  </a:outerShdw>
                </a:effectLst>
              </a:rPr>
              <a:t>“Si les cigarretes no tinguessin nicotina, no es fumaria.”</a:t>
            </a:r>
            <a:endParaRPr lang="ca-ES" sz="2400" dirty="0">
              <a:solidFill>
                <a:srgbClr val="006600"/>
              </a:solidFill>
              <a:effectLst>
                <a:outerShdw blurRad="38100" dist="38100" dir="2700000" algn="tl">
                  <a:srgbClr val="000000"/>
                </a:outerShdw>
              </a:effectLst>
            </a:endParaRPr>
          </a:p>
        </p:txBody>
      </p:sp>
      <p:sp>
        <p:nvSpPr>
          <p:cNvPr id="12294" name="Rectangle 6"/>
          <p:cNvSpPr>
            <a:spLocks noChangeArrowheads="1"/>
          </p:cNvSpPr>
          <p:nvPr/>
        </p:nvSpPr>
        <p:spPr bwMode="auto">
          <a:xfrm>
            <a:off x="2050257" y="1200943"/>
            <a:ext cx="4681538" cy="1866900"/>
          </a:xfrm>
          <a:prstGeom prst="rect">
            <a:avLst/>
          </a:prstGeom>
          <a:solidFill>
            <a:schemeClr val="bg1"/>
          </a:solidFill>
          <a:ln w="12700">
            <a:solidFill>
              <a:srgbClr val="006600"/>
            </a:solidFill>
            <a:miter lim="800000"/>
            <a:headEnd/>
            <a:tailEnd/>
          </a:ln>
        </p:spPr>
        <p:txBody>
          <a:bodyPr anchor="ctr">
            <a:spAutoFit/>
          </a:bodyPr>
          <a:lstStyle/>
          <a:p>
            <a:pPr>
              <a:defRPr/>
            </a:pPr>
            <a:endParaRPr lang="es-ES" sz="1000" b="1" dirty="0">
              <a:latin typeface="Comic Sans MS" pitchFamily="66" charset="0"/>
            </a:endParaRPr>
          </a:p>
          <a:p>
            <a:pPr marL="342900" indent="-342900">
              <a:buClr>
                <a:srgbClr val="008000"/>
              </a:buClr>
              <a:buFont typeface="Arial" pitchFamily="34" charset="0"/>
              <a:buChar char="•"/>
              <a:defRPr/>
            </a:pPr>
            <a:r>
              <a:rPr lang="es-ES" sz="2400" dirty="0">
                <a:latin typeface="Comic Sans MS" pitchFamily="66" charset="0"/>
              </a:rPr>
              <a:t> </a:t>
            </a:r>
            <a:r>
              <a:rPr lang="ca-ES" sz="2400" dirty="0"/>
              <a:t>Tolerància.</a:t>
            </a:r>
            <a:r>
              <a:rPr lang="es-ES" sz="2400" dirty="0"/>
              <a:t> </a:t>
            </a:r>
          </a:p>
          <a:p>
            <a:pPr marL="342900" indent="-342900">
              <a:buClr>
                <a:srgbClr val="008000"/>
              </a:buClr>
              <a:buFont typeface="Arial" pitchFamily="34" charset="0"/>
              <a:buChar char="•"/>
              <a:defRPr/>
            </a:pPr>
            <a:r>
              <a:rPr lang="es-ES" sz="2400" dirty="0"/>
              <a:t> </a:t>
            </a:r>
            <a:r>
              <a:rPr lang="ca-ES" sz="2400" dirty="0"/>
              <a:t>Dependència. </a:t>
            </a:r>
          </a:p>
          <a:p>
            <a:pPr marL="342900" indent="-342900">
              <a:buClr>
                <a:srgbClr val="008000"/>
              </a:buClr>
              <a:buFont typeface="Arial" pitchFamily="34" charset="0"/>
              <a:buChar char="•"/>
              <a:defRPr/>
            </a:pPr>
            <a:r>
              <a:rPr lang="ca-ES" sz="2400" dirty="0"/>
              <a:t> Síndrome d’abstinència. </a:t>
            </a:r>
          </a:p>
          <a:p>
            <a:pPr marL="342900" indent="-342900">
              <a:buClr>
                <a:srgbClr val="008000"/>
              </a:buClr>
              <a:buFont typeface="Arial" pitchFamily="34" charset="0"/>
              <a:buChar char="•"/>
              <a:defRPr/>
            </a:pPr>
            <a:r>
              <a:rPr lang="ca-ES" sz="2400" dirty="0"/>
              <a:t> Comportament compulsiu.</a:t>
            </a:r>
            <a:r>
              <a:rPr lang="ca-ES" sz="2000" b="1" dirty="0"/>
              <a:t> </a:t>
            </a:r>
          </a:p>
          <a:p>
            <a:pPr eaLnBrk="0" hangingPunct="0">
              <a:defRPr/>
            </a:pPr>
            <a:endParaRPr lang="es-ES" sz="1000" b="1" dirty="0">
              <a:solidFill>
                <a:schemeClr val="bg2"/>
              </a:solidFill>
              <a:latin typeface="Comic Sans MS" pitchFamily="66" charset="0"/>
            </a:endParaRPr>
          </a:p>
        </p:txBody>
      </p:sp>
      <p:sp>
        <p:nvSpPr>
          <p:cNvPr id="10" name="Rectangle 2"/>
          <p:cNvSpPr txBox="1">
            <a:spLocks noChangeArrowheads="1"/>
          </p:cNvSpPr>
          <p:nvPr/>
        </p:nvSpPr>
        <p:spPr>
          <a:xfrm>
            <a:off x="984738" y="188640"/>
            <a:ext cx="7227277" cy="795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027" name="Picture 3" descr="\\bcn09\publica\smd\tur\redir\doc\37675668N\Mis documentos\1 tabaquisme CAP 16-11-16\2 GRUP TREBALL GRUPAL\3 edi\imatges tabac\9a626fb99ea440e2e30b9082a895b8c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42" y="1345916"/>
            <a:ext cx="1721927" cy="17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982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971600" y="188640"/>
            <a:ext cx="7200799" cy="596900"/>
          </a:xfrm>
          <a:prstGeom prst="rect">
            <a:avLst/>
          </a:prstGeom>
        </p:spPr>
        <p:txBody>
          <a:bodyPr rtlCol="0">
            <a:noAutofit/>
          </a:bodyPr>
          <a:lstStyle/>
          <a:p>
            <a:pPr algn="ctr" eaLnBrk="1" fontAlgn="auto" hangingPunct="1">
              <a:spcAft>
                <a:spcPts val="0"/>
              </a:spcAft>
              <a:defRPr/>
            </a:pPr>
            <a:r>
              <a:rPr lang="es-ES_tradnl" sz="4000" b="1" dirty="0">
                <a:solidFill>
                  <a:srgbClr val="006600"/>
                </a:solidFill>
                <a:latin typeface="Calibri Títulos"/>
              </a:rPr>
              <a:t>MONÒXID DE CARBONI</a:t>
            </a:r>
            <a:endParaRPr lang="es-ES" sz="4000" b="1" dirty="0">
              <a:solidFill>
                <a:srgbClr val="006600"/>
              </a:solidFill>
              <a:latin typeface="Calibri Títulos"/>
            </a:endParaRPr>
          </a:p>
        </p:txBody>
      </p:sp>
      <p:pic>
        <p:nvPicPr>
          <p:cNvPr id="14341" name="Picture 5" descr="homemmonox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005263"/>
            <a:ext cx="35877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924" y="1992953"/>
            <a:ext cx="4587876" cy="373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3131" y="1453687"/>
            <a:ext cx="1589087" cy="22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799746"/>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488" y="5419725"/>
            <a:ext cx="1112837"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p:cNvSpPr txBox="1">
            <a:spLocks noChangeArrowheads="1"/>
          </p:cNvSpPr>
          <p:nvPr/>
        </p:nvSpPr>
        <p:spPr bwMode="auto">
          <a:xfrm>
            <a:off x="1260476" y="188640"/>
            <a:ext cx="6661150" cy="70788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_tradnl" sz="4000" b="1" dirty="0">
                <a:solidFill>
                  <a:srgbClr val="006600"/>
                </a:solidFill>
                <a:latin typeface="Calibri Títulos"/>
                <a:ea typeface="+mj-ea"/>
                <a:cs typeface="+mj-cs"/>
              </a:rPr>
              <a:t>CARBOXIMETRIA</a:t>
            </a:r>
            <a:endParaRPr lang="es-ES" sz="4000" b="1" dirty="0">
              <a:solidFill>
                <a:srgbClr val="006600"/>
              </a:solidFill>
              <a:latin typeface="Calibri Títulos"/>
              <a:ea typeface="+mj-ea"/>
              <a:cs typeface="+mj-cs"/>
            </a:endParaRPr>
          </a:p>
        </p:txBody>
      </p:sp>
      <p:sp>
        <p:nvSpPr>
          <p:cNvPr id="8196" name="Rectangle 6"/>
          <p:cNvSpPr>
            <a:spLocks noChangeArrowheads="1"/>
          </p:cNvSpPr>
          <p:nvPr/>
        </p:nvSpPr>
        <p:spPr bwMode="auto">
          <a:xfrm>
            <a:off x="4716462" y="1316036"/>
            <a:ext cx="410686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sz="2800" b="1" u="sng" dirty="0">
                <a:solidFill>
                  <a:srgbClr val="006600"/>
                </a:solidFill>
              </a:rPr>
              <a:t>Resultats i valoració </a:t>
            </a:r>
          </a:p>
          <a:p>
            <a:pPr eaLnBrk="1" hangingPunct="1">
              <a:spcBef>
                <a:spcPct val="0"/>
              </a:spcBef>
              <a:buFontTx/>
              <a:buNone/>
            </a:pPr>
            <a:endParaRPr lang="es-ES" altLang="es-ES" sz="2400" b="1" u="sng" dirty="0">
              <a:solidFill>
                <a:srgbClr val="006600"/>
              </a:solidFill>
              <a:latin typeface="Comic Sans MS" panose="030F0702030302020204" pitchFamily="66" charset="0"/>
            </a:endParaRPr>
          </a:p>
          <a:p>
            <a:pPr marL="342900" indent="-342900">
              <a:spcBef>
                <a:spcPct val="0"/>
              </a:spcBef>
              <a:buClr>
                <a:srgbClr val="006600"/>
              </a:buClr>
            </a:pPr>
            <a:r>
              <a:rPr lang="ca-ES" altLang="es-ES" sz="2400" dirty="0">
                <a:solidFill>
                  <a:srgbClr val="000000"/>
                </a:solidFill>
                <a:latin typeface="+mn-lt"/>
              </a:rPr>
              <a:t>&gt;20 ppm: gran fumador.</a:t>
            </a:r>
          </a:p>
          <a:p>
            <a:pPr marL="342900" indent="-342900">
              <a:spcBef>
                <a:spcPct val="0"/>
              </a:spcBef>
              <a:buClr>
                <a:srgbClr val="006600"/>
              </a:buClr>
            </a:pPr>
            <a:r>
              <a:rPr lang="ca-ES" altLang="es-ES" sz="2400" dirty="0">
                <a:solidFill>
                  <a:srgbClr val="000000"/>
                </a:solidFill>
                <a:latin typeface="+mn-lt"/>
              </a:rPr>
              <a:t>&gt;10 ppm: fumador.</a:t>
            </a:r>
          </a:p>
          <a:p>
            <a:pPr marL="342900" indent="-342900">
              <a:spcBef>
                <a:spcPct val="0"/>
              </a:spcBef>
              <a:buClr>
                <a:srgbClr val="006600"/>
              </a:buClr>
            </a:pPr>
            <a:r>
              <a:rPr lang="ca-ES" altLang="es-ES" sz="2400" dirty="0">
                <a:solidFill>
                  <a:srgbClr val="000000"/>
                </a:solidFill>
                <a:latin typeface="+mn-lt"/>
              </a:rPr>
              <a:t>6 –10 ppm: fumadors. Esporàdics.</a:t>
            </a:r>
          </a:p>
          <a:p>
            <a:pPr marL="342900" indent="-342900">
              <a:spcBef>
                <a:spcPct val="0"/>
              </a:spcBef>
              <a:buClr>
                <a:srgbClr val="006600"/>
              </a:buClr>
            </a:pPr>
            <a:r>
              <a:rPr lang="ca-ES" altLang="es-ES" sz="2400" dirty="0">
                <a:solidFill>
                  <a:srgbClr val="000000"/>
                </a:solidFill>
                <a:latin typeface="+mn-lt"/>
              </a:rPr>
              <a:t>&lt;6 ppm: no fumadors.</a:t>
            </a:r>
          </a:p>
        </p:txBody>
      </p:sp>
      <p:pic>
        <p:nvPicPr>
          <p:cNvPr id="8200" name="Imagen 1"/>
          <p:cNvPicPr>
            <a:picLocks noChangeAspect="1"/>
          </p:cNvPicPr>
          <p:nvPr/>
        </p:nvPicPr>
        <p:blipFill>
          <a:blip r:embed="rId4" cstate="print">
            <a:extLst>
              <a:ext uri="{28A0092B-C50C-407E-A947-70E740481C1C}">
                <a14:useLocalDpi xmlns:a14="http://schemas.microsoft.com/office/drawing/2010/main" val="0"/>
              </a:ext>
            </a:extLst>
          </a:blip>
          <a:srcRect r="1350"/>
          <a:stretch>
            <a:fillRect/>
          </a:stretch>
        </p:blipFill>
        <p:spPr bwMode="auto">
          <a:xfrm>
            <a:off x="4827587" y="4535486"/>
            <a:ext cx="1592263" cy="2201862"/>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1316038"/>
            <a:ext cx="3976687" cy="5421312"/>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4" descr="Cooximet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5463" y="4576763"/>
            <a:ext cx="930275" cy="1301750"/>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1" name="1 Rectángulo"/>
          <p:cNvSpPr/>
          <p:nvPr/>
        </p:nvSpPr>
        <p:spPr>
          <a:xfrm rot="20021193">
            <a:off x="184460" y="3355974"/>
            <a:ext cx="4921250" cy="1341438"/>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a-ES" sz="4400" b="1" dirty="0">
                <a:solidFill>
                  <a:srgbClr val="006600"/>
                </a:solidFill>
                <a:cs typeface="Arial" panose="020B0604020202020204" pitchFamily="34" charset="0"/>
              </a:rPr>
              <a:t>Apunteu el vostre resultat</a:t>
            </a:r>
            <a:endParaRPr lang="ca-ES" sz="4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972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437755" y="116632"/>
            <a:ext cx="6487045" cy="822197"/>
          </a:xfrm>
        </p:spPr>
        <p:txBody>
          <a:bodyPr>
            <a:normAutofit/>
          </a:bodyPr>
          <a:lstStyle/>
          <a:p>
            <a:pPr algn="ctr">
              <a:defRPr/>
            </a:pPr>
            <a:r>
              <a:rPr lang="ca-ES" b="1" dirty="0">
                <a:solidFill>
                  <a:srgbClr val="006600"/>
                </a:solidFill>
                <a:latin typeface="Calibri titols"/>
              </a:rPr>
              <a:t>QUÈ ÉS EL TABAC?</a:t>
            </a:r>
          </a:p>
        </p:txBody>
      </p:sp>
      <p:sp>
        <p:nvSpPr>
          <p:cNvPr id="11267" name="2 Marcador de número de diapositiva"/>
          <p:cNvSpPr>
            <a:spLocks noGrp="1"/>
          </p:cNvSpPr>
          <p:nvPr>
            <p:ph type="sldNum" sz="quarter" idx="4294967295"/>
          </p:nvPr>
        </p:nvSpPr>
        <p:spPr bwMode="auto">
          <a:xfrm>
            <a:off x="6457950" y="6356351"/>
            <a:ext cx="2057400" cy="365125"/>
          </a:xfrm>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5FB3C54D-7B98-4AAE-AC37-944CFEB76132}" type="slidenum">
              <a:rPr lang="es-ES" altLang="es-ES" sz="900">
                <a:solidFill>
                  <a:schemeClr val="bg1"/>
                </a:solidFill>
              </a:rPr>
              <a:pPr>
                <a:lnSpc>
                  <a:spcPct val="100000"/>
                </a:lnSpc>
                <a:spcBef>
                  <a:spcPct val="0"/>
                </a:spcBef>
                <a:buFontTx/>
                <a:buNone/>
              </a:pPr>
              <a:t>2</a:t>
            </a:fld>
            <a:endParaRPr lang="es-ES" altLang="es-ES" sz="900" dirty="0">
              <a:solidFill>
                <a:schemeClr val="bg1"/>
              </a:solidFill>
            </a:endParaRPr>
          </a:p>
        </p:txBody>
      </p:sp>
      <p:pic>
        <p:nvPicPr>
          <p:cNvPr id="11268" name="3 Imagen" descr="20080722_tobacc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76" y="1807632"/>
            <a:ext cx="2862868" cy="25132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9" name="3 Marcador de contenido" descr="columbustakingpossessiotu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31" y="4788297"/>
            <a:ext cx="2767013" cy="1568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0" name="5 Rectángulo"/>
          <p:cNvSpPr>
            <a:spLocks noChangeArrowheads="1"/>
          </p:cNvSpPr>
          <p:nvPr/>
        </p:nvSpPr>
        <p:spPr bwMode="auto">
          <a:xfrm>
            <a:off x="3897488" y="1863932"/>
            <a:ext cx="5097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r>
              <a:rPr lang="ca-ES" altLang="es-ES" sz="2400" dirty="0">
                <a:solidFill>
                  <a:srgbClr val="002060"/>
                </a:solidFill>
                <a:latin typeface="Calibri" panose="020F0502020204030204" pitchFamily="34" charset="0"/>
                <a:cs typeface="Calibri" panose="020F0502020204030204" pitchFamily="34" charset="0"/>
              </a:rPr>
              <a:t>La planta del tabac </a:t>
            </a:r>
            <a:r>
              <a:rPr lang="ca-ES" altLang="es-ES" sz="2400" b="1" dirty="0">
                <a:solidFill>
                  <a:srgbClr val="002060"/>
                </a:solidFill>
                <a:latin typeface="Calibri" panose="020F0502020204030204" pitchFamily="34" charset="0"/>
                <a:cs typeface="Calibri" panose="020F0502020204030204" pitchFamily="34" charset="0"/>
              </a:rPr>
              <a:t>(</a:t>
            </a:r>
            <a:r>
              <a:rPr lang="ca-ES" altLang="es-ES" sz="2400" b="1" i="1" dirty="0">
                <a:solidFill>
                  <a:srgbClr val="002060"/>
                </a:solidFill>
                <a:latin typeface="Calibri" panose="020F0502020204030204" pitchFamily="34" charset="0"/>
                <a:cs typeface="Calibri" panose="020F0502020204030204" pitchFamily="34" charset="0"/>
              </a:rPr>
              <a:t>Nicotiana </a:t>
            </a:r>
            <a:r>
              <a:rPr lang="ca-ES" altLang="es-ES" sz="2400" b="1" i="1" dirty="0" err="1">
                <a:solidFill>
                  <a:srgbClr val="002060"/>
                </a:solidFill>
                <a:latin typeface="Calibri" panose="020F0502020204030204" pitchFamily="34" charset="0"/>
                <a:cs typeface="Calibri" panose="020F0502020204030204" pitchFamily="34" charset="0"/>
              </a:rPr>
              <a:t>tabacum</a:t>
            </a:r>
            <a:r>
              <a:rPr lang="ca-ES" altLang="es-ES" sz="2400" b="1" dirty="0">
                <a:solidFill>
                  <a:srgbClr val="002060"/>
                </a:solidFill>
                <a:latin typeface="Calibri" panose="020F0502020204030204" pitchFamily="34" charset="0"/>
                <a:cs typeface="Calibri" panose="020F0502020204030204" pitchFamily="34" charset="0"/>
              </a:rPr>
              <a:t>) </a:t>
            </a:r>
            <a:r>
              <a:rPr lang="ca-ES" altLang="es-ES" sz="2400" dirty="0">
                <a:solidFill>
                  <a:srgbClr val="002060"/>
                </a:solidFill>
                <a:latin typeface="Calibri" panose="020F0502020204030204" pitchFamily="34" charset="0"/>
                <a:cs typeface="Calibri" panose="020F0502020204030204" pitchFamily="34" charset="0"/>
              </a:rPr>
              <a:t>procedeix d’Amèrica. </a:t>
            </a:r>
            <a:br>
              <a:rPr lang="ca-ES" altLang="es-ES" sz="2400" dirty="0">
                <a:solidFill>
                  <a:srgbClr val="002060"/>
                </a:solidFill>
                <a:latin typeface="Calibri" panose="020F0502020204030204" pitchFamily="34" charset="0"/>
                <a:cs typeface="Calibri" panose="020F0502020204030204" pitchFamily="34" charset="0"/>
              </a:rPr>
            </a:br>
            <a:r>
              <a:rPr lang="ca-ES" altLang="es-ES" sz="2400" dirty="0">
                <a:solidFill>
                  <a:srgbClr val="002060"/>
                </a:solidFill>
                <a:latin typeface="Calibri" panose="020F0502020204030204" pitchFamily="34" charset="0"/>
                <a:cs typeface="Calibri" panose="020F0502020204030204" pitchFamily="34" charset="0"/>
              </a:rPr>
              <a:t>Cristòbal Colon la va portar a Europa.</a:t>
            </a:r>
          </a:p>
        </p:txBody>
      </p:sp>
      <p:pic>
        <p:nvPicPr>
          <p:cNvPr id="8" name="Imat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3573016"/>
            <a:ext cx="2592288" cy="2279504"/>
          </a:xfrm>
          <a:prstGeom prst="rect">
            <a:avLst/>
          </a:prstGeom>
        </p:spPr>
      </p:pic>
    </p:spTree>
    <p:extLst>
      <p:ext uri="{BB962C8B-B14F-4D97-AF65-F5344CB8AC3E}">
        <p14:creationId xmlns:p14="http://schemas.microsoft.com/office/powerpoint/2010/main" val="225453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984738" y="225506"/>
            <a:ext cx="7156939" cy="583387"/>
          </a:xfrm>
          <a:prstGeom prst="rect">
            <a:avLst/>
          </a:prstGeom>
        </p:spPr>
        <p:txBody>
          <a:bodyPr>
            <a:noAutofit/>
          </a:bodyPr>
          <a:lstStyle/>
          <a:p>
            <a:pPr algn="ctr" eaLnBrk="1" hangingPunct="1"/>
            <a:r>
              <a:rPr lang="es-ES_tradnl" altLang="es-ES" b="1" dirty="0">
                <a:solidFill>
                  <a:srgbClr val="006600"/>
                </a:solidFill>
                <a:latin typeface="Calibri Títulos"/>
              </a:rPr>
              <a:t>QUITRANS</a:t>
            </a:r>
            <a:endParaRPr lang="es-ES" altLang="es-ES" b="1" dirty="0">
              <a:solidFill>
                <a:srgbClr val="006600"/>
              </a:solidFill>
              <a:latin typeface="Calibri Títulos"/>
            </a:endParaRPr>
          </a:p>
        </p:txBody>
      </p:sp>
      <p:sp>
        <p:nvSpPr>
          <p:cNvPr id="17411" name="Text Box 3"/>
          <p:cNvSpPr txBox="1">
            <a:spLocks noChangeArrowheads="1"/>
          </p:cNvSpPr>
          <p:nvPr/>
        </p:nvSpPr>
        <p:spPr bwMode="auto">
          <a:xfrm>
            <a:off x="4267201" y="5344741"/>
            <a:ext cx="48767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sz="2000" b="1" dirty="0">
                <a:latin typeface="+mn-lt"/>
              </a:rPr>
              <a:t>En 7 anys, un fumador habitual  introdueix aproximadament 1 litre de quitrà dins els pulmons.</a:t>
            </a:r>
          </a:p>
        </p:txBody>
      </p:sp>
      <p:sp>
        <p:nvSpPr>
          <p:cNvPr id="17412" name="Text Box 4"/>
          <p:cNvSpPr txBox="1">
            <a:spLocks noChangeArrowheads="1"/>
          </p:cNvSpPr>
          <p:nvPr/>
        </p:nvSpPr>
        <p:spPr bwMode="auto">
          <a:xfrm>
            <a:off x="4052094" y="4110367"/>
            <a:ext cx="5072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ca-ES" altLang="es-ES" sz="2800" b="1" dirty="0">
                <a:solidFill>
                  <a:srgbClr val="000000"/>
                </a:solidFill>
                <a:latin typeface="+mn-lt"/>
              </a:rPr>
              <a:t>Responsable de la tumoració de les cèl·lules</a:t>
            </a:r>
          </a:p>
        </p:txBody>
      </p:sp>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942" y="1415514"/>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chapapote"/>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481054" y="1415514"/>
            <a:ext cx="3455987" cy="5184775"/>
          </a:xfrm>
          <a:noFill/>
          <a:ln>
            <a:solidFill>
              <a:schemeClr val="tx1"/>
            </a:solidFill>
          </a:ln>
        </p:spPr>
      </p:pic>
    </p:spTree>
    <p:extLst>
      <p:ext uri="{BB962C8B-B14F-4D97-AF65-F5344CB8AC3E}">
        <p14:creationId xmlns:p14="http://schemas.microsoft.com/office/powerpoint/2010/main" val="861056967"/>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t="9702"/>
          <a:stretch>
            <a:fillRect/>
          </a:stretch>
        </p:blipFill>
        <p:spPr bwMode="auto">
          <a:xfrm>
            <a:off x="408558" y="1474295"/>
            <a:ext cx="3717234" cy="37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84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t="9970" r="-447"/>
          <a:stretch>
            <a:fillRect/>
          </a:stretch>
        </p:blipFill>
        <p:spPr bwMode="auto">
          <a:xfrm>
            <a:off x="4779929" y="2484062"/>
            <a:ext cx="4031217" cy="364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436" name="Text Box 4"/>
          <p:cNvSpPr txBox="1">
            <a:spLocks noChangeArrowheads="1"/>
          </p:cNvSpPr>
          <p:nvPr/>
        </p:nvSpPr>
        <p:spPr bwMode="auto">
          <a:xfrm>
            <a:off x="4818839" y="1461870"/>
            <a:ext cx="3953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b="1" dirty="0">
                <a:solidFill>
                  <a:srgbClr val="006600"/>
                </a:solidFill>
                <a:latin typeface="+mn-lt"/>
              </a:rPr>
              <a:t>Val més una imatge…</a:t>
            </a:r>
          </a:p>
        </p:txBody>
      </p:sp>
      <p:sp>
        <p:nvSpPr>
          <p:cNvPr id="18437" name="Rectangle 5"/>
          <p:cNvSpPr>
            <a:spLocks noChangeArrowheads="1"/>
          </p:cNvSpPr>
          <p:nvPr/>
        </p:nvSpPr>
        <p:spPr bwMode="auto">
          <a:xfrm>
            <a:off x="250825" y="5775346"/>
            <a:ext cx="4321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ES" sz="1600" dirty="0">
                <a:hlinkClick r:id="rId6"/>
              </a:rPr>
              <a:t>http://www.youtube.com/watch?v=celbTCO2Pg8</a:t>
            </a:r>
            <a:r>
              <a:rPr lang="en-US" altLang="es-ES" sz="1600" dirty="0"/>
              <a:t> </a:t>
            </a:r>
          </a:p>
        </p:txBody>
      </p:sp>
      <p:sp>
        <p:nvSpPr>
          <p:cNvPr id="7" name="Rectangle 2"/>
          <p:cNvSpPr txBox="1">
            <a:spLocks noChangeArrowheads="1"/>
          </p:cNvSpPr>
          <p:nvPr/>
        </p:nvSpPr>
        <p:spPr>
          <a:xfrm>
            <a:off x="971600" y="116632"/>
            <a:ext cx="7128792" cy="816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QUITRANS</a:t>
            </a:r>
            <a:endParaRPr lang="es-ES" altLang="es-ES" b="1" dirty="0">
              <a:solidFill>
                <a:srgbClr val="006600"/>
              </a:solidFill>
              <a:latin typeface="Calibri Títulos"/>
            </a:endParaRPr>
          </a:p>
        </p:txBody>
      </p:sp>
    </p:spTree>
    <p:extLst>
      <p:ext uri="{BB962C8B-B14F-4D97-AF65-F5344CB8AC3E}">
        <p14:creationId xmlns:p14="http://schemas.microsoft.com/office/powerpoint/2010/main" val="133970673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401" y="1216974"/>
            <a:ext cx="2837430" cy="22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7080225" y="4513775"/>
            <a:ext cx="20828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a:solidFill>
                  <a:srgbClr val="000000"/>
                </a:solidFill>
              </a:rPr>
              <a:t>Bronquitis crònica</a:t>
            </a:r>
          </a:p>
        </p:txBody>
      </p:sp>
      <p:pic>
        <p:nvPicPr>
          <p:cNvPr id="2048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15" r="5117" b="8454"/>
          <a:stretch/>
        </p:blipFill>
        <p:spPr bwMode="auto">
          <a:xfrm>
            <a:off x="3657600" y="3739487"/>
            <a:ext cx="3289110" cy="252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 name="Rectangle 2"/>
          <p:cNvSpPr txBox="1">
            <a:spLocks noChangeArrowheads="1"/>
          </p:cNvSpPr>
          <p:nvPr/>
        </p:nvSpPr>
        <p:spPr>
          <a:xfrm>
            <a:off x="1002323" y="130174"/>
            <a:ext cx="7086600"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rPr>
              <a:t>   </a:t>
            </a:r>
            <a:r>
              <a:rPr lang="es-ES_tradnl" altLang="es-ES" b="1" dirty="0">
                <a:solidFill>
                  <a:srgbClr val="006600"/>
                </a:solidFill>
                <a:latin typeface="Calibri Títulos"/>
              </a:rPr>
              <a:t>IRRITANTS</a:t>
            </a:r>
            <a:endParaRPr lang="es-ES" altLang="es-ES" b="1" dirty="0">
              <a:solidFill>
                <a:srgbClr val="006600"/>
              </a:solidFill>
              <a:latin typeface="Calibri Títulos"/>
            </a:endParaRPr>
          </a:p>
        </p:txBody>
      </p:sp>
      <p:sp>
        <p:nvSpPr>
          <p:cNvPr id="9" name="Text Box 4"/>
          <p:cNvSpPr txBox="1">
            <a:spLocks noChangeArrowheads="1"/>
          </p:cNvSpPr>
          <p:nvPr/>
        </p:nvSpPr>
        <p:spPr bwMode="auto">
          <a:xfrm>
            <a:off x="7062871" y="1786853"/>
            <a:ext cx="18403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a:solidFill>
                  <a:srgbClr val="000000"/>
                </a:solidFill>
              </a:rPr>
              <a:t>Emfisema pulmonar</a:t>
            </a:r>
          </a:p>
        </p:txBody>
      </p:sp>
      <p:pic>
        <p:nvPicPr>
          <p:cNvPr id="10" name="Picture 4" descr="asma_di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78" y="2740960"/>
            <a:ext cx="2835251" cy="28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572466" y="1478452"/>
            <a:ext cx="24479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4000" b="1" dirty="0"/>
              <a:t>  </a:t>
            </a:r>
            <a:r>
              <a:rPr lang="es-ES_tradnl" altLang="es-ES" sz="4000" b="1" dirty="0">
                <a:solidFill>
                  <a:srgbClr val="006600"/>
                </a:solidFill>
                <a:latin typeface="Calibri  (Títulos)"/>
              </a:rPr>
              <a:t>MPOC</a:t>
            </a:r>
            <a:endParaRPr lang="es-ES" altLang="es-ES" sz="4000" b="1" dirty="0">
              <a:solidFill>
                <a:srgbClr val="006600"/>
              </a:solidFill>
              <a:latin typeface="Calibri  (Títulos)"/>
            </a:endParaRPr>
          </a:p>
        </p:txBody>
      </p:sp>
    </p:spTree>
    <p:extLst>
      <p:ext uri="{BB962C8B-B14F-4D97-AF65-F5344CB8AC3E}">
        <p14:creationId xmlns:p14="http://schemas.microsoft.com/office/powerpoint/2010/main" val="1950064372"/>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1283129" y="1065178"/>
            <a:ext cx="6627812" cy="5413043"/>
            <a:chOff x="930" y="-4"/>
            <a:chExt cx="4511" cy="3868"/>
          </a:xfrm>
        </p:grpSpPr>
        <p:grpSp>
          <p:nvGrpSpPr>
            <p:cNvPr id="3" name="Group 39"/>
            <p:cNvGrpSpPr>
              <a:grpSpLocks/>
            </p:cNvGrpSpPr>
            <p:nvPr/>
          </p:nvGrpSpPr>
          <p:grpSpPr bwMode="auto">
            <a:xfrm>
              <a:off x="930" y="-4"/>
              <a:ext cx="4511" cy="3868"/>
              <a:chOff x="930" y="-4"/>
              <a:chExt cx="4511" cy="3868"/>
            </a:xfrm>
          </p:grpSpPr>
          <p:sp>
            <p:nvSpPr>
              <p:cNvPr id="21515" name="Text Box 6"/>
              <p:cNvSpPr txBox="1">
                <a:spLocks noChangeArrowheads="1"/>
              </p:cNvSpPr>
              <p:nvPr/>
            </p:nvSpPr>
            <p:spPr bwMode="auto">
              <a:xfrm>
                <a:off x="3787" y="1406"/>
                <a:ext cx="998"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600"/>
                  <a:t>Ho deixa als</a:t>
                </a:r>
              </a:p>
              <a:p>
                <a:pPr algn="ctr">
                  <a:spcBef>
                    <a:spcPct val="0"/>
                  </a:spcBef>
                  <a:buFontTx/>
                  <a:buNone/>
                </a:pPr>
                <a:r>
                  <a:rPr lang="es-ES" altLang="es-ES" sz="1600"/>
                  <a:t>45 anys.</a:t>
                </a:r>
              </a:p>
            </p:txBody>
          </p:sp>
          <p:pic>
            <p:nvPicPr>
              <p:cNvPr id="21512" name="Picture 2" descr="auto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4"/>
                <a:ext cx="4511" cy="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3"/>
              <p:cNvSpPr txBox="1">
                <a:spLocks noChangeArrowheads="1"/>
              </p:cNvSpPr>
              <p:nvPr/>
            </p:nvSpPr>
            <p:spPr bwMode="auto">
              <a:xfrm>
                <a:off x="1346" y="-4"/>
                <a:ext cx="3714" cy="3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2400" dirty="0">
                    <a:solidFill>
                      <a:schemeClr val="bg1"/>
                    </a:solidFill>
                  </a:rPr>
                  <a:t>FEV1: Tant per cent del valor als 25 anys</a:t>
                </a:r>
              </a:p>
            </p:txBody>
          </p:sp>
          <p:sp>
            <p:nvSpPr>
              <p:cNvPr id="21514" name="Text Box 5"/>
              <p:cNvSpPr txBox="1">
                <a:spLocks noChangeArrowheads="1"/>
              </p:cNvSpPr>
              <p:nvPr/>
            </p:nvSpPr>
            <p:spPr bwMode="auto">
              <a:xfrm>
                <a:off x="3980" y="562"/>
                <a:ext cx="1014" cy="3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buFontTx/>
                  <a:buNone/>
                </a:pPr>
                <a:r>
                  <a:rPr lang="ca-ES" altLang="es-ES" sz="1400" dirty="0"/>
                  <a:t>Mai no ha fumat</a:t>
                </a:r>
              </a:p>
              <a:p>
                <a:pPr algn="ctr">
                  <a:lnSpc>
                    <a:spcPct val="90000"/>
                  </a:lnSpc>
                  <a:spcBef>
                    <a:spcPct val="0"/>
                  </a:spcBef>
                  <a:buFontTx/>
                  <a:buNone/>
                </a:pPr>
                <a:r>
                  <a:rPr lang="ca-ES" altLang="es-ES" sz="1400" dirty="0"/>
                  <a:t> ni fumarà</a:t>
                </a:r>
              </a:p>
            </p:txBody>
          </p:sp>
          <p:sp>
            <p:nvSpPr>
              <p:cNvPr id="21516" name="Text Box 7"/>
              <p:cNvSpPr txBox="1">
                <a:spLocks noChangeArrowheads="1"/>
              </p:cNvSpPr>
              <p:nvPr/>
            </p:nvSpPr>
            <p:spPr bwMode="auto">
              <a:xfrm>
                <a:off x="4362" y="2605"/>
                <a:ext cx="698" cy="3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Ho deixa als 65 anys</a:t>
                </a:r>
              </a:p>
            </p:txBody>
          </p:sp>
          <p:sp>
            <p:nvSpPr>
              <p:cNvPr id="21517" name="Text Box 8"/>
              <p:cNvSpPr txBox="1">
                <a:spLocks noChangeArrowheads="1"/>
              </p:cNvSpPr>
              <p:nvPr/>
            </p:nvSpPr>
            <p:spPr bwMode="auto">
              <a:xfrm>
                <a:off x="1400" y="1308"/>
                <a:ext cx="1067" cy="5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Fumador habitual i susceptible als efectes del tabac</a:t>
                </a:r>
              </a:p>
            </p:txBody>
          </p:sp>
          <p:sp>
            <p:nvSpPr>
              <p:cNvPr id="21518" name="Text Box 9"/>
              <p:cNvSpPr txBox="1">
                <a:spLocks noChangeArrowheads="1"/>
              </p:cNvSpPr>
              <p:nvPr/>
            </p:nvSpPr>
            <p:spPr bwMode="auto">
              <a:xfrm>
                <a:off x="1400" y="2177"/>
                <a:ext cx="782" cy="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Incapacitat</a:t>
                </a:r>
                <a:endParaRPr lang="es-ES" altLang="es-ES" sz="1400" dirty="0"/>
              </a:p>
            </p:txBody>
          </p:sp>
          <p:sp>
            <p:nvSpPr>
              <p:cNvPr id="21519" name="Text Box 10"/>
              <p:cNvSpPr txBox="1">
                <a:spLocks noChangeArrowheads="1"/>
              </p:cNvSpPr>
              <p:nvPr/>
            </p:nvSpPr>
            <p:spPr bwMode="auto">
              <a:xfrm>
                <a:off x="1400" y="2792"/>
                <a:ext cx="636" cy="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Mort</a:t>
                </a:r>
              </a:p>
            </p:txBody>
          </p:sp>
          <p:sp>
            <p:nvSpPr>
              <p:cNvPr id="14" name="Text Box 7"/>
              <p:cNvSpPr txBox="1">
                <a:spLocks noChangeArrowheads="1"/>
              </p:cNvSpPr>
              <p:nvPr/>
            </p:nvSpPr>
            <p:spPr bwMode="auto">
              <a:xfrm>
                <a:off x="3787" y="1333"/>
                <a:ext cx="831" cy="3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1400" dirty="0"/>
                  <a:t>Ho deixa als</a:t>
                </a:r>
              </a:p>
              <a:p>
                <a:pPr algn="ctr">
                  <a:spcBef>
                    <a:spcPct val="0"/>
                  </a:spcBef>
                  <a:buFontTx/>
                  <a:buNone/>
                </a:pPr>
                <a:r>
                  <a:rPr lang="ca-ES" altLang="es-ES" sz="1400" dirty="0"/>
                  <a:t>45 anys</a:t>
                </a:r>
              </a:p>
            </p:txBody>
          </p:sp>
        </p:grpSp>
        <p:sp>
          <p:nvSpPr>
            <p:cNvPr id="21511" name="Text Box 4"/>
            <p:cNvSpPr txBox="1">
              <a:spLocks noChangeArrowheads="1"/>
            </p:cNvSpPr>
            <p:nvPr/>
          </p:nvSpPr>
          <p:spPr bwMode="auto">
            <a:xfrm>
              <a:off x="2665" y="3487"/>
              <a:ext cx="1059"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2400" dirty="0"/>
                <a:t>Edat (anys)</a:t>
              </a:r>
            </a:p>
          </p:txBody>
        </p:sp>
      </p:grpSp>
      <p:sp>
        <p:nvSpPr>
          <p:cNvPr id="13" name="Rectangle 2"/>
          <p:cNvSpPr txBox="1">
            <a:spLocks noChangeArrowheads="1"/>
          </p:cNvSpPr>
          <p:nvPr/>
        </p:nvSpPr>
        <p:spPr>
          <a:xfrm>
            <a:off x="949569" y="0"/>
            <a:ext cx="724486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sz="4800" b="1" dirty="0">
                <a:solidFill>
                  <a:srgbClr val="006600"/>
                </a:solidFill>
              </a:rPr>
              <a:t>   </a:t>
            </a:r>
            <a:r>
              <a:rPr lang="es-ES_tradnl" altLang="es-ES" sz="4000" b="1" dirty="0">
                <a:solidFill>
                  <a:srgbClr val="006600"/>
                </a:solidFill>
                <a:latin typeface="Calibri Títulos"/>
              </a:rPr>
              <a:t>FUNCIÓ PULMONAR</a:t>
            </a:r>
            <a:endParaRPr lang="es-ES" altLang="es-ES" b="1" dirty="0">
              <a:solidFill>
                <a:srgbClr val="006600"/>
              </a:solidFill>
              <a:latin typeface="Calibri Títulos"/>
            </a:endParaRPr>
          </a:p>
        </p:txBody>
      </p:sp>
    </p:spTree>
    <p:extLst>
      <p:ext uri="{BB962C8B-B14F-4D97-AF65-F5344CB8AC3E}">
        <p14:creationId xmlns:p14="http://schemas.microsoft.com/office/powerpoint/2010/main" val="146621265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376487" y="73024"/>
            <a:ext cx="4391025" cy="1143001"/>
          </a:xfrm>
          <a:prstGeom prst="rect">
            <a:avLst/>
          </a:prstGeom>
        </p:spPr>
        <p:txBody>
          <a:bodyPr>
            <a:normAutofit/>
          </a:bodyPr>
          <a:lstStyle/>
          <a:p>
            <a:pPr eaLnBrk="1" hangingPunct="1"/>
            <a:r>
              <a:rPr lang="es-ES_tradnl" altLang="es-ES" sz="4000" b="1" dirty="0">
                <a:solidFill>
                  <a:srgbClr val="006600"/>
                </a:solidFill>
                <a:latin typeface="Calibri  (Títulos)"/>
              </a:rPr>
              <a:t>FUMADOR PASSIU</a:t>
            </a:r>
            <a:endParaRPr lang="es-ES" altLang="es-ES" sz="4000" b="1" dirty="0">
              <a:solidFill>
                <a:srgbClr val="006600"/>
              </a:solidFill>
              <a:latin typeface="Calibri  (Títulos)"/>
            </a:endParaRPr>
          </a:p>
        </p:txBody>
      </p:sp>
      <p:pic>
        <p:nvPicPr>
          <p:cNvPr id="2355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60" y="1216026"/>
            <a:ext cx="4406402" cy="23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3126" name="Picture 6" descr="Copia de Ocul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151" y="1339544"/>
            <a:ext cx="465327" cy="16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60" y="4066418"/>
            <a:ext cx="1987683" cy="226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3560" name="Picture 4" descr="ninos-taba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735" y="4066417"/>
            <a:ext cx="2431138" cy="226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descr="Be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6519" y="1216025"/>
            <a:ext cx="2534376" cy="237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1 Rectángulo"/>
          <p:cNvSpPr>
            <a:spLocks noChangeArrowheads="1"/>
          </p:cNvSpPr>
          <p:nvPr/>
        </p:nvSpPr>
        <p:spPr bwMode="auto">
          <a:xfrm>
            <a:off x="2706032" y="4227212"/>
            <a:ext cx="33520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ca-ES" altLang="es-ES" sz="2400" b="1" dirty="0">
                <a:solidFill>
                  <a:srgbClr val="006600"/>
                </a:solidFill>
              </a:rPr>
              <a:t>Més de 4.000 fumadors passius moren cada any com a conseqüència de l’exposició al fum del tabac</a:t>
            </a:r>
          </a:p>
        </p:txBody>
      </p:sp>
    </p:spTree>
    <p:extLst>
      <p:ext uri="{BB962C8B-B14F-4D97-AF65-F5344CB8AC3E}">
        <p14:creationId xmlns:p14="http://schemas.microsoft.com/office/powerpoint/2010/main" val="808684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773126"/>
                                        </p:tgtEl>
                                        <p:attrNameLst>
                                          <p:attrName>style.visibility</p:attrName>
                                        </p:attrNameLst>
                                      </p:cBhvr>
                                      <p:to>
                                        <p:strVal val="visible"/>
                                      </p:to>
                                    </p:set>
                                    <p:anim calcmode="lin" valueType="num">
                                      <p:cBhvr additive="base">
                                        <p:cTn id="7" dur="3000" fill="hold"/>
                                        <p:tgtEl>
                                          <p:spTgt spid="773126"/>
                                        </p:tgtEl>
                                        <p:attrNameLst>
                                          <p:attrName>ppt_x</p:attrName>
                                        </p:attrNameLst>
                                      </p:cBhvr>
                                      <p:tavLst>
                                        <p:tav tm="0">
                                          <p:val>
                                            <p:strVal val="#ppt_x"/>
                                          </p:val>
                                        </p:tav>
                                        <p:tav tm="100000">
                                          <p:val>
                                            <p:strVal val="#ppt_x"/>
                                          </p:val>
                                        </p:tav>
                                      </p:tavLst>
                                    </p:anim>
                                    <p:anim calcmode="lin" valueType="num">
                                      <p:cBhvr additive="base">
                                        <p:cTn id="8" dur="3000" fill="hold"/>
                                        <p:tgtEl>
                                          <p:spTgt spid="773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eeing se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25"/>
          <a:stretch/>
        </p:blipFill>
        <p:spPr bwMode="auto">
          <a:xfrm>
            <a:off x="-419100" y="1"/>
            <a:ext cx="9982200" cy="7123176"/>
          </a:xfrm>
          <a:prstGeom prst="rect">
            <a:avLst/>
          </a:prstGeom>
          <a:solidFill>
            <a:schemeClr val="bg1"/>
          </a:solidFill>
          <a:ln w="9525">
            <a:noFill/>
            <a:miter lim="800000"/>
            <a:headEnd/>
            <a:tailEnd/>
          </a:ln>
        </p:spPr>
      </p:pic>
      <p:sp>
        <p:nvSpPr>
          <p:cNvPr id="25603" name="Line 3"/>
          <p:cNvSpPr>
            <a:spLocks noChangeShapeType="1"/>
          </p:cNvSpPr>
          <p:nvPr/>
        </p:nvSpPr>
        <p:spPr bwMode="auto">
          <a:xfrm>
            <a:off x="4438651" y="1370472"/>
            <a:ext cx="0" cy="2667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643076" name="Text Box 4"/>
          <p:cNvSpPr txBox="1">
            <a:spLocks noChangeArrowheads="1"/>
          </p:cNvSpPr>
          <p:nvPr/>
        </p:nvSpPr>
        <p:spPr bwMode="auto">
          <a:xfrm>
            <a:off x="549024" y="40941"/>
            <a:ext cx="8570518" cy="1323439"/>
          </a:xfrm>
          <a:prstGeom prst="rect">
            <a:avLst/>
          </a:prstGeom>
          <a:solidFill>
            <a:schemeClr val="bg1"/>
          </a:solidFill>
          <a:ln>
            <a:solidFill>
              <a:schemeClr val="bg1"/>
            </a:solidFill>
          </a:ln>
          <a:effectLst/>
        </p:spPr>
        <p:txBody>
          <a:bodyPr wrap="square">
            <a:spAutoFit/>
          </a:bodyPr>
          <a:lstStyle/>
          <a:p>
            <a:pPr algn="ctr" eaLnBrk="0" fontAlgn="auto" hangingPunct="0">
              <a:spcBef>
                <a:spcPct val="50000"/>
              </a:spcBef>
              <a:spcAft>
                <a:spcPts val="0"/>
              </a:spcAft>
              <a:defRPr/>
            </a:pPr>
            <a:r>
              <a:rPr kumimoji="1" lang="es-ES_tradnl" sz="4000" b="1" dirty="0">
                <a:solidFill>
                  <a:srgbClr val="006600"/>
                </a:solidFill>
                <a:latin typeface="Calibri  (Títulos)"/>
                <a:ea typeface="-머리정체B" pitchFamily="18" charset="-127"/>
              </a:rPr>
              <a:t>FUNCIONEN LES ZONES SEPARADES?</a:t>
            </a:r>
          </a:p>
        </p:txBody>
      </p:sp>
      <p:sp>
        <p:nvSpPr>
          <p:cNvPr id="25605" name="Line 6"/>
          <p:cNvSpPr>
            <a:spLocks noChangeShapeType="1"/>
          </p:cNvSpPr>
          <p:nvPr/>
        </p:nvSpPr>
        <p:spPr bwMode="auto">
          <a:xfrm>
            <a:off x="5410200" y="3276600"/>
            <a:ext cx="1588" cy="167640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5606" name="Line 7"/>
          <p:cNvSpPr>
            <a:spLocks noChangeShapeType="1"/>
          </p:cNvSpPr>
          <p:nvPr/>
        </p:nvSpPr>
        <p:spPr bwMode="auto">
          <a:xfrm>
            <a:off x="3352800" y="3352800"/>
            <a:ext cx="1588" cy="167640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5607" name="Line 8"/>
          <p:cNvSpPr>
            <a:spLocks noChangeShapeType="1"/>
          </p:cNvSpPr>
          <p:nvPr/>
        </p:nvSpPr>
        <p:spPr bwMode="auto">
          <a:xfrm>
            <a:off x="4427984" y="1772816"/>
            <a:ext cx="0" cy="2785107"/>
          </a:xfrm>
          <a:prstGeom prst="line">
            <a:avLst/>
          </a:prstGeom>
          <a:noFill/>
          <a:ln w="762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es-ES"/>
          </a:p>
        </p:txBody>
      </p:sp>
      <p:sp>
        <p:nvSpPr>
          <p:cNvPr id="25608" name="Text Box 9"/>
          <p:cNvSpPr txBox="1">
            <a:spLocks noChangeArrowheads="1"/>
          </p:cNvSpPr>
          <p:nvPr/>
        </p:nvSpPr>
        <p:spPr bwMode="auto">
          <a:xfrm>
            <a:off x="2657056" y="3095196"/>
            <a:ext cx="1447800" cy="1015663"/>
          </a:xfrm>
          <a:prstGeom prst="rect">
            <a:avLst/>
          </a:prstGeom>
          <a:solidFill>
            <a:srgbClr val="66FF33"/>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66FF33"/>
            </a:extrusionClr>
            <a:contourClr>
              <a:srgbClr val="66FF33"/>
            </a:contourClr>
          </a:sp3d>
        </p:spPr>
        <p:txBody>
          <a:bodyPr>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ES_tradnl" altLang="es-ES" sz="2000" b="1" dirty="0">
                <a:latin typeface="Comic Sans MS" panose="030F0702030302020204" pitchFamily="66" charset="0"/>
              </a:rPr>
              <a:t>Zona per a </a:t>
            </a:r>
            <a:r>
              <a:rPr lang="es-ES_tradnl" altLang="es-ES" sz="2000" b="1" dirty="0" err="1">
                <a:latin typeface="Comic Sans MS" panose="030F0702030302020204" pitchFamily="66" charset="0"/>
              </a:rPr>
              <a:t>qui</a:t>
            </a:r>
            <a:r>
              <a:rPr lang="es-ES_tradnl" altLang="es-ES" sz="2000" b="1" dirty="0">
                <a:latin typeface="Comic Sans MS" panose="030F0702030302020204" pitchFamily="66" charset="0"/>
              </a:rPr>
              <a:t> fa PIS</a:t>
            </a:r>
          </a:p>
        </p:txBody>
      </p:sp>
      <p:sp>
        <p:nvSpPr>
          <p:cNvPr id="25609" name="Text Box 10"/>
          <p:cNvSpPr txBox="1">
            <a:spLocks noChangeArrowheads="1"/>
          </p:cNvSpPr>
          <p:nvPr/>
        </p:nvSpPr>
        <p:spPr bwMode="auto">
          <a:xfrm>
            <a:off x="4686300" y="3095196"/>
            <a:ext cx="1447800" cy="1015663"/>
          </a:xfrm>
          <a:prstGeom prst="rect">
            <a:avLst/>
          </a:prstGeom>
          <a:solidFill>
            <a:srgbClr val="FF3300"/>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FF3300"/>
            </a:extrusionClr>
            <a:contourClr>
              <a:srgbClr val="FF3300"/>
            </a:contourClr>
          </a:sp3d>
        </p:spPr>
        <p:txBody>
          <a:bodyPr wrap="square">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ES_tradnl" altLang="es-ES" sz="2000" b="1" dirty="0">
                <a:latin typeface="Comic Sans MS" panose="030F0702030302020204" pitchFamily="66" charset="0"/>
              </a:rPr>
              <a:t>Zona per a </a:t>
            </a:r>
            <a:r>
              <a:rPr lang="es-ES_tradnl" altLang="es-ES" sz="2000" b="1" dirty="0" err="1">
                <a:latin typeface="Comic Sans MS" panose="030F0702030302020204" pitchFamily="66" charset="0"/>
              </a:rPr>
              <a:t>qui</a:t>
            </a:r>
            <a:r>
              <a:rPr lang="es-ES_tradnl" altLang="es-ES" sz="2000" b="1" dirty="0">
                <a:latin typeface="Comic Sans MS" panose="030F0702030302020204" pitchFamily="66" charset="0"/>
              </a:rPr>
              <a:t> no fa PIS</a:t>
            </a:r>
          </a:p>
        </p:txBody>
      </p:sp>
      <p:sp>
        <p:nvSpPr>
          <p:cNvPr id="25610" name="Rectangle 11"/>
          <p:cNvSpPr>
            <a:spLocks noChangeArrowheads="1"/>
          </p:cNvSpPr>
          <p:nvPr/>
        </p:nvSpPr>
        <p:spPr bwMode="auto">
          <a:xfrm>
            <a:off x="900113" y="6356351"/>
            <a:ext cx="6911975" cy="1150938"/>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16" name="Títol 1"/>
          <p:cNvSpPr txBox="1">
            <a:spLocks/>
          </p:cNvSpPr>
          <p:nvPr/>
        </p:nvSpPr>
        <p:spPr bwMode="auto">
          <a:xfrm>
            <a:off x="6918961" y="6351958"/>
            <a:ext cx="2225039" cy="50604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ca-ES" sz="1600" b="1" dirty="0">
                <a:solidFill>
                  <a:srgbClr val="006600"/>
                </a:solidFill>
                <a:latin typeface="Calibri titulo"/>
              </a:rPr>
              <a:t>SESSIÓ I. </a:t>
            </a:r>
            <a:r>
              <a:rPr lang="ca-ES" sz="1600" b="1" dirty="0">
                <a:latin typeface="Calibri titulo"/>
              </a:rPr>
              <a:t>Prepara’t!</a:t>
            </a:r>
            <a:endParaRPr lang="ca-ES" sz="1600" dirty="0">
              <a:latin typeface="Calibri titulo"/>
            </a:endParaRPr>
          </a:p>
        </p:txBody>
      </p:sp>
      <p:pic>
        <p:nvPicPr>
          <p:cNvPr id="15" name="6 Image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tge 3" descr="WEB VERTICAL BLAN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36534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7409" y="1272197"/>
            <a:ext cx="4352159" cy="49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59" r="64706" b="9505"/>
          <a:stretch/>
        </p:blipFill>
        <p:spPr bwMode="auto">
          <a:xfrm>
            <a:off x="327270" y="1566169"/>
            <a:ext cx="3612186" cy="467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 t="8019" r="65239" b="6250"/>
          <a:stretch/>
        </p:blipFill>
        <p:spPr bwMode="auto">
          <a:xfrm>
            <a:off x="251520" y="908720"/>
            <a:ext cx="3919181" cy="5684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noChangeArrowheads="1"/>
          </p:cNvSpPr>
          <p:nvPr/>
        </p:nvSpPr>
        <p:spPr>
          <a:xfrm>
            <a:off x="967154" y="188640"/>
            <a:ext cx="7244861"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b="1" dirty="0">
                <a:solidFill>
                  <a:srgbClr val="006600"/>
                </a:solidFill>
                <a:latin typeface="Calibri  (Títulos)"/>
                <a:ea typeface="+mn-ea"/>
                <a:cs typeface="Calibri Light" panose="020F0302020204030204" pitchFamily="34" charset="0"/>
              </a:rPr>
              <a:t>PUBLICITAT</a:t>
            </a:r>
            <a:endParaRPr lang="ca-ES" altLang="es-ES" sz="3200" dirty="0"/>
          </a:p>
        </p:txBody>
      </p:sp>
      <p:pic>
        <p:nvPicPr>
          <p:cNvPr id="6" name="Imagen 5"/>
          <p:cNvPicPr>
            <a:picLocks noChangeAspect="1"/>
          </p:cNvPicPr>
          <p:nvPr/>
        </p:nvPicPr>
        <p:blipFill rotWithShape="1">
          <a:blip r:embed="rId6"/>
          <a:srcRect l="39485" t="26376" r="39485" b="18501"/>
          <a:stretch/>
        </p:blipFill>
        <p:spPr>
          <a:xfrm>
            <a:off x="2894653" y="1265300"/>
            <a:ext cx="3245512" cy="4972766"/>
          </a:xfrm>
          <a:prstGeom prst="rect">
            <a:avLst/>
          </a:prstGeom>
          <a:ln w="38100">
            <a:solidFill>
              <a:srgbClr val="C00000"/>
            </a:solidFill>
          </a:ln>
        </p:spPr>
      </p:pic>
    </p:spTree>
    <p:extLst>
      <p:ext uri="{BB962C8B-B14F-4D97-AF65-F5344CB8AC3E}">
        <p14:creationId xmlns:p14="http://schemas.microsoft.com/office/powerpoint/2010/main" val="28243012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noChangeArrowheads="1"/>
          </p:cNvSpPr>
          <p:nvPr/>
        </p:nvSpPr>
        <p:spPr>
          <a:xfrm>
            <a:off x="971601" y="188640"/>
            <a:ext cx="7200800" cy="5985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 PUBLICITAT</a:t>
            </a:r>
            <a:br>
              <a:rPr lang="ca-ES" altLang="es-ES" sz="2800" dirty="0"/>
            </a:br>
            <a:endParaRPr lang="ca-ES" altLang="es-ES" sz="2800" dirty="0"/>
          </a:p>
        </p:txBody>
      </p:sp>
      <p:pic>
        <p:nvPicPr>
          <p:cNvPr id="1026" name="Picture 2" descr="D:\GRUP TREBALL GRUPAL\3 edi\imatges tabac\Image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3" r="-2074" b="9730"/>
          <a:stretch/>
        </p:blipFill>
        <p:spPr bwMode="auto">
          <a:xfrm>
            <a:off x="874006" y="1336059"/>
            <a:ext cx="2492548" cy="2884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25" b="11357"/>
          <a:stretch/>
        </p:blipFill>
        <p:spPr bwMode="auto">
          <a:xfrm>
            <a:off x="6120956" y="1336059"/>
            <a:ext cx="2482289" cy="2884288"/>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amelchic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361"/>
          <a:stretch/>
        </p:blipFill>
        <p:spPr bwMode="auto">
          <a:xfrm>
            <a:off x="4067944" y="4437112"/>
            <a:ext cx="1699102" cy="2154462"/>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222" t="30598" r="21412" b="46027"/>
          <a:stretch/>
        </p:blipFill>
        <p:spPr bwMode="auto">
          <a:xfrm>
            <a:off x="6588224" y="4725144"/>
            <a:ext cx="1717882" cy="146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695" t="19833" r="41532" b="22641"/>
          <a:stretch/>
        </p:blipFill>
        <p:spPr bwMode="auto">
          <a:xfrm>
            <a:off x="3554474" y="1225624"/>
            <a:ext cx="2450848" cy="321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252" t="37978" r="31887" b="37802"/>
          <a:stretch/>
        </p:blipFill>
        <p:spPr bwMode="auto">
          <a:xfrm>
            <a:off x="475880" y="4532942"/>
            <a:ext cx="3288800" cy="215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357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50" t="13444" r="30877" b="28066"/>
          <a:stretch/>
        </p:blipFill>
        <p:spPr bwMode="auto">
          <a:xfrm>
            <a:off x="109358" y="2039815"/>
            <a:ext cx="2960956" cy="401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82" t="14151" r="58979" b="25944"/>
          <a:stretch/>
        </p:blipFill>
        <p:spPr bwMode="auto">
          <a:xfrm>
            <a:off x="3110417" y="2039815"/>
            <a:ext cx="2967859" cy="400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83" t="12972" r="30345" b="27594"/>
          <a:stretch/>
        </p:blipFill>
        <p:spPr bwMode="auto">
          <a:xfrm>
            <a:off x="6046389" y="2039815"/>
            <a:ext cx="2959589" cy="400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noChangeArrowheads="1"/>
          </p:cNvSpPr>
          <p:nvPr/>
        </p:nvSpPr>
        <p:spPr>
          <a:xfrm>
            <a:off x="899592" y="116632"/>
            <a:ext cx="7325975" cy="6705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PUBLICITAT</a:t>
            </a:r>
            <a:r>
              <a:rPr lang="ca-ES" altLang="es-ES" sz="3200" b="1" dirty="0">
                <a:solidFill>
                  <a:srgbClr val="006600"/>
                </a:solidFill>
                <a:latin typeface="Calibri  (Títulos)"/>
                <a:ea typeface="+mn-ea"/>
                <a:cs typeface="Calibri Light" panose="020F0302020204030204" pitchFamily="34" charset="0"/>
              </a:rPr>
              <a:t> </a:t>
            </a:r>
            <a:br>
              <a:rPr lang="ca-ES" altLang="es-ES" sz="2800" dirty="0"/>
            </a:br>
            <a:endParaRPr lang="ca-ES" altLang="es-ES" sz="2800" dirty="0"/>
          </a:p>
        </p:txBody>
      </p:sp>
      <p:pic>
        <p:nvPicPr>
          <p:cNvPr id="2" name="Imagen 1"/>
          <p:cNvPicPr>
            <a:picLocks noChangeAspect="1"/>
          </p:cNvPicPr>
          <p:nvPr/>
        </p:nvPicPr>
        <p:blipFill rotWithShape="1">
          <a:blip r:embed="rId6" cstate="print"/>
          <a:srcRect l="31340" t="45797" r="14756" b="46129"/>
          <a:stretch/>
        </p:blipFill>
        <p:spPr>
          <a:xfrm>
            <a:off x="1087577" y="1360696"/>
            <a:ext cx="7013538" cy="590619"/>
          </a:xfrm>
          <a:prstGeom prst="rect">
            <a:avLst/>
          </a:prstGeom>
        </p:spPr>
      </p:pic>
    </p:spTree>
    <p:extLst>
      <p:ext uri="{BB962C8B-B14F-4D97-AF65-F5344CB8AC3E}">
        <p14:creationId xmlns:p14="http://schemas.microsoft.com/office/powerpoint/2010/main" val="30074100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ChangeArrowheads="1"/>
          </p:cNvSpPr>
          <p:nvPr/>
        </p:nvSpPr>
        <p:spPr bwMode="auto">
          <a:xfrm>
            <a:off x="914400" y="200025"/>
            <a:ext cx="7277099" cy="769441"/>
          </a:xfrm>
          <a:prstGeom prst="rect">
            <a:avLst/>
          </a:prstGeom>
          <a:noFill/>
          <a:ln>
            <a:noFill/>
          </a:ln>
        </p:spPr>
        <p:txBody>
          <a:bodyPr wrap="square">
            <a:spAutoFit/>
          </a:bodyPr>
          <a:lstStyle/>
          <a:p>
            <a:pPr algn="ctr">
              <a:defRPr/>
            </a:pPr>
            <a:r>
              <a:rPr lang="ca-ES" sz="4400" b="1" dirty="0">
                <a:solidFill>
                  <a:srgbClr val="006600"/>
                </a:solidFill>
                <a:latin typeface="Calibri Títulos"/>
                <a:cs typeface="Arial" charset="0"/>
              </a:rPr>
              <a:t>FIXAR EL DIA D</a:t>
            </a:r>
            <a:endParaRPr lang="es-ES" sz="4000" b="1" dirty="0">
              <a:solidFill>
                <a:srgbClr val="006600"/>
              </a:solidFill>
              <a:latin typeface="Calibri Títulos"/>
              <a:cs typeface="Arial" charset="0"/>
            </a:endParaRPr>
          </a:p>
        </p:txBody>
      </p:sp>
      <p:sp>
        <p:nvSpPr>
          <p:cNvPr id="288773" name="Rectangle 1029"/>
          <p:cNvSpPr>
            <a:spLocks noGrp="1" noChangeArrowheads="1"/>
          </p:cNvSpPr>
          <p:nvPr>
            <p:ph type="body" sz="half" idx="4294967295"/>
          </p:nvPr>
        </p:nvSpPr>
        <p:spPr>
          <a:xfrm>
            <a:off x="539750" y="1773238"/>
            <a:ext cx="5077963" cy="2517408"/>
          </a:xfrm>
        </p:spPr>
        <p:txBody>
          <a:bodyPr>
            <a:normAutofit/>
          </a:bodyPr>
          <a:lstStyle/>
          <a:p>
            <a:pPr marL="0" indent="0" algn="just" eaLnBrk="1" hangingPunct="1">
              <a:buFont typeface="Arial" panose="020B0604020202020204" pitchFamily="34" charset="0"/>
              <a:buNone/>
              <a:defRPr/>
            </a:pPr>
            <a:r>
              <a:rPr lang="ca-ES" sz="4000" b="1" dirty="0"/>
              <a:t>Escollir un dia .....    </a:t>
            </a:r>
          </a:p>
          <a:p>
            <a:pPr marL="0" indent="0" algn="just" eaLnBrk="1" hangingPunct="1">
              <a:buFont typeface="Arial" charset="0"/>
              <a:buNone/>
              <a:defRPr/>
            </a:pPr>
            <a:endParaRPr lang="ca-ES" b="1" dirty="0"/>
          </a:p>
          <a:p>
            <a:pPr marL="0" indent="0" eaLnBrk="1" hangingPunct="1">
              <a:buFont typeface="Arial" charset="0"/>
              <a:buNone/>
              <a:defRPr/>
            </a:pPr>
            <a:r>
              <a:rPr lang="ca-ES" sz="3600" b="1" dirty="0"/>
              <a:t>No existeix el moment ideal</a:t>
            </a:r>
            <a:endParaRPr lang="es-ES" sz="3600" b="1" dirty="0"/>
          </a:p>
          <a:p>
            <a:pPr marL="0" indent="0" algn="just" eaLnBrk="1" hangingPunct="1">
              <a:buFont typeface="Arial" charset="0"/>
              <a:buNone/>
              <a:defRPr/>
            </a:pPr>
            <a:endParaRPr lang="es-ES" sz="2800" b="1" dirty="0"/>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06" t="41266" r="68345" b="36618"/>
          <a:stretch/>
        </p:blipFill>
        <p:spPr bwMode="auto">
          <a:xfrm>
            <a:off x="1580398" y="4095345"/>
            <a:ext cx="2871680" cy="21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GRUP TREBALL GRUPAL\3 edi\imatges tabac\ece0eb783c83d8eae389ffcfba2a46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0757" y="1886212"/>
            <a:ext cx="3463572" cy="432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49541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2625455" y="1447822"/>
            <a:ext cx="3479800" cy="832253"/>
          </a:xfrm>
        </p:spPr>
        <p:txBody>
          <a:bodyPr>
            <a:normAutofit/>
          </a:bodyPr>
          <a:lstStyle/>
          <a:p>
            <a:pPr algn="ctr"/>
            <a:r>
              <a:rPr lang="es-ES" sz="3600" dirty="0" err="1">
                <a:solidFill>
                  <a:srgbClr val="006600"/>
                </a:solidFill>
                <a:latin typeface="+mn-lt"/>
              </a:rPr>
              <a:t>Rapè</a:t>
            </a:r>
            <a:endParaRPr lang="es-ES" sz="3600" dirty="0">
              <a:solidFill>
                <a:srgbClr val="006600"/>
              </a:solidFill>
              <a:latin typeface="+mn-lt"/>
            </a:endParaRPr>
          </a:p>
        </p:txBody>
      </p:sp>
      <p:pic>
        <p:nvPicPr>
          <p:cNvPr id="4" name="Contenidor de contingut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843428" y="1444794"/>
            <a:ext cx="1752600" cy="2600325"/>
          </a:xfrm>
        </p:spPr>
      </p:pic>
      <p:pic>
        <p:nvPicPr>
          <p:cNvPr id="5" name="Imat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905" y="2000675"/>
            <a:ext cx="2552700" cy="1790700"/>
          </a:xfrm>
          <a:prstGeom prst="rect">
            <a:avLst/>
          </a:prstGeom>
        </p:spPr>
      </p:pic>
      <p:sp>
        <p:nvSpPr>
          <p:cNvPr id="13" name="Rectangle 2"/>
          <p:cNvSpPr>
            <a:spLocks noChangeArrowheads="1"/>
          </p:cNvSpPr>
          <p:nvPr/>
        </p:nvSpPr>
        <p:spPr bwMode="auto">
          <a:xfrm>
            <a:off x="899592" y="116632"/>
            <a:ext cx="7344816" cy="928094"/>
          </a:xfrm>
          <a:prstGeom prst="rect">
            <a:avLst/>
          </a:prstGeom>
          <a:noFill/>
          <a:ln w="9525" algn="ctr">
            <a:noFill/>
            <a:miter lim="800000"/>
            <a:headEnd type="none" w="sm" len="sm"/>
            <a:tailEnd type="none" w="sm" len="sm"/>
          </a:ln>
          <a:effectLst/>
        </p:spPr>
        <p:txBody>
          <a:bodyPr anchor="ctr"/>
          <a:lstStyle/>
          <a:p>
            <a:pPr algn="ctr" eaLnBrk="1" hangingPunct="1">
              <a:defRPr/>
            </a:pPr>
            <a:r>
              <a:rPr lang="es-ES" sz="4000" b="1" dirty="0">
                <a:solidFill>
                  <a:srgbClr val="006600"/>
                </a:solidFill>
                <a:latin typeface="Calibri  (Títulos)"/>
                <a:ea typeface="+mj-ea"/>
                <a:cs typeface="+mj-cs"/>
              </a:rPr>
              <a:t>FORMES DE FUMAR</a:t>
            </a:r>
            <a:endParaRPr lang="es-ES" sz="4400" b="1" dirty="0">
              <a:solidFill>
                <a:srgbClr val="006600"/>
              </a:solidFill>
              <a:latin typeface="Calibri  (Títulos)"/>
              <a:ea typeface="+mj-ea"/>
              <a:cs typeface="+mj-cs"/>
            </a:endParaRPr>
          </a:p>
        </p:txBody>
      </p:sp>
      <p:sp>
        <p:nvSpPr>
          <p:cNvPr id="15" name="Títol 1"/>
          <p:cNvSpPr txBox="1">
            <a:spLocks/>
          </p:cNvSpPr>
          <p:nvPr/>
        </p:nvSpPr>
        <p:spPr>
          <a:xfrm>
            <a:off x="-1225551" y="3791375"/>
            <a:ext cx="1171210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a:solidFill>
                  <a:srgbClr val="006600"/>
                </a:solidFill>
                <a:latin typeface="+mn-lt"/>
                <a:ea typeface="+mn-ea"/>
                <a:cs typeface="+mn-cs"/>
              </a:rPr>
              <a:t>Tabac de mastegar</a:t>
            </a:r>
          </a:p>
        </p:txBody>
      </p:sp>
      <p:pic>
        <p:nvPicPr>
          <p:cNvPr id="16" name="Contenidor de conting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45" y="4368362"/>
            <a:ext cx="2241010" cy="2241010"/>
          </a:xfrm>
          <a:prstGeom prst="rect">
            <a:avLst/>
          </a:prstGeom>
        </p:spPr>
      </p:pic>
      <p:pic>
        <p:nvPicPr>
          <p:cNvPr id="19" name="Imat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959" y="3970948"/>
            <a:ext cx="1628343" cy="2478302"/>
          </a:xfrm>
          <a:prstGeom prst="rect">
            <a:avLst/>
          </a:prstGeom>
        </p:spPr>
      </p:pic>
      <p:pic>
        <p:nvPicPr>
          <p:cNvPr id="20" name="Imat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6028" y="4882708"/>
            <a:ext cx="2036835" cy="1533525"/>
          </a:xfrm>
          <a:prstGeom prst="rect">
            <a:avLst/>
          </a:prstGeom>
        </p:spPr>
      </p:pic>
    </p:spTree>
    <p:extLst>
      <p:ext uri="{BB962C8B-B14F-4D97-AF65-F5344CB8AC3E}">
        <p14:creationId xmlns:p14="http://schemas.microsoft.com/office/powerpoint/2010/main" val="3485311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5" descr="MC9002321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2420938"/>
            <a:ext cx="33686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FE5A30C8-C710-2645-BF15-4C0884A8EEB1}"/>
              </a:ext>
            </a:extLst>
          </p:cNvPr>
          <p:cNvSpPr txBox="1">
            <a:spLocks noChangeArrowheads="1"/>
          </p:cNvSpPr>
          <p:nvPr/>
        </p:nvSpPr>
        <p:spPr bwMode="auto">
          <a:xfrm>
            <a:off x="971600" y="183173"/>
            <a:ext cx="7272808" cy="6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altLang="es-ES" b="1">
                <a:solidFill>
                  <a:srgbClr val="006600"/>
                </a:solidFill>
                <a:latin typeface="Calibri Títulos"/>
              </a:rPr>
              <a:t>DEURES</a:t>
            </a:r>
            <a:endParaRPr lang="es-ES" altLang="es-ES" b="1" dirty="0">
              <a:solidFill>
                <a:srgbClr val="006600"/>
              </a:solidFill>
              <a:latin typeface="Calibri Títulos"/>
            </a:endParaRPr>
          </a:p>
        </p:txBody>
      </p:sp>
      <p:sp>
        <p:nvSpPr>
          <p:cNvPr id="13" name="Text Box 3">
            <a:extLst>
              <a:ext uri="{FF2B5EF4-FFF2-40B4-BE49-F238E27FC236}">
                <a16:creationId xmlns:a16="http://schemas.microsoft.com/office/drawing/2014/main" id="{7F928B2A-2309-1F48-BE96-980328CC579C}"/>
              </a:ext>
            </a:extLst>
          </p:cNvPr>
          <p:cNvSpPr txBox="1">
            <a:spLocks noChangeArrowheads="1"/>
          </p:cNvSpPr>
          <p:nvPr/>
        </p:nvSpPr>
        <p:spPr bwMode="auto">
          <a:xfrm>
            <a:off x="3577981" y="836712"/>
            <a:ext cx="5242492" cy="229806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Autoregistre del consum de tabac.</a:t>
            </a:r>
            <a:endParaRPr lang="ca-ES" sz="2400" noProof="1">
              <a:latin typeface="+mn-lt"/>
            </a:endParaRP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Motius per deixar de fumar.</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Motius per continuar fumant.</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Tècniques de desautomatització.</a:t>
            </a:r>
          </a:p>
          <a:p>
            <a:pPr marL="342900" indent="-342900" eaLnBrk="1" hangingPunct="1">
              <a:spcBef>
                <a:spcPts val="720"/>
              </a:spcBef>
              <a:buClr>
                <a:srgbClr val="006600"/>
              </a:buClr>
              <a:buFont typeface="Arial" panose="020B0604020202020204" pitchFamily="34" charset="0"/>
              <a:buChar char="•"/>
              <a:defRPr/>
            </a:pPr>
            <a:r>
              <a:rPr lang="ca-ES" sz="2400" b="1" dirty="0">
                <a:solidFill>
                  <a:srgbClr val="000000"/>
                </a:solidFill>
                <a:latin typeface="Calibri" pitchFamily="34" charset="0"/>
              </a:rPr>
              <a:t>COMENCEM A PENSAR EN EL </a:t>
            </a:r>
            <a:r>
              <a:rPr lang="ca-ES" sz="2400" b="1" dirty="0">
                <a:solidFill>
                  <a:srgbClr val="006600"/>
                </a:solidFill>
                <a:latin typeface="Calibri" pitchFamily="34" charset="0"/>
              </a:rPr>
              <a:t>Dia D.</a:t>
            </a:r>
            <a:r>
              <a:rPr lang="ca-ES" sz="2400" b="1" dirty="0">
                <a:solidFill>
                  <a:srgbClr val="000000"/>
                </a:solidFill>
                <a:latin typeface="Calibri" pitchFamily="34" charset="0"/>
              </a:rPr>
              <a:t>       </a:t>
            </a:r>
          </a:p>
        </p:txBody>
      </p:sp>
      <p:pic>
        <p:nvPicPr>
          <p:cNvPr id="14" name="Imagen 13">
            <a:extLst>
              <a:ext uri="{FF2B5EF4-FFF2-40B4-BE49-F238E27FC236}">
                <a16:creationId xmlns:a16="http://schemas.microsoft.com/office/drawing/2014/main" id="{42DAE257-4E9F-0442-AA84-D1385DD62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140968"/>
            <a:ext cx="2950720" cy="3666237"/>
          </a:xfrm>
          <a:prstGeom prst="rect">
            <a:avLst/>
          </a:prstGeom>
        </p:spPr>
      </p:pic>
    </p:spTree>
    <p:extLst>
      <p:ext uri="{BB962C8B-B14F-4D97-AF65-F5344CB8AC3E}">
        <p14:creationId xmlns:p14="http://schemas.microsoft.com/office/powerpoint/2010/main" val="2627239791"/>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990600" y="269875"/>
            <a:ext cx="7162800" cy="762000"/>
          </a:xfrm>
        </p:spPr>
        <p:txBody>
          <a:bodyPr>
            <a:normAutofit/>
          </a:bodyPr>
          <a:lstStyle/>
          <a:p>
            <a:pPr eaLnBrk="1" hangingPunct="1"/>
            <a:r>
              <a:rPr lang="ca-ES" altLang="es-ES" sz="4000" b="1" dirty="0">
                <a:solidFill>
                  <a:srgbClr val="006600"/>
                </a:solidFill>
                <a:latin typeface="Calibri (Títulos)"/>
              </a:rPr>
              <a:t>QUAN I PER QUÈ FUMO?</a:t>
            </a:r>
            <a:endParaRPr lang="ca-ES" altLang="es-ES" sz="4000" dirty="0">
              <a:solidFill>
                <a:srgbClr val="006600"/>
              </a:solidFill>
              <a:latin typeface="Calibri (Títulos)"/>
            </a:endParaRPr>
          </a:p>
        </p:txBody>
      </p:sp>
      <p:sp>
        <p:nvSpPr>
          <p:cNvPr id="3" name="Subtítulo 2">
            <a:extLst>
              <a:ext uri="{FF2B5EF4-FFF2-40B4-BE49-F238E27FC236}">
                <a16:creationId xmlns:a16="http://schemas.microsoft.com/office/drawing/2014/main" id="{1EA8C981-67E4-F848-BF39-348F598A58B0}"/>
              </a:ext>
            </a:extLst>
          </p:cNvPr>
          <p:cNvSpPr>
            <a:spLocks noGrp="1"/>
          </p:cNvSpPr>
          <p:nvPr>
            <p:ph type="subTitle" idx="1"/>
          </p:nvPr>
        </p:nvSpPr>
        <p:spPr/>
        <p:txBody>
          <a:bodyPr/>
          <a:lstStyle/>
          <a:p>
            <a:endParaRPr lang="es-ES"/>
          </a:p>
        </p:txBody>
      </p:sp>
      <p:pic>
        <p:nvPicPr>
          <p:cNvPr id="10" name="Imagen 9">
            <a:extLst>
              <a:ext uri="{FF2B5EF4-FFF2-40B4-BE49-F238E27FC236}">
                <a16:creationId xmlns:a16="http://schemas.microsoft.com/office/drawing/2014/main" id="{7767E408-EB4B-8642-A463-C144AEA11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268" y="1031875"/>
            <a:ext cx="6665463" cy="5511825"/>
          </a:xfrm>
          <a:prstGeom prst="rect">
            <a:avLst/>
          </a:prstGeom>
        </p:spPr>
      </p:pic>
      <p:pic>
        <p:nvPicPr>
          <p:cNvPr id="11" name="Picture 7">
            <a:extLst>
              <a:ext uri="{FF2B5EF4-FFF2-40B4-BE49-F238E27FC236}">
                <a16:creationId xmlns:a16="http://schemas.microsoft.com/office/drawing/2014/main" id="{F9188897-0599-3A42-913A-7E13FC74F7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8912" y="5445224"/>
            <a:ext cx="23622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895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551" y="197297"/>
            <a:ext cx="7181850" cy="1323439"/>
          </a:xfrm>
          <a:prstGeom prst="rect">
            <a:avLst/>
          </a:prstGeom>
        </p:spPr>
        <p:txBody>
          <a:bodyPr wrap="square">
            <a:spAutoFit/>
          </a:bodyPr>
          <a:lstStyle/>
          <a:p>
            <a:pPr algn="ctr">
              <a:defRPr/>
            </a:pPr>
            <a:r>
              <a:rPr lang="pt-BR" sz="4000" b="1" dirty="0">
                <a:solidFill>
                  <a:srgbClr val="006600"/>
                </a:solidFill>
                <a:latin typeface="Calibri Títulos"/>
              </a:rPr>
              <a:t>REGISTRE DEL CONSUM DIARI DE CIGARRETES</a:t>
            </a:r>
            <a:endParaRPr lang="es-ES" sz="4000" dirty="0">
              <a:solidFill>
                <a:srgbClr val="006600"/>
              </a:solidFill>
              <a:latin typeface="Calibri Títulos"/>
            </a:endParaRPr>
          </a:p>
        </p:txBody>
      </p:sp>
      <p:pic>
        <p:nvPicPr>
          <p:cNvPr id="5" name="Imagen 4">
            <a:extLst>
              <a:ext uri="{FF2B5EF4-FFF2-40B4-BE49-F238E27FC236}">
                <a16:creationId xmlns:a16="http://schemas.microsoft.com/office/drawing/2014/main" id="{75541A91-F322-9143-A48F-F615C08F641A}"/>
              </a:ext>
            </a:extLst>
          </p:cNvPr>
          <p:cNvPicPr>
            <a:picLocks noChangeAspect="1"/>
          </p:cNvPicPr>
          <p:nvPr/>
        </p:nvPicPr>
        <p:blipFill rotWithShape="1">
          <a:blip r:embed="rId3"/>
          <a:srcRect l="9588" t="32561" r="8104" b="10100"/>
          <a:stretch/>
        </p:blipFill>
        <p:spPr>
          <a:xfrm>
            <a:off x="1907704" y="1484784"/>
            <a:ext cx="5338567" cy="5256584"/>
          </a:xfrm>
          <a:prstGeom prst="rect">
            <a:avLst/>
          </a:prstGeom>
        </p:spPr>
      </p:pic>
    </p:spTree>
    <p:extLst>
      <p:ext uri="{BB962C8B-B14F-4D97-AF65-F5344CB8AC3E}">
        <p14:creationId xmlns:p14="http://schemas.microsoft.com/office/powerpoint/2010/main" val="12363643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2 Rectángulo"/>
          <p:cNvSpPr>
            <a:spLocks noChangeArrowheads="1"/>
          </p:cNvSpPr>
          <p:nvPr/>
        </p:nvSpPr>
        <p:spPr bwMode="auto">
          <a:xfrm>
            <a:off x="933451" y="61913"/>
            <a:ext cx="72199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000" b="1" dirty="0">
                <a:solidFill>
                  <a:srgbClr val="006600"/>
                </a:solidFill>
                <a:latin typeface="Calibri Títulos"/>
              </a:rPr>
              <a:t>REDUCCIÓ DEL NOMBRE</a:t>
            </a:r>
          </a:p>
          <a:p>
            <a:pPr algn="ctr" eaLnBrk="1" hangingPunct="1">
              <a:spcBef>
                <a:spcPct val="0"/>
              </a:spcBef>
              <a:buFontTx/>
              <a:buNone/>
            </a:pPr>
            <a:r>
              <a:rPr lang="ca-ES" altLang="es-ES" sz="4000" b="1" dirty="0">
                <a:solidFill>
                  <a:srgbClr val="006600"/>
                </a:solidFill>
                <a:latin typeface="Calibri Títulos"/>
              </a:rPr>
              <a:t>DE CIGARRETES</a:t>
            </a:r>
            <a:endParaRPr lang="es-ES" altLang="es-ES" sz="4000" dirty="0">
              <a:solidFill>
                <a:srgbClr val="006600"/>
              </a:solidFill>
              <a:latin typeface="Calibri Títulos"/>
            </a:endParaRPr>
          </a:p>
        </p:txBody>
      </p:sp>
      <p:pic>
        <p:nvPicPr>
          <p:cNvPr id="4" name="Imagen 3">
            <a:extLst>
              <a:ext uri="{FF2B5EF4-FFF2-40B4-BE49-F238E27FC236}">
                <a16:creationId xmlns:a16="http://schemas.microsoft.com/office/drawing/2014/main" id="{39851502-76CB-844E-9BC0-E908F486AE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394350"/>
            <a:ext cx="5148572" cy="5347018"/>
          </a:xfrm>
          <a:prstGeom prst="rect">
            <a:avLst/>
          </a:prstGeom>
        </p:spPr>
      </p:pic>
    </p:spTree>
    <p:extLst>
      <p:ext uri="{BB962C8B-B14F-4D97-AF65-F5344CB8AC3E}">
        <p14:creationId xmlns:p14="http://schemas.microsoft.com/office/powerpoint/2010/main" val="221613704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52500" y="155104"/>
            <a:ext cx="7162800" cy="609600"/>
          </a:xfrm>
          <a:prstGeom prst="rect">
            <a:avLst/>
          </a:prstGeom>
        </p:spPr>
        <p:txBody>
          <a:bodyPr>
            <a:noAutofit/>
          </a:bodyPr>
          <a:lstStyle/>
          <a:p>
            <a:pPr algn="ctr" eaLnBrk="1" hangingPunct="1">
              <a:defRPr/>
            </a:pPr>
            <a:r>
              <a:rPr lang="ca-ES" sz="4000" b="1" dirty="0">
                <a:solidFill>
                  <a:srgbClr val="006600"/>
                </a:solidFill>
                <a:latin typeface="Calibri Títulos"/>
              </a:rPr>
              <a:t>REGISTRE DE MOTIUS</a:t>
            </a:r>
            <a:r>
              <a:rPr lang="ca-ES" sz="4000" dirty="0">
                <a:solidFill>
                  <a:srgbClr val="006600"/>
                </a:solidFill>
                <a:latin typeface="Calibri Títulos"/>
              </a:rPr>
              <a:t> </a:t>
            </a:r>
          </a:p>
        </p:txBody>
      </p:sp>
      <p:pic>
        <p:nvPicPr>
          <p:cNvPr id="16" name="Imagen 15">
            <a:extLst>
              <a:ext uri="{FF2B5EF4-FFF2-40B4-BE49-F238E27FC236}">
                <a16:creationId xmlns:a16="http://schemas.microsoft.com/office/drawing/2014/main" id="{DA16B02F-21F8-3D4A-8C1B-758F2CD14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0" y="1196752"/>
            <a:ext cx="7413639" cy="5164202"/>
          </a:xfrm>
          <a:prstGeom prst="rect">
            <a:avLst/>
          </a:prstGeom>
        </p:spPr>
      </p:pic>
    </p:spTree>
    <p:extLst>
      <p:ext uri="{BB962C8B-B14F-4D97-AF65-F5344CB8AC3E}">
        <p14:creationId xmlns:p14="http://schemas.microsoft.com/office/powerpoint/2010/main" val="21263390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52500" y="161054"/>
            <a:ext cx="7173476" cy="1107706"/>
          </a:xfrm>
          <a:prstGeom prst="rect">
            <a:avLst/>
          </a:prstGeom>
        </p:spPr>
        <p:txBody>
          <a:bodyPr>
            <a:noAutofit/>
          </a:bodyPr>
          <a:lstStyle/>
          <a:p>
            <a:pPr algn="ctr" eaLnBrk="1" hangingPunct="1">
              <a:defRPr/>
            </a:pPr>
            <a:r>
              <a:rPr lang="ca-ES" altLang="es-ES" sz="4000" b="1" dirty="0">
                <a:solidFill>
                  <a:srgbClr val="006600"/>
                </a:solidFill>
                <a:latin typeface="Calibri Títulos"/>
              </a:rPr>
              <a:t>TÈCNIQUES DE </a:t>
            </a:r>
            <a:br>
              <a:rPr lang="ca-ES" altLang="es-ES" sz="4000" b="1" dirty="0">
                <a:solidFill>
                  <a:srgbClr val="006600"/>
                </a:solidFill>
                <a:latin typeface="Calibri Títulos"/>
              </a:rPr>
            </a:br>
            <a:r>
              <a:rPr lang="ca-ES" altLang="es-ES" sz="4000" b="1" dirty="0">
                <a:solidFill>
                  <a:srgbClr val="006600"/>
                </a:solidFill>
                <a:latin typeface="Calibri Títulos"/>
              </a:rPr>
              <a:t>DESAUTOMATITZACIÓ</a:t>
            </a:r>
            <a:endParaRPr lang="es-ES" altLang="es-ES" sz="4000" b="1" dirty="0">
              <a:solidFill>
                <a:srgbClr val="006600"/>
              </a:solidFill>
              <a:latin typeface="Calibri Títulos"/>
            </a:endParaRPr>
          </a:p>
        </p:txBody>
      </p:sp>
      <p:sp>
        <p:nvSpPr>
          <p:cNvPr id="43011" name="Rectangle 3"/>
          <p:cNvSpPr>
            <a:spLocks noGrp="1" noChangeArrowheads="1"/>
          </p:cNvSpPr>
          <p:nvPr>
            <p:ph type="body" idx="4294967295"/>
          </p:nvPr>
        </p:nvSpPr>
        <p:spPr>
          <a:xfrm>
            <a:off x="323528" y="1700808"/>
            <a:ext cx="8446575" cy="4874976"/>
          </a:xfrm>
        </p:spPr>
        <p:txBody>
          <a:bodyPr>
            <a:normAutofit lnSpcReduction="10000"/>
          </a:bodyPr>
          <a:lstStyle/>
          <a:p>
            <a:pPr marL="0" indent="0" algn="just">
              <a:lnSpc>
                <a:spcPct val="80000"/>
              </a:lnSpc>
              <a:buFont typeface="Arial" panose="020B0604020202020204" pitchFamily="34" charset="0"/>
              <a:buNone/>
              <a:defRPr/>
            </a:pPr>
            <a:r>
              <a:rPr lang="ca-ES" altLang="es-ES" sz="2800" b="1" dirty="0">
                <a:solidFill>
                  <a:srgbClr val="006600"/>
                </a:solidFill>
              </a:rPr>
              <a:t>ASSENYALEU 4 O 5 DELS SEGÜENTS EXERCICIS</a:t>
            </a:r>
          </a:p>
          <a:p>
            <a:pPr>
              <a:lnSpc>
                <a:spcPct val="80000"/>
              </a:lnSpc>
              <a:buClr>
                <a:srgbClr val="008000"/>
              </a:buClr>
              <a:defRPr/>
            </a:pPr>
            <a:r>
              <a:rPr lang="ca-ES" sz="2400" dirty="0"/>
              <a:t>Retarda la primera cigarreta del matí.</a:t>
            </a:r>
          </a:p>
          <a:p>
            <a:pPr eaLnBrk="1" hangingPunct="1">
              <a:lnSpc>
                <a:spcPct val="80000"/>
              </a:lnSpc>
              <a:buClr>
                <a:srgbClr val="008000"/>
              </a:buClr>
              <a:defRPr/>
            </a:pPr>
            <a:r>
              <a:rPr lang="ca-ES" sz="2400" b="1" dirty="0">
                <a:solidFill>
                  <a:srgbClr val="006600"/>
                </a:solidFill>
              </a:rPr>
              <a:t>Canvia de marca </a:t>
            </a:r>
            <a:r>
              <a:rPr lang="ca-ES" sz="2400" dirty="0"/>
              <a:t>de cigarretes després de cada paquet.</a:t>
            </a:r>
          </a:p>
          <a:p>
            <a:pPr eaLnBrk="1" hangingPunct="1">
              <a:lnSpc>
                <a:spcPct val="80000"/>
              </a:lnSpc>
              <a:buClr>
                <a:srgbClr val="008000"/>
              </a:buClr>
              <a:defRPr/>
            </a:pPr>
            <a:r>
              <a:rPr lang="ca-ES" sz="2400" dirty="0"/>
              <a:t>Rebutja totes les cigarretes que t’ofereixin. Comenta als amics que estàs disminuint el teu consum.</a:t>
            </a:r>
          </a:p>
          <a:p>
            <a:pPr eaLnBrk="1" hangingPunct="1">
              <a:lnSpc>
                <a:spcPct val="80000"/>
              </a:lnSpc>
              <a:buClr>
                <a:srgbClr val="008000"/>
              </a:buClr>
              <a:defRPr/>
            </a:pPr>
            <a:r>
              <a:rPr lang="ca-ES" sz="2400" dirty="0"/>
              <a:t>Guarda o retira el paquet de tabac després de cada cigarreta. </a:t>
            </a:r>
          </a:p>
          <a:p>
            <a:pPr eaLnBrk="1" hangingPunct="1">
              <a:lnSpc>
                <a:spcPct val="80000"/>
              </a:lnSpc>
              <a:buClr>
                <a:srgbClr val="008000"/>
              </a:buClr>
              <a:defRPr/>
            </a:pPr>
            <a:r>
              <a:rPr lang="ca-ES" sz="2400" dirty="0"/>
              <a:t>Després de cada pipada deixa la cigarreta al cendrer.  </a:t>
            </a:r>
          </a:p>
          <a:p>
            <a:pPr eaLnBrk="1" hangingPunct="1">
              <a:lnSpc>
                <a:spcPct val="80000"/>
              </a:lnSpc>
              <a:buClr>
                <a:srgbClr val="008000"/>
              </a:buClr>
              <a:defRPr/>
            </a:pPr>
            <a:r>
              <a:rPr lang="ca-ES" sz="2400" dirty="0"/>
              <a:t>Fuma amb l’altra mà.  </a:t>
            </a:r>
          </a:p>
          <a:p>
            <a:pPr eaLnBrk="1" hangingPunct="1">
              <a:lnSpc>
                <a:spcPct val="80000"/>
              </a:lnSpc>
              <a:buClr>
                <a:srgbClr val="008000"/>
              </a:buClr>
              <a:defRPr/>
            </a:pPr>
            <a:r>
              <a:rPr lang="ca-ES" sz="2400" dirty="0"/>
              <a:t>No fumis quan facis alguna activitat manual.  </a:t>
            </a:r>
          </a:p>
          <a:p>
            <a:pPr eaLnBrk="1" hangingPunct="1">
              <a:lnSpc>
                <a:spcPct val="80000"/>
              </a:lnSpc>
              <a:buClr>
                <a:srgbClr val="008000"/>
              </a:buClr>
              <a:defRPr/>
            </a:pPr>
            <a:r>
              <a:rPr lang="ca-ES" sz="2400" dirty="0"/>
              <a:t>Aixeca’t després de menjar.</a:t>
            </a:r>
          </a:p>
          <a:p>
            <a:pPr eaLnBrk="1" hangingPunct="1">
              <a:lnSpc>
                <a:spcPct val="80000"/>
              </a:lnSpc>
              <a:buClr>
                <a:srgbClr val="008000"/>
              </a:buClr>
              <a:defRPr/>
            </a:pPr>
            <a:r>
              <a:rPr lang="ca-ES" sz="2400" dirty="0"/>
              <a:t>Disminueix la intensitat de la inhalació quan fumis.</a:t>
            </a:r>
          </a:p>
          <a:p>
            <a:pPr eaLnBrk="1" hangingPunct="1">
              <a:lnSpc>
                <a:spcPct val="80000"/>
              </a:lnSpc>
              <a:buClr>
                <a:srgbClr val="008000"/>
              </a:buClr>
              <a:defRPr/>
            </a:pPr>
            <a:r>
              <a:rPr lang="ca-ES" sz="2400" dirty="0"/>
              <a:t>Evita les situacions molt associades al consum de tabac.  </a:t>
            </a:r>
          </a:p>
          <a:p>
            <a:pPr eaLnBrk="1" hangingPunct="1">
              <a:lnSpc>
                <a:spcPct val="80000"/>
              </a:lnSpc>
              <a:buClr>
                <a:srgbClr val="008000"/>
              </a:buClr>
              <a:defRPr/>
            </a:pPr>
            <a:r>
              <a:rPr lang="ca-ES" sz="2400" dirty="0"/>
              <a:t>Respira profundament tres vegades abans d’encendre una cigarreta. </a:t>
            </a:r>
            <a:endParaRPr lang="ca-ES" sz="2100" dirty="0"/>
          </a:p>
        </p:txBody>
      </p:sp>
    </p:spTree>
    <p:extLst>
      <p:ext uri="{BB962C8B-B14F-4D97-AF65-F5344CB8AC3E}">
        <p14:creationId xmlns:p14="http://schemas.microsoft.com/office/powerpoint/2010/main" val="291678722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20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113" y="0"/>
            <a:ext cx="2681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a:stretch>
            <a:fillRect/>
          </a:stretch>
        </p:blipFill>
        <p:spPr>
          <a:xfrm>
            <a:off x="5867400" y="0"/>
            <a:ext cx="3276600" cy="6381750"/>
          </a:xfrm>
          <a:noFill/>
        </p:spPr>
      </p:pic>
      <p:pic>
        <p:nvPicPr>
          <p:cNvPr id="9" name="6 Image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tge 3" descr="WEB VERTICAL BLANC.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097594"/>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0" y="3835483"/>
            <a:ext cx="3621616" cy="903238"/>
          </a:xfrm>
        </p:spPr>
        <p:txBody>
          <a:bodyPr>
            <a:normAutofit/>
          </a:bodyPr>
          <a:lstStyle/>
          <a:p>
            <a:pPr algn="ctr"/>
            <a:r>
              <a:rPr lang="es-ES" sz="3600" dirty="0" err="1">
                <a:solidFill>
                  <a:srgbClr val="006600"/>
                </a:solidFill>
                <a:latin typeface="+mn-lt"/>
                <a:ea typeface="+mn-ea"/>
                <a:cs typeface="Calibri Light" panose="020F0302020204030204" pitchFamily="34" charset="0"/>
              </a:rPr>
              <a:t>Snus</a:t>
            </a:r>
            <a:endParaRPr lang="es-ES" sz="3600" dirty="0">
              <a:solidFill>
                <a:srgbClr val="006600"/>
              </a:solidFill>
              <a:latin typeface="+mn-lt"/>
              <a:ea typeface="+mn-ea"/>
              <a:cs typeface="Calibri Light" panose="020F0302020204030204" pitchFamily="34" charset="0"/>
            </a:endParaRPr>
          </a:p>
        </p:txBody>
      </p:sp>
      <p:pic>
        <p:nvPicPr>
          <p:cNvPr id="4" name="Contenidor de contingut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23528" y="4725144"/>
            <a:ext cx="2781300" cy="1647825"/>
          </a:xfrm>
        </p:spPr>
      </p:pic>
      <p:pic>
        <p:nvPicPr>
          <p:cNvPr id="6" name="Imat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654303"/>
            <a:ext cx="3109814" cy="2203697"/>
          </a:xfrm>
          <a:prstGeom prst="rect">
            <a:avLst/>
          </a:prstGeom>
        </p:spPr>
      </p:pic>
      <p:pic>
        <p:nvPicPr>
          <p:cNvPr id="7" name="Imat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4941168"/>
            <a:ext cx="2592216" cy="1350286"/>
          </a:xfrm>
          <a:prstGeom prst="rect">
            <a:avLst/>
          </a:prstGeom>
        </p:spPr>
      </p:pic>
      <p:sp>
        <p:nvSpPr>
          <p:cNvPr id="8" name="Rectangle 2"/>
          <p:cNvSpPr>
            <a:spLocks noChangeArrowheads="1"/>
          </p:cNvSpPr>
          <p:nvPr/>
        </p:nvSpPr>
        <p:spPr bwMode="auto">
          <a:xfrm>
            <a:off x="971600" y="44625"/>
            <a:ext cx="7128792" cy="936104"/>
          </a:xfrm>
          <a:prstGeom prst="rect">
            <a:avLst/>
          </a:prstGeom>
          <a:noFill/>
          <a:ln w="9525" algn="ctr">
            <a:noFill/>
            <a:miter lim="800000"/>
            <a:headEnd type="none" w="sm" len="sm"/>
            <a:tailEnd type="none" w="sm" len="sm"/>
          </a:ln>
          <a:effectLst/>
        </p:spPr>
        <p:txBody>
          <a:bodyPr anchor="ctr"/>
          <a:lstStyle/>
          <a:p>
            <a:pPr algn="ctr" eaLnBrk="1" hangingPunct="1">
              <a:defRPr/>
            </a:pPr>
            <a:r>
              <a:rPr lang="es-ES" sz="4000" b="1" dirty="0">
                <a:solidFill>
                  <a:srgbClr val="006600"/>
                </a:solidFill>
                <a:latin typeface="Calibri  (Títulos)"/>
                <a:ea typeface="+mj-ea"/>
                <a:cs typeface="+mj-cs"/>
              </a:rPr>
              <a:t>FORMES DE FUMAR</a:t>
            </a:r>
          </a:p>
        </p:txBody>
      </p:sp>
      <p:sp>
        <p:nvSpPr>
          <p:cNvPr id="9" name="Títol 1"/>
          <p:cNvSpPr txBox="1">
            <a:spLocks/>
          </p:cNvSpPr>
          <p:nvPr/>
        </p:nvSpPr>
        <p:spPr>
          <a:xfrm>
            <a:off x="406400" y="1188742"/>
            <a:ext cx="3621616" cy="90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a:solidFill>
                  <a:srgbClr val="006600"/>
                </a:solidFill>
                <a:latin typeface="+mn-lt"/>
                <a:ea typeface="+mn-ea"/>
                <a:cs typeface="Calibri Light" panose="020F0302020204030204" pitchFamily="34" charset="0"/>
              </a:rPr>
              <a:t>Tabac de cargolar</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1727" t="21513" r="26875" b="21947"/>
          <a:stretch>
            <a:fillRect/>
          </a:stretch>
        </p:blipFill>
        <p:spPr bwMode="auto">
          <a:xfrm>
            <a:off x="5364088" y="1916832"/>
            <a:ext cx="3378565" cy="209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n 10"/>
          <p:cNvPicPr>
            <a:picLocks noChangeAspect="1"/>
          </p:cNvPicPr>
          <p:nvPr/>
        </p:nvPicPr>
        <p:blipFill rotWithShape="1">
          <a:blip r:embed="rId7" cstate="print"/>
          <a:srcRect l="54430" t="41342" r="3692" b="19534"/>
          <a:stretch/>
        </p:blipFill>
        <p:spPr>
          <a:xfrm>
            <a:off x="539552" y="2132856"/>
            <a:ext cx="3504659" cy="1840821"/>
          </a:xfrm>
          <a:prstGeom prst="rect">
            <a:avLst/>
          </a:prstGeom>
        </p:spPr>
      </p:pic>
    </p:spTree>
    <p:extLst>
      <p:ext uri="{BB962C8B-B14F-4D97-AF65-F5344CB8AC3E}">
        <p14:creationId xmlns:p14="http://schemas.microsoft.com/office/powerpoint/2010/main" val="222743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971600" y="116632"/>
            <a:ext cx="7200800" cy="1325563"/>
          </a:xfrm>
        </p:spPr>
        <p:txBody>
          <a:bodyPr>
            <a:noAutofit/>
          </a:bodyPr>
          <a:lstStyle/>
          <a:p>
            <a:r>
              <a:rPr lang="es-ES" sz="4000" b="1" dirty="0">
                <a:solidFill>
                  <a:srgbClr val="006600"/>
                </a:solidFill>
                <a:latin typeface="+mn-lt"/>
                <a:ea typeface="+mn-ea"/>
                <a:cs typeface="+mn-cs"/>
              </a:rPr>
              <a:t>PIPA, </a:t>
            </a:r>
            <a:r>
              <a:rPr lang="es-ES" sz="4000" b="1" dirty="0" err="1">
                <a:solidFill>
                  <a:srgbClr val="006600"/>
                </a:solidFill>
                <a:latin typeface="+mn-lt"/>
                <a:ea typeface="+mn-ea"/>
                <a:cs typeface="+mn-cs"/>
              </a:rPr>
              <a:t>CATXIMBA</a:t>
            </a:r>
            <a:r>
              <a:rPr lang="es-ES" sz="4000" b="1" dirty="0">
                <a:solidFill>
                  <a:srgbClr val="006600"/>
                </a:solidFill>
                <a:latin typeface="+mn-lt"/>
                <a:ea typeface="+mn-ea"/>
                <a:cs typeface="+mn-cs"/>
              </a:rPr>
              <a:t>,</a:t>
            </a:r>
            <a:br>
              <a:rPr lang="es-ES" sz="4000" b="1" dirty="0">
                <a:solidFill>
                  <a:srgbClr val="006600"/>
                </a:solidFill>
                <a:latin typeface="+mn-lt"/>
                <a:ea typeface="+mn-ea"/>
                <a:cs typeface="+mn-cs"/>
              </a:rPr>
            </a:br>
            <a:r>
              <a:rPr lang="es-ES" sz="4000" b="1" dirty="0">
                <a:solidFill>
                  <a:srgbClr val="006600"/>
                </a:solidFill>
                <a:latin typeface="+mn-lt"/>
                <a:ea typeface="+mn-ea"/>
                <a:cs typeface="+mn-cs"/>
              </a:rPr>
              <a:t> </a:t>
            </a:r>
            <a:r>
              <a:rPr lang="es-ES" sz="4000" b="1" dirty="0" err="1">
                <a:solidFill>
                  <a:srgbClr val="006600"/>
                </a:solidFill>
                <a:latin typeface="+mn-lt"/>
                <a:ea typeface="+mn-ea"/>
                <a:cs typeface="+mn-cs"/>
              </a:rPr>
              <a:t>NARGUIL</a:t>
            </a:r>
            <a:r>
              <a:rPr lang="es-ES" sz="4000" b="1" dirty="0">
                <a:solidFill>
                  <a:srgbClr val="006600"/>
                </a:solidFill>
                <a:latin typeface="+mn-lt"/>
                <a:ea typeface="+mn-ea"/>
                <a:cs typeface="+mn-cs"/>
              </a:rPr>
              <a:t>, </a:t>
            </a:r>
            <a:r>
              <a:rPr lang="es-ES" sz="4000" b="1" dirty="0" err="1">
                <a:solidFill>
                  <a:srgbClr val="006600"/>
                </a:solidFill>
                <a:latin typeface="+mn-lt"/>
                <a:ea typeface="+mn-ea"/>
                <a:cs typeface="+mn-cs"/>
              </a:rPr>
              <a:t>XIXA</a:t>
            </a:r>
            <a:endParaRPr lang="es-ES" sz="4000" b="1" dirty="0">
              <a:solidFill>
                <a:srgbClr val="006600"/>
              </a:solidFill>
              <a:latin typeface="+mn-lt"/>
              <a:ea typeface="+mn-ea"/>
              <a:cs typeface="+mn-cs"/>
            </a:endParaRPr>
          </a:p>
        </p:txBody>
      </p:sp>
      <p:pic>
        <p:nvPicPr>
          <p:cNvPr id="5" name="Imat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4640" y="1920748"/>
            <a:ext cx="3464942" cy="2088232"/>
          </a:xfrm>
          <a:prstGeom prst="rect">
            <a:avLst/>
          </a:prstGeom>
        </p:spPr>
      </p:pic>
      <p:pic>
        <p:nvPicPr>
          <p:cNvPr id="3" name="Imatge 2"/>
          <p:cNvPicPr>
            <a:picLocks noChangeAspect="1"/>
          </p:cNvPicPr>
          <p:nvPr/>
        </p:nvPicPr>
        <p:blipFill rotWithShape="1">
          <a:blip r:embed="rId4" cstate="print">
            <a:extLst>
              <a:ext uri="{28A0092B-C50C-407E-A947-70E740481C1C}">
                <a14:useLocalDpi xmlns:a14="http://schemas.microsoft.com/office/drawing/2010/main" val="0"/>
              </a:ext>
            </a:extLst>
          </a:blip>
          <a:srcRect l="12333" t="-1029" r="12773"/>
          <a:stretch/>
        </p:blipFill>
        <p:spPr>
          <a:xfrm>
            <a:off x="5113331" y="4104801"/>
            <a:ext cx="2587559" cy="1954699"/>
          </a:xfrm>
          <a:prstGeom prst="rect">
            <a:avLst/>
          </a:prstGeom>
        </p:spPr>
      </p:pic>
      <p:sp>
        <p:nvSpPr>
          <p:cNvPr id="6" name="QuadreDeText 5"/>
          <p:cNvSpPr txBox="1"/>
          <p:nvPr/>
        </p:nvSpPr>
        <p:spPr>
          <a:xfrm>
            <a:off x="114668" y="6203633"/>
            <a:ext cx="7913716" cy="369332"/>
          </a:xfrm>
          <a:prstGeom prst="rect">
            <a:avLst/>
          </a:prstGeom>
          <a:noFill/>
        </p:spPr>
        <p:txBody>
          <a:bodyPr wrap="square" rtlCol="0">
            <a:spAutoFit/>
          </a:bodyPr>
          <a:lstStyle/>
          <a:p>
            <a:r>
              <a:rPr lang="ca-ES" dirty="0">
                <a:solidFill>
                  <a:srgbClr val="006600"/>
                </a:solidFill>
              </a:rPr>
              <a:t> Una manera “</a:t>
            </a:r>
            <a:r>
              <a:rPr lang="ca-ES" dirty="0" err="1">
                <a:solidFill>
                  <a:srgbClr val="006600"/>
                </a:solidFill>
              </a:rPr>
              <a:t>cool</a:t>
            </a:r>
            <a:r>
              <a:rPr lang="ca-ES" dirty="0">
                <a:solidFill>
                  <a:srgbClr val="006600"/>
                </a:solidFill>
              </a:rPr>
              <a:t>” i innocent per iniciar-se en el consum de tabac.</a:t>
            </a:r>
          </a:p>
        </p:txBody>
      </p:sp>
      <p:pic>
        <p:nvPicPr>
          <p:cNvPr id="10" name="Contenidor de conting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050" y="1761715"/>
            <a:ext cx="2938711" cy="4415248"/>
          </a:xfrm>
          <a:prstGeom prst="rect">
            <a:avLst/>
          </a:prstGeom>
        </p:spPr>
      </p:pic>
    </p:spTree>
    <p:extLst>
      <p:ext uri="{BB962C8B-B14F-4D97-AF65-F5344CB8AC3E}">
        <p14:creationId xmlns:p14="http://schemas.microsoft.com/office/powerpoint/2010/main" val="258004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t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556" y="3817020"/>
            <a:ext cx="2625450" cy="1829626"/>
          </a:xfrm>
          <a:prstGeom prst="rect">
            <a:avLst/>
          </a:prstGeom>
        </p:spPr>
      </p:pic>
      <p:pic>
        <p:nvPicPr>
          <p:cNvPr id="12" name="Imat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974" y="1155792"/>
            <a:ext cx="3024336" cy="3015778"/>
          </a:xfrm>
          <a:prstGeom prst="rect">
            <a:avLst/>
          </a:prstGeom>
        </p:spPr>
      </p:pic>
      <p:pic>
        <p:nvPicPr>
          <p:cNvPr id="4" name="Contenidor de contingut 3"/>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237910" y="1457905"/>
            <a:ext cx="2470028" cy="2076284"/>
          </a:xfrm>
        </p:spPr>
      </p:pic>
      <p:pic>
        <p:nvPicPr>
          <p:cNvPr id="5" name="Imat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910" y="3678226"/>
            <a:ext cx="2198996" cy="2383751"/>
          </a:xfrm>
          <a:prstGeom prst="rect">
            <a:avLst/>
          </a:prstGeom>
        </p:spPr>
      </p:pic>
      <p:sp>
        <p:nvSpPr>
          <p:cNvPr id="8" name="Títol 1"/>
          <p:cNvSpPr txBox="1">
            <a:spLocks/>
          </p:cNvSpPr>
          <p:nvPr/>
        </p:nvSpPr>
        <p:spPr>
          <a:xfrm>
            <a:off x="628650" y="13234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6600"/>
                </a:solidFill>
                <a:latin typeface="Calibri  (Títulos)"/>
                <a:ea typeface="+mn-ea"/>
                <a:cs typeface="Calibri Light" panose="020F0302020204030204" pitchFamily="34" charset="0"/>
              </a:rPr>
              <a:t>TABAC SENSE COMBUSTIÓ</a:t>
            </a:r>
          </a:p>
        </p:txBody>
      </p:sp>
      <p:sp>
        <p:nvSpPr>
          <p:cNvPr id="2" name="Rectángulo 1"/>
          <p:cNvSpPr/>
          <p:nvPr/>
        </p:nvSpPr>
        <p:spPr>
          <a:xfrm>
            <a:off x="237910" y="3078061"/>
            <a:ext cx="2470028" cy="923330"/>
          </a:xfrm>
          <a:prstGeom prst="rect">
            <a:avLst/>
          </a:prstGeom>
          <a:solidFill>
            <a:schemeClr val="bg1"/>
          </a:solidFill>
        </p:spPr>
        <p:txBody>
          <a:bodyPr wrap="square">
            <a:spAutoFit/>
          </a:bodyPr>
          <a:lstStyle/>
          <a:p>
            <a:r>
              <a:rPr lang="es-ES" dirty="0"/>
              <a:t>IQOS : </a:t>
            </a:r>
            <a:r>
              <a:rPr lang="es-ES" i="1" dirty="0"/>
              <a:t>I </a:t>
            </a:r>
            <a:r>
              <a:rPr lang="es-ES" i="1" dirty="0" err="1"/>
              <a:t>quit</a:t>
            </a:r>
            <a:r>
              <a:rPr lang="es-ES" i="1" dirty="0"/>
              <a:t> </a:t>
            </a:r>
            <a:r>
              <a:rPr lang="es-ES" i="1" dirty="0" err="1"/>
              <a:t>ordinary</a:t>
            </a:r>
            <a:r>
              <a:rPr lang="es-ES" i="1" dirty="0"/>
              <a:t> smoking</a:t>
            </a:r>
            <a:r>
              <a:rPr lang="es-ES" dirty="0"/>
              <a:t> </a:t>
            </a:r>
            <a:r>
              <a:rPr lang="es-ES" b="1" dirty="0">
                <a:solidFill>
                  <a:srgbClr val="006600"/>
                </a:solidFill>
              </a:rPr>
              <a:t> (</a:t>
            </a:r>
            <a:r>
              <a:rPr lang="es-ES" b="1" dirty="0" err="1">
                <a:solidFill>
                  <a:srgbClr val="006600"/>
                </a:solidFill>
              </a:rPr>
              <a:t>deixo</a:t>
            </a:r>
            <a:r>
              <a:rPr lang="es-ES" b="1" dirty="0">
                <a:solidFill>
                  <a:srgbClr val="006600"/>
                </a:solidFill>
              </a:rPr>
              <a:t> el </a:t>
            </a:r>
            <a:r>
              <a:rPr lang="es-ES" b="1" dirty="0" err="1">
                <a:solidFill>
                  <a:srgbClr val="006600"/>
                </a:solidFill>
              </a:rPr>
              <a:t>tabac</a:t>
            </a:r>
            <a:r>
              <a:rPr lang="es-ES" b="1" dirty="0">
                <a:solidFill>
                  <a:srgbClr val="006600"/>
                </a:solidFill>
              </a:rPr>
              <a:t> habitual)</a:t>
            </a:r>
          </a:p>
        </p:txBody>
      </p:sp>
      <p:pic>
        <p:nvPicPr>
          <p:cNvPr id="10" name="Contenidor de contingut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0539" y="1631385"/>
            <a:ext cx="1862500" cy="2046841"/>
          </a:xfrm>
          <a:prstGeom prst="rect">
            <a:avLst/>
          </a:prstGeom>
        </p:spPr>
      </p:pic>
      <p:pic>
        <p:nvPicPr>
          <p:cNvPr id="13" name="Imat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1886" y="4230360"/>
            <a:ext cx="2282946" cy="1854559"/>
          </a:xfrm>
          <a:prstGeom prst="rect">
            <a:avLst/>
          </a:prstGeom>
        </p:spPr>
      </p:pic>
    </p:spTree>
    <p:extLst>
      <p:ext uri="{BB962C8B-B14F-4D97-AF65-F5344CB8AC3E}">
        <p14:creationId xmlns:p14="http://schemas.microsoft.com/office/powerpoint/2010/main" val="4680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noChangeArrowheads="1"/>
          </p:cNvSpPr>
          <p:nvPr>
            <p:ph type="title" idx="4294967295"/>
          </p:nvPr>
        </p:nvSpPr>
        <p:spPr>
          <a:xfrm>
            <a:off x="899592" y="0"/>
            <a:ext cx="7323386" cy="817960"/>
          </a:xfrm>
        </p:spPr>
        <p:txBody>
          <a:bodyPr>
            <a:noAutofit/>
          </a:bodyPr>
          <a:lstStyle/>
          <a:p>
            <a:pPr eaLnBrk="1" hangingPunct="1"/>
            <a:r>
              <a:rPr lang="ca-ES" altLang="es-ES" sz="3600" b="1" dirty="0">
                <a:solidFill>
                  <a:srgbClr val="006600"/>
                </a:solidFill>
                <a:latin typeface="Calibri  (Títulos)"/>
                <a:ea typeface="+mn-ea"/>
                <a:cs typeface="Calibri Light" panose="020F0302020204030204" pitchFamily="34" charset="0"/>
              </a:rPr>
              <a:t> CIGARRETA  ELECTRÒNICA </a:t>
            </a:r>
            <a:endParaRPr lang="ca-ES" altLang="es-ES" sz="2800" dirty="0"/>
          </a:p>
        </p:txBody>
      </p:sp>
      <p:sp>
        <p:nvSpPr>
          <p:cNvPr id="35843" name="Marcador de número de diapositiva 2"/>
          <p:cNvSpPr>
            <a:spLocks noGrp="1" noChangeArrowheads="1"/>
          </p:cNvSpPr>
          <p:nvPr>
            <p:ph type="sldNum" sz="quarter" idx="4294967295"/>
          </p:nvPr>
        </p:nvSpPr>
        <p:spPr bwMode="auto">
          <a:xfrm>
            <a:off x="6457950" y="6356351"/>
            <a:ext cx="2057400" cy="365125"/>
          </a:xfrm>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E634DB19-58CA-48B7-A85B-0FB3FE77F390}" type="slidenum">
              <a:rPr lang="es-ES" altLang="es-ES" sz="900">
                <a:solidFill>
                  <a:schemeClr val="bg1"/>
                </a:solidFill>
              </a:rPr>
              <a:pPr>
                <a:lnSpc>
                  <a:spcPct val="100000"/>
                </a:lnSpc>
                <a:spcBef>
                  <a:spcPct val="0"/>
                </a:spcBef>
                <a:buFontTx/>
                <a:buNone/>
              </a:pPr>
              <a:t>7</a:t>
            </a:fld>
            <a:endParaRPr lang="es-ES" altLang="es-ES" sz="900">
              <a:solidFill>
                <a:schemeClr val="bg1"/>
              </a:solidFill>
            </a:endParaRPr>
          </a:p>
        </p:txBody>
      </p:sp>
      <p:pic>
        <p:nvPicPr>
          <p:cNvPr id="35845" name="Imatg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133" y="4509120"/>
            <a:ext cx="5518762" cy="179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t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003" y="5013176"/>
            <a:ext cx="2809293" cy="1048567"/>
          </a:xfrm>
          <a:prstGeom prst="rect">
            <a:avLst/>
          </a:prstGeom>
        </p:spPr>
      </p:pic>
      <p:pic>
        <p:nvPicPr>
          <p:cNvPr id="7" name="Imat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196752"/>
            <a:ext cx="3462119" cy="2354242"/>
          </a:xfrm>
          <a:prstGeom prst="rect">
            <a:avLst/>
          </a:prstGeom>
        </p:spPr>
      </p:pic>
      <p:sp>
        <p:nvSpPr>
          <p:cNvPr id="2" name="Rectángulo 1"/>
          <p:cNvSpPr/>
          <p:nvPr/>
        </p:nvSpPr>
        <p:spPr>
          <a:xfrm>
            <a:off x="2449607" y="3789040"/>
            <a:ext cx="4282633" cy="369332"/>
          </a:xfrm>
          <a:prstGeom prst="rect">
            <a:avLst/>
          </a:prstGeom>
        </p:spPr>
        <p:txBody>
          <a:bodyPr wrap="square">
            <a:spAutoFit/>
          </a:bodyPr>
          <a:lstStyle/>
          <a:p>
            <a:pPr algn="ctr"/>
            <a:r>
              <a:rPr lang="ca-ES" altLang="es-ES" b="1" dirty="0">
                <a:solidFill>
                  <a:srgbClr val="006600"/>
                </a:solidFill>
              </a:rPr>
              <a:t>VAPING / VAPEADOR, VAPEAR</a:t>
            </a:r>
            <a:r>
              <a:rPr lang="ca-ES" altLang="es-ES" dirty="0"/>
              <a:t>….</a:t>
            </a:r>
            <a:endParaRPr lang="es-ES" dirty="0"/>
          </a:p>
        </p:txBody>
      </p:sp>
      <p:pic>
        <p:nvPicPr>
          <p:cNvPr id="8" name="Imat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715" y="1196752"/>
            <a:ext cx="3447085" cy="2238105"/>
          </a:xfrm>
          <a:prstGeom prst="rect">
            <a:avLst/>
          </a:prstGeom>
        </p:spPr>
      </p:pic>
      <p:pic>
        <p:nvPicPr>
          <p:cNvPr id="9" name="Imagen 8"/>
          <p:cNvPicPr>
            <a:picLocks noChangeAspect="1"/>
          </p:cNvPicPr>
          <p:nvPr/>
        </p:nvPicPr>
        <p:blipFill rotWithShape="1">
          <a:blip r:embed="rId7"/>
          <a:srcRect l="31738" t="31297" r="16793" b="16532"/>
          <a:stretch/>
        </p:blipFill>
        <p:spPr>
          <a:xfrm>
            <a:off x="48286" y="1310998"/>
            <a:ext cx="9095713" cy="5069208"/>
          </a:xfrm>
          <a:prstGeom prst="rect">
            <a:avLst/>
          </a:prstGeom>
        </p:spPr>
      </p:pic>
    </p:spTree>
    <p:extLst>
      <p:ext uri="{BB962C8B-B14F-4D97-AF65-F5344CB8AC3E}">
        <p14:creationId xmlns:p14="http://schemas.microsoft.com/office/powerpoint/2010/main" val="30649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bcn09\publica\smd\tur\redir\doc\37675668N\Mis documentos\1 tabaquisme CAP 16-11-16\2 GRUP TREBALL GRUPAL\3 edi\imatges tabac\00707e73ff099c144dab721cea9636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0835" y="1351354"/>
            <a:ext cx="3190875" cy="4762500"/>
          </a:xfrm>
          <a:prstGeom prst="rect">
            <a:avLst/>
          </a:prstGeom>
          <a:noFill/>
          <a:extLst>
            <a:ext uri="{909E8E84-426E-40DD-AFC4-6F175D3DCCD1}">
              <a14:hiddenFill xmlns:a14="http://schemas.microsoft.com/office/drawing/2010/main">
                <a:solidFill>
                  <a:srgbClr val="FFFFFF"/>
                </a:solidFill>
              </a14:hiddenFill>
            </a:ext>
          </a:extLst>
        </p:spPr>
      </p:pic>
      <p:sp>
        <p:nvSpPr>
          <p:cNvPr id="5122" name="Text Box 2"/>
          <p:cNvSpPr txBox="1">
            <a:spLocks noChangeArrowheads="1"/>
          </p:cNvSpPr>
          <p:nvPr/>
        </p:nvSpPr>
        <p:spPr bwMode="auto">
          <a:xfrm>
            <a:off x="0" y="1628800"/>
            <a:ext cx="61181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400" dirty="0">
                <a:solidFill>
                  <a:srgbClr val="006600"/>
                </a:solidFill>
                <a:latin typeface="+mn-lt"/>
              </a:rPr>
              <a:t>El tabaquisme és una</a:t>
            </a:r>
            <a:r>
              <a:rPr lang="ca-ES" altLang="es-ES" sz="4400" b="1" dirty="0">
                <a:solidFill>
                  <a:srgbClr val="006600"/>
                </a:solidFill>
                <a:latin typeface="+mn-lt"/>
              </a:rPr>
              <a:t> drogoaddicció </a:t>
            </a:r>
            <a:r>
              <a:rPr lang="ca-ES" altLang="es-ES" sz="4400" dirty="0">
                <a:solidFill>
                  <a:srgbClr val="006600"/>
                </a:solidFill>
                <a:latin typeface="+mn-lt"/>
              </a:rPr>
              <a:t>que té</a:t>
            </a:r>
            <a:r>
              <a:rPr lang="ca-ES" altLang="es-ES" sz="4400" b="1" dirty="0">
                <a:solidFill>
                  <a:srgbClr val="006600"/>
                </a:solidFill>
                <a:latin typeface="+mn-lt"/>
              </a:rPr>
              <a:t> solució</a:t>
            </a:r>
            <a:endParaRPr lang="ca-ES" altLang="es-ES" sz="4400" b="1" dirty="0">
              <a:solidFill>
                <a:srgbClr val="006600"/>
              </a:solidFill>
              <a:latin typeface="Comic Sans MS" panose="030F0702030302020204" pitchFamily="66" charset="0"/>
            </a:endParaRPr>
          </a:p>
        </p:txBody>
      </p:sp>
      <p:sp>
        <p:nvSpPr>
          <p:cNvPr id="5123" name="Text Box 3"/>
          <p:cNvSpPr txBox="1">
            <a:spLocks noChangeArrowheads="1"/>
          </p:cNvSpPr>
          <p:nvPr/>
        </p:nvSpPr>
        <p:spPr bwMode="auto">
          <a:xfrm>
            <a:off x="6567488" y="573088"/>
            <a:ext cx="1173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5124" name="Text Box 4"/>
          <p:cNvSpPr txBox="1">
            <a:spLocks noChangeArrowheads="1"/>
          </p:cNvSpPr>
          <p:nvPr/>
        </p:nvSpPr>
        <p:spPr bwMode="auto">
          <a:xfrm>
            <a:off x="6459538" y="9699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s-ES" altLang="es-ES" sz="2400">
              <a:latin typeface="Comic Sans MS" panose="030F0702030302020204" pitchFamily="66" charset="0"/>
            </a:endParaRPr>
          </a:p>
        </p:txBody>
      </p:sp>
      <p:pic>
        <p:nvPicPr>
          <p:cNvPr id="5130"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525" y="5056645"/>
            <a:ext cx="79216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971601" y="107215"/>
            <a:ext cx="7200800" cy="1148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sz="4800" b="1" dirty="0">
                <a:solidFill>
                  <a:srgbClr val="006600"/>
                </a:solidFill>
                <a:latin typeface="Calibri titols"/>
              </a:rPr>
              <a:t>PREPARA’T!</a:t>
            </a:r>
          </a:p>
        </p:txBody>
      </p:sp>
      <p:pic>
        <p:nvPicPr>
          <p:cNvPr id="1026" name="Picture 2" descr="\\bcn09\publica\smd\tur\redir\doc\37675668N\Mis documentos\1 tabaquisme CAP 16-11-16\2 GRUP TREBALL GRUPAL\3 edi\imatges tabac\2b10ee62d1f979d6fba295971fcbc5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6885" y="4204411"/>
            <a:ext cx="2496636" cy="230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6848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9342" y="5259567"/>
            <a:ext cx="659237"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 Box 2"/>
          <p:cNvSpPr txBox="1">
            <a:spLocks noChangeArrowheads="1"/>
          </p:cNvSpPr>
          <p:nvPr/>
        </p:nvSpPr>
        <p:spPr bwMode="auto">
          <a:xfrm>
            <a:off x="1880733" y="141248"/>
            <a:ext cx="40987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4000" b="1" dirty="0">
                <a:solidFill>
                  <a:srgbClr val="006600"/>
                </a:solidFill>
              </a:rPr>
              <a:t>ETAPES DEL CANVI</a:t>
            </a:r>
          </a:p>
        </p:txBody>
      </p:sp>
      <p:sp>
        <p:nvSpPr>
          <p:cNvPr id="6147" name="Text Box 3"/>
          <p:cNvSpPr txBox="1">
            <a:spLocks noChangeArrowheads="1"/>
          </p:cNvSpPr>
          <p:nvPr/>
        </p:nvSpPr>
        <p:spPr bwMode="auto">
          <a:xfrm>
            <a:off x="469897" y="6443416"/>
            <a:ext cx="2230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600" b="1" dirty="0" err="1">
                <a:solidFill>
                  <a:srgbClr val="006600"/>
                </a:solidFill>
              </a:rPr>
              <a:t>Prochaska</a:t>
            </a:r>
            <a:r>
              <a:rPr lang="es-ES_tradnl" altLang="es-ES" sz="1600" b="1" dirty="0">
                <a:solidFill>
                  <a:srgbClr val="006600"/>
                </a:solidFill>
              </a:rPr>
              <a:t> i Di Clemente</a:t>
            </a:r>
            <a:endParaRPr lang="es-ES" altLang="es-ES" sz="1600" b="1" dirty="0">
              <a:solidFill>
                <a:srgbClr val="006600"/>
              </a:solidFill>
            </a:endParaRPr>
          </a:p>
        </p:txBody>
      </p:sp>
      <p:sp>
        <p:nvSpPr>
          <p:cNvPr id="811012" name="Text Box 4"/>
          <p:cNvSpPr txBox="1">
            <a:spLocks noChangeArrowheads="1"/>
          </p:cNvSpPr>
          <p:nvPr/>
        </p:nvSpPr>
        <p:spPr bwMode="auto">
          <a:xfrm>
            <a:off x="469897" y="5836681"/>
            <a:ext cx="2360890" cy="461665"/>
          </a:xfrm>
          <a:prstGeom prst="rect">
            <a:avLst/>
          </a:prstGeom>
          <a:solidFill>
            <a:srgbClr val="9966FF"/>
          </a:solidFill>
          <a:ln>
            <a:noFill/>
          </a:ln>
          <a:effectLst/>
        </p:spPr>
        <p:txBody>
          <a:bodyPr wrap="square">
            <a:spAutoFit/>
          </a:bodyPr>
          <a:lstStyle/>
          <a:p>
            <a:pP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Precontemplació</a:t>
            </a:r>
            <a:endParaRPr lang="ca-ES" sz="2400" b="1" dirty="0">
              <a:solidFill>
                <a:srgbClr val="FFFFCC"/>
              </a:solidFill>
              <a:effectLst>
                <a:outerShdw blurRad="38100" dist="38100" dir="2700000" algn="tl">
                  <a:srgbClr val="000000"/>
                </a:outerShdw>
              </a:effectLst>
              <a:latin typeface="+mn-lt"/>
              <a:cs typeface="+mn-cs"/>
            </a:endParaRPr>
          </a:p>
        </p:txBody>
      </p:sp>
      <p:sp>
        <p:nvSpPr>
          <p:cNvPr id="811013" name="Text Box 5"/>
          <p:cNvSpPr txBox="1">
            <a:spLocks noChangeArrowheads="1"/>
          </p:cNvSpPr>
          <p:nvPr/>
        </p:nvSpPr>
        <p:spPr bwMode="auto">
          <a:xfrm>
            <a:off x="1899402" y="4700048"/>
            <a:ext cx="2360890"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Contemplació</a:t>
            </a:r>
          </a:p>
        </p:txBody>
      </p:sp>
      <p:sp>
        <p:nvSpPr>
          <p:cNvPr id="811014" name="Text Box 6"/>
          <p:cNvSpPr txBox="1">
            <a:spLocks noChangeArrowheads="1"/>
          </p:cNvSpPr>
          <p:nvPr/>
        </p:nvSpPr>
        <p:spPr bwMode="auto">
          <a:xfrm>
            <a:off x="3444598" y="3568178"/>
            <a:ext cx="2254803"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Preparació</a:t>
            </a:r>
          </a:p>
        </p:txBody>
      </p:sp>
      <p:sp>
        <p:nvSpPr>
          <p:cNvPr id="811015" name="Text Box 7"/>
          <p:cNvSpPr txBox="1">
            <a:spLocks noChangeArrowheads="1"/>
          </p:cNvSpPr>
          <p:nvPr/>
        </p:nvSpPr>
        <p:spPr bwMode="auto">
          <a:xfrm>
            <a:off x="6457664" y="1335225"/>
            <a:ext cx="2407729"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alpha val="43137"/>
                    </a:srgbClr>
                  </a:outerShdw>
                </a:effectLst>
                <a:latin typeface="+mn-lt"/>
                <a:cs typeface="+mn-cs"/>
              </a:rPr>
              <a:t>Manteniment</a:t>
            </a:r>
          </a:p>
        </p:txBody>
      </p:sp>
      <p:sp>
        <p:nvSpPr>
          <p:cNvPr id="811016" name="Oval 8"/>
          <p:cNvSpPr>
            <a:spLocks noChangeArrowheads="1"/>
          </p:cNvSpPr>
          <p:nvPr/>
        </p:nvSpPr>
        <p:spPr bwMode="auto">
          <a:xfrm>
            <a:off x="6502188" y="4479184"/>
            <a:ext cx="2400316" cy="792162"/>
          </a:xfrm>
          <a:prstGeom prst="ellipse">
            <a:avLst/>
          </a:prstGeom>
          <a:solidFill>
            <a:srgbClr val="9966FF"/>
          </a:solidFill>
          <a:ln w="9525">
            <a:solidFill>
              <a:srgbClr val="FFFFCC"/>
            </a:solidFill>
            <a:prstDash val="dash"/>
            <a:round/>
            <a:headEnd/>
            <a:tailEnd/>
          </a:ln>
          <a:effectLst/>
        </p:spPr>
        <p:txBody>
          <a:bodyPr wrap="none" anchor="ctr"/>
          <a:lstStyle/>
          <a:p>
            <a:pPr algn="ctr" eaLnBrk="0" fontAlgn="auto" hangingPunct="0">
              <a:spcBef>
                <a:spcPts val="0"/>
              </a:spcBef>
              <a:spcAft>
                <a:spcPts val="0"/>
              </a:spcAft>
              <a:defRPr/>
            </a:pPr>
            <a:r>
              <a:rPr lang="ca-ES" sz="2800" b="1" dirty="0">
                <a:solidFill>
                  <a:srgbClr val="FF0000"/>
                </a:solidFill>
                <a:effectLst>
                  <a:outerShdw blurRad="38100" dist="38100" dir="2700000" algn="tl">
                    <a:srgbClr val="000000"/>
                  </a:outerShdw>
                </a:effectLst>
                <a:latin typeface="+mn-lt"/>
                <a:cs typeface="+mn-cs"/>
              </a:rPr>
              <a:t>Recaiguda</a:t>
            </a:r>
          </a:p>
        </p:txBody>
      </p:sp>
      <p:pic>
        <p:nvPicPr>
          <p:cNvPr id="6153" name="Picture 9"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188" y="325575"/>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tabaco a la papel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096" y="1217489"/>
            <a:ext cx="8540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009" y="4662807"/>
            <a:ext cx="11112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156"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174" y="3315763"/>
            <a:ext cx="7096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21" name="Text Box 13"/>
          <p:cNvSpPr txBox="1">
            <a:spLocks noChangeArrowheads="1"/>
          </p:cNvSpPr>
          <p:nvPr/>
        </p:nvSpPr>
        <p:spPr bwMode="auto">
          <a:xfrm>
            <a:off x="4927558" y="2459219"/>
            <a:ext cx="2407729"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Acció</a:t>
            </a:r>
          </a:p>
        </p:txBody>
      </p:sp>
      <p:pic>
        <p:nvPicPr>
          <p:cNvPr id="6158" name="Picture 14" descr="untitled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6636" y="2183092"/>
            <a:ext cx="82391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AutoShape 16"/>
          <p:cNvSpPr>
            <a:spLocks noChangeArrowheads="1"/>
          </p:cNvSpPr>
          <p:nvPr/>
        </p:nvSpPr>
        <p:spPr bwMode="auto">
          <a:xfrm>
            <a:off x="3701509" y="4057913"/>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1" name="AutoShape 17"/>
          <p:cNvSpPr>
            <a:spLocks noChangeArrowheads="1"/>
          </p:cNvSpPr>
          <p:nvPr/>
        </p:nvSpPr>
        <p:spPr bwMode="auto">
          <a:xfrm>
            <a:off x="2248614" y="5194546"/>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2" name="AutoShape 18"/>
          <p:cNvSpPr>
            <a:spLocks noChangeArrowheads="1"/>
          </p:cNvSpPr>
          <p:nvPr/>
        </p:nvSpPr>
        <p:spPr bwMode="auto">
          <a:xfrm>
            <a:off x="5214222" y="2934187"/>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3" name="AutoShape 19"/>
          <p:cNvSpPr>
            <a:spLocks noChangeArrowheads="1"/>
          </p:cNvSpPr>
          <p:nvPr/>
        </p:nvSpPr>
        <p:spPr bwMode="auto">
          <a:xfrm>
            <a:off x="6741302" y="1820794"/>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4" name="Line 20"/>
          <p:cNvSpPr>
            <a:spLocks noChangeShapeType="1"/>
          </p:cNvSpPr>
          <p:nvPr/>
        </p:nvSpPr>
        <p:spPr bwMode="auto">
          <a:xfrm>
            <a:off x="7707766" y="1881087"/>
            <a:ext cx="17495" cy="251419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6165" name="Line 21"/>
          <p:cNvSpPr>
            <a:spLocks noChangeShapeType="1"/>
          </p:cNvSpPr>
          <p:nvPr/>
        </p:nvSpPr>
        <p:spPr bwMode="auto">
          <a:xfrm flipH="1">
            <a:off x="4490322" y="4931029"/>
            <a:ext cx="19050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456563814"/>
      </p:ext>
    </p:extLst>
  </p:cSld>
  <p:clrMapOvr>
    <a:masterClrMapping/>
  </p:clrMapOvr>
  <p:transition spd="slow"/>
</p:sld>
</file>

<file path=ppt/theme/theme1.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2430</TotalTime>
  <Words>2831</Words>
  <Application>Microsoft Macintosh PowerPoint</Application>
  <PresentationFormat>Presentación en pantalla (4:3)</PresentationFormat>
  <Paragraphs>241</Paragraphs>
  <Slides>36</Slides>
  <Notes>31</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36</vt:i4>
      </vt:variant>
    </vt:vector>
  </HeadingPairs>
  <TitlesOfParts>
    <vt:vector size="51" baseType="lpstr">
      <vt:lpstr>-머리정체B</vt:lpstr>
      <vt:lpstr>Arial</vt:lpstr>
      <vt:lpstr>Calibri</vt:lpstr>
      <vt:lpstr>Calibri  (Títulos)</vt:lpstr>
      <vt:lpstr>Calibri (Títulos)</vt:lpstr>
      <vt:lpstr>Calibri Light</vt:lpstr>
      <vt:lpstr>Calibri titols</vt:lpstr>
      <vt:lpstr>Calibri titulo</vt:lpstr>
      <vt:lpstr>Calibri Títulos</vt:lpstr>
      <vt:lpstr>Century Gothic</vt:lpstr>
      <vt:lpstr>Comic Sans MS</vt:lpstr>
      <vt:lpstr>Times New Roman</vt:lpstr>
      <vt:lpstr>Verdana</vt:lpstr>
      <vt:lpstr>Wingdings</vt:lpstr>
      <vt:lpstr>1_Tema de Office</vt:lpstr>
      <vt:lpstr>Presentación de PowerPoint</vt:lpstr>
      <vt:lpstr>QUÈ ÉS EL TABAC?</vt:lpstr>
      <vt:lpstr>Rapè</vt:lpstr>
      <vt:lpstr>Snus</vt:lpstr>
      <vt:lpstr>PIPA, CATXIMBA,  NARGUIL, XIXA</vt:lpstr>
      <vt:lpstr>Presentación de PowerPoint</vt:lpstr>
      <vt:lpstr> CIGARRETA  ELECTRÒNICA </vt:lpstr>
      <vt:lpstr>Presentación de PowerPoint</vt:lpstr>
      <vt:lpstr>Presentación de PowerPoint</vt:lpstr>
      <vt:lpstr>OBJECTIU </vt:lpstr>
      <vt:lpstr>TABAQUISME</vt:lpstr>
      <vt:lpstr>Presentación de PowerPoint</vt:lpstr>
      <vt:lpstr>Presentación de PowerPoint</vt:lpstr>
      <vt:lpstr>Presentación de PowerPoint</vt:lpstr>
      <vt:lpstr>Presentación de PowerPoint</vt:lpstr>
      <vt:lpstr>LA NICOTINA</vt:lpstr>
      <vt:lpstr>Presentación de PowerPoint</vt:lpstr>
      <vt:lpstr>MONÒXID DE CARBONI</vt:lpstr>
      <vt:lpstr>Presentación de PowerPoint</vt:lpstr>
      <vt:lpstr>QUITRANS</vt:lpstr>
      <vt:lpstr>Presentación de PowerPoint</vt:lpstr>
      <vt:lpstr>Presentación de PowerPoint</vt:lpstr>
      <vt:lpstr>Presentación de PowerPoint</vt:lpstr>
      <vt:lpstr>FUMADOR PASSIU</vt:lpstr>
      <vt:lpstr>Presentación de PowerPoint</vt:lpstr>
      <vt:lpstr>Presentación de PowerPoint</vt:lpstr>
      <vt:lpstr>Presentación de PowerPoint</vt:lpstr>
      <vt:lpstr>Presentación de PowerPoint</vt:lpstr>
      <vt:lpstr>Presentación de PowerPoint</vt:lpstr>
      <vt:lpstr>Presentación de PowerPoint</vt:lpstr>
      <vt:lpstr>QUAN I PER QUÈ FUMO?</vt:lpstr>
      <vt:lpstr>Presentación de PowerPoint</vt:lpstr>
      <vt:lpstr>Presentación de PowerPoint</vt:lpstr>
      <vt:lpstr>REGISTRE DE MOTIUS </vt:lpstr>
      <vt:lpstr>TÈCNIQUES DE  DESAUTOMATITZACIÓ</vt:lpstr>
      <vt:lpstr>Presentación de PowerPoint</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Usuario de Microsoft Office</cp:lastModifiedBy>
  <cp:revision>203</cp:revision>
  <dcterms:created xsi:type="dcterms:W3CDTF">2017-06-10T08:48:46Z</dcterms:created>
  <dcterms:modified xsi:type="dcterms:W3CDTF">2020-04-20T14:13:50Z</dcterms:modified>
</cp:coreProperties>
</file>