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2" r:id="rId3"/>
    <p:sldId id="277" r:id="rId4"/>
    <p:sldId id="355" r:id="rId5"/>
    <p:sldId id="285" r:id="rId6"/>
    <p:sldId id="373" r:id="rId7"/>
    <p:sldId id="374" r:id="rId8"/>
    <p:sldId id="273" r:id="rId9"/>
    <p:sldId id="292" r:id="rId10"/>
    <p:sldId id="276" r:id="rId11"/>
    <p:sldId id="371" r:id="rId12"/>
    <p:sldId id="303" r:id="rId13"/>
    <p:sldId id="281" r:id="rId14"/>
    <p:sldId id="293" r:id="rId15"/>
    <p:sldId id="300" r:id="rId16"/>
    <p:sldId id="353" r:id="rId17"/>
    <p:sldId id="299" r:id="rId18"/>
    <p:sldId id="354" r:id="rId19"/>
    <p:sldId id="351" r:id="rId20"/>
    <p:sldId id="308" r:id="rId21"/>
    <p:sldId id="309" r:id="rId22"/>
    <p:sldId id="36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69" r:id="rId44"/>
    <p:sldId id="357" r:id="rId45"/>
    <p:sldId id="362" r:id="rId46"/>
    <p:sldId id="334" r:id="rId47"/>
    <p:sldId id="363" r:id="rId48"/>
    <p:sldId id="358" r:id="rId49"/>
    <p:sldId id="364" r:id="rId50"/>
    <p:sldId id="340" r:id="rId51"/>
    <p:sldId id="341" r:id="rId52"/>
    <p:sldId id="346" r:id="rId53"/>
    <p:sldId id="347" r:id="rId54"/>
    <p:sldId id="365" r:id="rId55"/>
    <p:sldId id="366" r:id="rId56"/>
    <p:sldId id="361" r:id="rId57"/>
  </p:sldIdLst>
  <p:sldSz cx="9144000" cy="6858000" type="screen4x3"/>
  <p:notesSz cx="6799263" cy="9929813"/>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9AF"/>
    <a:srgbClr val="FC6C76"/>
    <a:srgbClr val="FF7C80"/>
    <a:srgbClr val="DFDA00"/>
    <a:srgbClr val="CCCC00"/>
    <a:srgbClr val="CCFF66"/>
    <a:srgbClr val="EAB200"/>
    <a:srgbClr val="026094"/>
    <a:srgbClr val="0273B2"/>
    <a:srgbClr val="039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7" autoAdjust="0"/>
  </p:normalViewPr>
  <p:slideViewPr>
    <p:cSldViewPr snapToGrid="0">
      <p:cViewPr varScale="1">
        <p:scale>
          <a:sx n="71" d="100"/>
          <a:sy n="71" d="100"/>
        </p:scale>
        <p:origin x="-2700"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560" y="-930"/>
      </p:cViewPr>
      <p:guideLst>
        <p:guide orient="horz" pos="3127"/>
        <p:guide pos="2101"/>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61063517274536E-2"/>
          <c:y val="4.5403053559369758E-2"/>
          <c:w val="0.92043796649958098"/>
          <c:h val="0.92781762817199243"/>
        </c:manualLayout>
      </c:layout>
      <c:barChart>
        <c:barDir val="col"/>
        <c:grouping val="stacked"/>
        <c:varyColors val="0"/>
        <c:ser>
          <c:idx val="0"/>
          <c:order val="0"/>
          <c:tx>
            <c:strRef>
              <c:f>Hoja1!$B$1</c:f>
              <c:strCache>
                <c:ptCount val="1"/>
                <c:pt idx="0">
                  <c:v>Serie 1</c:v>
                </c:pt>
              </c:strCache>
            </c:strRef>
          </c:tx>
          <c:spPr>
            <a:solidFill>
              <a:schemeClr val="bg1">
                <a:lumMod val="65000"/>
              </a:schemeClr>
            </a:solidFill>
            <a:ln>
              <a:noFill/>
            </a:ln>
            <a:effectLst/>
          </c:spPr>
          <c:invertIfNegative val="0"/>
          <c:dLbls>
            <c:dLbl>
              <c:idx val="10"/>
              <c:layout>
                <c:manualLayout>
                  <c:x val="3.495145497471696E-2"/>
                  <c:y val="-2.483164705430920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Hoja1!$B$2:$B$12</c:f>
              <c:numCache>
                <c:formatCode>0.00</c:formatCode>
                <c:ptCount val="11"/>
                <c:pt idx="0">
                  <c:v>7.71</c:v>
                </c:pt>
                <c:pt idx="1">
                  <c:v>5.8</c:v>
                </c:pt>
                <c:pt idx="2">
                  <c:v>2.81</c:v>
                </c:pt>
                <c:pt idx="3">
                  <c:v>1.84</c:v>
                </c:pt>
                <c:pt idx="4">
                  <c:v>0.49</c:v>
                </c:pt>
                <c:pt idx="5">
                  <c:v>1.59</c:v>
                </c:pt>
                <c:pt idx="6">
                  <c:v>1.54</c:v>
                </c:pt>
                <c:pt idx="7">
                  <c:v>1.39</c:v>
                </c:pt>
                <c:pt idx="8">
                  <c:v>1.28</c:v>
                </c:pt>
                <c:pt idx="9">
                  <c:v>1.34</c:v>
                </c:pt>
                <c:pt idx="10">
                  <c:v>1.5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0-12A4-439F-8497-D42B7240F841}"/>
            </c:ext>
          </c:extLst>
        </c:ser>
        <c:ser>
          <c:idx val="1"/>
          <c:order val="1"/>
          <c:tx>
            <c:strRef>
              <c:f>Hoja1!$C$1</c:f>
              <c:strCache>
                <c:ptCount val="1"/>
                <c:pt idx="0">
                  <c:v>Atribuides al tabac</c:v>
                </c:pt>
              </c:strCache>
            </c:strRef>
          </c:tx>
          <c:spPr>
            <a:pattFill prst="narHorz">
              <a:fgClr>
                <a:schemeClr val="accent2"/>
              </a:fgClr>
              <a:bgClr>
                <a:schemeClr val="accent2">
                  <a:lumMod val="20000"/>
                  <a:lumOff val="80000"/>
                </a:schemeClr>
              </a:bgClr>
            </a:patt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3-12A4-439F-8497-D42B7240F841}"/>
              </c:ext>
            </c:extLst>
          </c:dPt>
          <c:dPt>
            <c:idx val="1"/>
            <c:invertIfNegative val="0"/>
            <c:bubble3D val="0"/>
            <c:spPr>
              <a:pattFill prst="ltHorz">
                <a:fgClr>
                  <a:schemeClr val="bg1">
                    <a:lumMod val="95000"/>
                  </a:schemeClr>
                </a:fgClr>
                <a:bgClr>
                  <a:schemeClr val="accent6">
                    <a:lumMod val="60000"/>
                    <a:lumOff val="40000"/>
                  </a:schemeClr>
                </a:bgClr>
              </a:pattFill>
              <a:ln>
                <a:noFill/>
              </a:ln>
              <a:effectLst/>
            </c:spPr>
            <c:extLst xmlns:c16r2="http://schemas.microsoft.com/office/drawing/2015/06/chart">
              <c:ext xmlns:c16="http://schemas.microsoft.com/office/drawing/2014/chart" uri="{C3380CC4-5D6E-409C-BE32-E72D297353CC}">
                <c16:uniqueId val="{00000004-12A4-439F-8497-D42B7240F841}"/>
              </c:ext>
            </c:extLst>
          </c:dPt>
          <c:dPt>
            <c:idx val="2"/>
            <c:invertIfNegative val="0"/>
            <c:bubble3D val="0"/>
            <c:spPr>
              <a:pattFill prst="narHorz">
                <a:fgClr>
                  <a:schemeClr val="bg1">
                    <a:lumMod val="95000"/>
                  </a:schemeClr>
                </a:fgClr>
                <a:bgClr>
                  <a:srgbClr val="EAB200"/>
                </a:bgClr>
              </a:pattFill>
              <a:ln>
                <a:noFill/>
              </a:ln>
              <a:effectLst/>
            </c:spPr>
            <c:extLst xmlns:c16r2="http://schemas.microsoft.com/office/drawing/2015/06/chart">
              <c:ext xmlns:c16="http://schemas.microsoft.com/office/drawing/2014/chart" uri="{C3380CC4-5D6E-409C-BE32-E72D297353CC}">
                <c16:uniqueId val="{00000005-12A4-439F-8497-D42B7240F841}"/>
              </c:ext>
            </c:extLst>
          </c:dPt>
          <c:dPt>
            <c:idx val="3"/>
            <c:invertIfNegative val="0"/>
            <c:bubble3D val="0"/>
            <c:spPr>
              <a:pattFill prst="ltHorz">
                <a:fgClr>
                  <a:schemeClr val="bg1">
                    <a:lumMod val="85000"/>
                  </a:schemeClr>
                </a:fgClr>
                <a:bgClr>
                  <a:schemeClr val="accent4">
                    <a:lumMod val="75000"/>
                  </a:schemeClr>
                </a:bgClr>
              </a:pattFill>
              <a:ln>
                <a:noFill/>
              </a:ln>
              <a:effectLst/>
            </c:spPr>
            <c:extLst xmlns:c16r2="http://schemas.microsoft.com/office/drawing/2015/06/chart">
              <c:ext xmlns:c16="http://schemas.microsoft.com/office/drawing/2014/chart" uri="{C3380CC4-5D6E-409C-BE32-E72D297353CC}">
                <c16:uniqueId val="{00000006-12A4-439F-8497-D42B7240F841}"/>
              </c:ext>
            </c:extLst>
          </c:dPt>
          <c:dPt>
            <c:idx val="4"/>
            <c:invertIfNegative val="0"/>
            <c:bubble3D val="0"/>
            <c:spPr>
              <a:pattFill prst="narVert">
                <a:fgClr>
                  <a:schemeClr val="bg1">
                    <a:lumMod val="85000"/>
                  </a:schemeClr>
                </a:fgClr>
                <a:bgClr>
                  <a:srgbClr val="FDA9AF"/>
                </a:bgClr>
              </a:pattFill>
              <a:ln>
                <a:noFill/>
              </a:ln>
              <a:effectLst/>
            </c:spPr>
            <c:extLst xmlns:c16r2="http://schemas.microsoft.com/office/drawing/2015/06/chart">
              <c:ext xmlns:c16="http://schemas.microsoft.com/office/drawing/2014/chart" uri="{C3380CC4-5D6E-409C-BE32-E72D297353CC}">
                <c16:uniqueId val="{00000007-12A4-439F-8497-D42B7240F841}"/>
              </c:ext>
            </c:extLst>
          </c:dPt>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2A4-439F-8497-D42B7240F841}"/>
                </c:ext>
              </c:extLst>
            </c:dLbl>
            <c:spPr>
              <a:noFill/>
              <a:ln>
                <a:noFill/>
              </a:ln>
              <a:effectLst/>
            </c:spPr>
            <c:txPr>
              <a:bodyPr rot="0" spcFirstLastPara="1" vertOverflow="ellipsis" vert="horz" wrap="square" lIns="38100" tIns="19050" rIns="38100" bIns="19050" spcCol="7200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Hoja1!$C$2:$C$12</c:f>
              <c:numCache>
                <c:formatCode>0.00</c:formatCode>
                <c:ptCount val="11"/>
                <c:pt idx="0">
                  <c:v>1.05</c:v>
                </c:pt>
                <c:pt idx="1">
                  <c:v>0.44</c:v>
                </c:pt>
                <c:pt idx="2">
                  <c:v>0.38</c:v>
                </c:pt>
                <c:pt idx="3">
                  <c:v>1.33</c:v>
                </c:pt>
                <c:pt idx="4">
                  <c:v>1.2</c:v>
                </c:pt>
                <c:pt idx="8">
                  <c:v>0.1</c:v>
                </c:pt>
                <c:pt idx="10">
                  <c:v>0.1</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1-12A4-439F-8497-D42B7240F841}"/>
            </c:ext>
          </c:extLst>
        </c:ser>
        <c:ser>
          <c:idx val="2"/>
          <c:order val="2"/>
          <c:tx>
            <c:strRef>
              <c:f>Hoja1!$D$1</c:f>
              <c:strCache>
                <c:ptCount val="1"/>
                <c:pt idx="0">
                  <c:v>Columna1</c:v>
                </c:pt>
              </c:strCache>
            </c:strRef>
          </c:tx>
          <c:spPr>
            <a:pattFill prst="narVert">
              <a:fgClr>
                <a:schemeClr val="bg1">
                  <a:lumMod val="85000"/>
                </a:schemeClr>
              </a:fgClr>
              <a:bgClr>
                <a:srgbClr val="FDA9AF"/>
              </a:bgClr>
            </a:pattFill>
            <a:ln>
              <a:noFill/>
            </a:ln>
            <a:effectLst/>
          </c:spPr>
          <c:invertIfNegative val="0"/>
          <c:dLbls>
            <c:dLbl>
              <c:idx val="10"/>
              <c:layout>
                <c:manualLayout>
                  <c:x val="3.495145497471696E-2"/>
                  <c:y val="-1.2415823527154604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Hoja1!$D$2:$D$12</c:f>
              <c:numCache>
                <c:formatCode>General</c:formatCode>
                <c:ptCount val="11"/>
                <c:pt idx="10" formatCode="0.00">
                  <c:v>1.2</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8-12A4-439F-8497-D42B7240F841}"/>
            </c:ext>
          </c:extLst>
        </c:ser>
        <c:ser>
          <c:idx val="3"/>
          <c:order val="3"/>
          <c:tx>
            <c:strRef>
              <c:f>Hoja1!$E$1</c:f>
              <c:strCache>
                <c:ptCount val="1"/>
                <c:pt idx="0">
                  <c:v>Columna2</c:v>
                </c:pt>
              </c:strCache>
            </c:strRef>
          </c:tx>
          <c:spPr>
            <a:pattFill prst="ltHorz">
              <a:fgClr>
                <a:schemeClr val="bg1">
                  <a:lumMod val="85000"/>
                </a:schemeClr>
              </a:fgClr>
              <a:bgClr>
                <a:schemeClr val="accent4">
                  <a:lumMod val="75000"/>
                </a:schemeClr>
              </a:bgClr>
            </a:pattFill>
            <a:ln>
              <a:noFill/>
            </a:ln>
            <a:effectLst>
              <a:innerShdw blurRad="114300">
                <a:schemeClr val="accent4"/>
              </a:innerShdw>
            </a:effectLst>
          </c:spPr>
          <c:invertIfNegative val="0"/>
          <c:dLbls>
            <c:dLbl>
              <c:idx val="10"/>
              <c:layout>
                <c:manualLayout>
                  <c:x val="3.495145497471696E-2"/>
                  <c:y val="-1.1381040091812064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Hoja1!$E$2:$E$12</c:f>
              <c:numCache>
                <c:formatCode>General</c:formatCode>
                <c:ptCount val="11"/>
                <c:pt idx="10" formatCode="0.00">
                  <c:v>1.33</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9-12A4-439F-8497-D42B7240F841}"/>
            </c:ext>
          </c:extLst>
        </c:ser>
        <c:ser>
          <c:idx val="4"/>
          <c:order val="4"/>
          <c:tx>
            <c:strRef>
              <c:f>Hoja1!$F$1</c:f>
              <c:strCache>
                <c:ptCount val="1"/>
                <c:pt idx="0">
                  <c:v>Columna3</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Hoja1!$F$2:$F$12</c:f>
              <c:numCache>
                <c:formatCode>General</c:formatCode>
                <c:ptCount val="11"/>
                <c:pt idx="10" formatCode="0.00">
                  <c:v>0.38</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A-12A4-439F-8497-D42B7240F841}"/>
            </c:ext>
          </c:extLst>
        </c:ser>
        <c:ser>
          <c:idx val="5"/>
          <c:order val="5"/>
          <c:tx>
            <c:strRef>
              <c:f>Hoja1!$G$1</c:f>
              <c:strCache>
                <c:ptCount val="1"/>
                <c:pt idx="0">
                  <c:v>Columna4</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10"/>
              <c:layout>
                <c:manualLayout>
                  <c:x val="3.495145497471696E-2"/>
                  <c:y val="-6.207911763577302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Hoja1!$G$2:$G$12</c:f>
              <c:numCache>
                <c:formatCode>General</c:formatCode>
                <c:ptCount val="11"/>
                <c:pt idx="10" formatCode="0.00">
                  <c:v>0.44</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B-12A4-439F-8497-D42B7240F841}"/>
            </c:ext>
          </c:extLst>
        </c:ser>
        <c:ser>
          <c:idx val="6"/>
          <c:order val="6"/>
          <c:tx>
            <c:strRef>
              <c:f>Hoja1!$H$1</c:f>
              <c:strCache>
                <c:ptCount val="1"/>
                <c:pt idx="0">
                  <c:v>Columna5</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dLbl>
              <c:idx val="10"/>
              <c:layout>
                <c:manualLayout>
                  <c:x val="3.495145497471696E-2"/>
                  <c:y val="-1.2415823527154604E-2"/>
                </c:manualLayout>
              </c:layout>
              <c:spPr>
                <a:noFill/>
                <a:ln>
                  <a:noFill/>
                </a:ln>
                <a:effectLst/>
              </c:spPr>
              <c:txPr>
                <a:bodyPr rot="0" spcFirstLastPara="1" vertOverflow="overflow" horzOverflow="overflow"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9247571315359248E-2"/>
                      <c:h val="5.2037942561174201E-2"/>
                    </c:manualLayout>
                  </c15:layout>
                </c:ext>
                <c:ext xmlns:c16="http://schemas.microsoft.com/office/drawing/2014/chart" uri="{C3380CC4-5D6E-409C-BE32-E72D297353CC}">
                  <c16:uniqueId val="{00000010-12A4-439F-8497-D42B7240F841}"/>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Hoja1!$H$2:$H$12</c:f>
              <c:numCache>
                <c:formatCode>General</c:formatCode>
                <c:ptCount val="11"/>
                <c:pt idx="10" formatCode="0.00">
                  <c:v>1.05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C-12A4-439F-8497-D42B7240F841}"/>
            </c:ext>
          </c:extLst>
        </c:ser>
        <c:dLbls>
          <c:dLblPos val="ctr"/>
          <c:showLegendKey val="0"/>
          <c:showVal val="1"/>
          <c:showCatName val="0"/>
          <c:showSerName val="0"/>
          <c:showPercent val="0"/>
          <c:showBubbleSize val="0"/>
        </c:dLbls>
        <c:gapWidth val="18"/>
        <c:overlap val="100"/>
        <c:axId val="36254720"/>
        <c:axId val="72905792"/>
      </c:barChart>
      <c:catAx>
        <c:axId val="36254720"/>
        <c:scaling>
          <c:orientation val="minMax"/>
        </c:scaling>
        <c:delete val="1"/>
        <c:axPos val="t"/>
        <c:numFmt formatCode="General" sourceLinked="1"/>
        <c:majorTickMark val="none"/>
        <c:minorTickMark val="none"/>
        <c:tickLblPos val="nextTo"/>
        <c:crossAx val="72905792"/>
        <c:crosses val="max"/>
        <c:auto val="1"/>
        <c:lblAlgn val="ctr"/>
        <c:lblOffset val="100"/>
        <c:noMultiLvlLbl val="0"/>
      </c:catAx>
      <c:valAx>
        <c:axId val="72905792"/>
        <c:scaling>
          <c:orientation val="minMax"/>
          <c:max val="10"/>
        </c:scaling>
        <c:delete val="1"/>
        <c:axPos val="l"/>
        <c:numFmt formatCode="0.00" sourceLinked="1"/>
        <c:majorTickMark val="none"/>
        <c:minorTickMark val="none"/>
        <c:tickLblPos val="nextTo"/>
        <c:crossAx val="36254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2="http://schemas.microsoft.com/office/drawing/2015/06/chart" xmlns:c16r3="http://schemas.microsoft.com/office/drawing/2017/03/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2="http://schemas.microsoft.com/office/drawing/2015/06/chart" xmlns:c16r3="http://schemas.microsoft.com/office/drawing/2017/03/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2="http://schemas.microsoft.com/office/drawing/2015/06/chart" xmlns:c16r3="http://schemas.microsoft.com/office/drawing/2017/03/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52278272"/>
        <c:axId val="84674816"/>
      </c:lineChart>
      <c:catAx>
        <c:axId val="52278272"/>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84674816"/>
        <c:crossesAt val="0"/>
        <c:auto val="1"/>
        <c:lblAlgn val="ctr"/>
        <c:lblOffset val="100"/>
        <c:noMultiLvlLbl val="0"/>
      </c:catAx>
      <c:valAx>
        <c:axId val="84674816"/>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52278272"/>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2="http://schemas.microsoft.com/office/drawing/2015/06/chart" xmlns:c16r3="http://schemas.microsoft.com/office/drawing/2017/03/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2="http://schemas.microsoft.com/office/drawing/2015/06/chart" xmlns:c16r3="http://schemas.microsoft.com/office/drawing/2017/03/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2="http://schemas.microsoft.com/office/drawing/2015/06/chart" xmlns:c16r3="http://schemas.microsoft.com/office/drawing/2017/03/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145211392"/>
        <c:axId val="82416128"/>
        <c:axId val="0"/>
      </c:bar3DChart>
      <c:catAx>
        <c:axId val="145211392"/>
        <c:scaling>
          <c:orientation val="minMax"/>
        </c:scaling>
        <c:delete val="0"/>
        <c:axPos val="b"/>
        <c:numFmt formatCode="General" sourceLinked="0"/>
        <c:majorTickMark val="none"/>
        <c:minorTickMark val="none"/>
        <c:tickLblPos val="nextTo"/>
        <c:txPr>
          <a:bodyPr/>
          <a:lstStyle/>
          <a:p>
            <a:pPr>
              <a:defRPr sz="1598"/>
            </a:pPr>
            <a:endParaRPr lang="ca-ES"/>
          </a:p>
        </c:txPr>
        <c:crossAx val="82416128"/>
        <c:crosses val="autoZero"/>
        <c:auto val="1"/>
        <c:lblAlgn val="ctr"/>
        <c:lblOffset val="100"/>
        <c:noMultiLvlLbl val="0"/>
      </c:catAx>
      <c:valAx>
        <c:axId val="82416128"/>
        <c:scaling>
          <c:orientation val="minMax"/>
        </c:scaling>
        <c:delete val="1"/>
        <c:axPos val="l"/>
        <c:numFmt formatCode="0.0" sourceLinked="1"/>
        <c:majorTickMark val="out"/>
        <c:minorTickMark val="none"/>
        <c:tickLblPos val="nextTo"/>
        <c:crossAx val="145211392"/>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Longitudinal</a:t>
          </a:r>
        </a:p>
      </dsp:txBody>
      <dsp:txXfrm>
        <a:off x="695670" y="2347368"/>
        <a:ext cx="4173413" cy="78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50382" y="0"/>
            <a:ext cx="2947263" cy="496968"/>
          </a:xfrm>
          <a:prstGeom prst="rect">
            <a:avLst/>
          </a:prstGeom>
        </p:spPr>
        <p:txBody>
          <a:bodyPr vert="horz" lIns="91458" tIns="45729" rIns="91458" bIns="45729"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02/10/2017</a:t>
            </a:fld>
            <a:endParaRPr lang="ca-ES"/>
          </a:p>
        </p:txBody>
      </p:sp>
      <p:sp>
        <p:nvSpPr>
          <p:cNvPr id="4" name="Contenidor de peu de pàgina 3"/>
          <p:cNvSpPr>
            <a:spLocks noGrp="1"/>
          </p:cNvSpPr>
          <p:nvPr>
            <p:ph type="ftr" sz="quarter" idx="2"/>
          </p:nvPr>
        </p:nvSpPr>
        <p:spPr>
          <a:xfrm>
            <a:off x="0" y="9431258"/>
            <a:ext cx="2947264" cy="496968"/>
          </a:xfrm>
          <a:prstGeom prst="rect">
            <a:avLst/>
          </a:prstGeom>
        </p:spPr>
        <p:txBody>
          <a:bodyPr vert="horz" lIns="91458" tIns="45729" rIns="91458" bIns="45729"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50382" y="0"/>
            <a:ext cx="2947263" cy="496968"/>
          </a:xfrm>
          <a:prstGeom prst="rect">
            <a:avLst/>
          </a:prstGeom>
        </p:spPr>
        <p:txBody>
          <a:bodyPr vert="horz" lIns="91458" tIns="45729" rIns="91458" bIns="45729"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02/10/2017</a:t>
            </a:fld>
            <a:endParaRPr lang="ca-ES"/>
          </a:p>
        </p:txBody>
      </p:sp>
      <p:sp>
        <p:nvSpPr>
          <p:cNvPr id="4" name="Contenidor d'imatge de diapositiva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1458" tIns="45729" rIns="91458" bIns="45729" rtlCol="0" anchor="ctr"/>
          <a:lstStyle/>
          <a:p>
            <a:pPr lvl="0"/>
            <a:endParaRPr lang="ca-ES" noProof="0"/>
          </a:p>
        </p:txBody>
      </p:sp>
      <p:sp>
        <p:nvSpPr>
          <p:cNvPr id="5" name="Contenidor de notes 4"/>
          <p:cNvSpPr>
            <a:spLocks noGrp="1"/>
          </p:cNvSpPr>
          <p:nvPr>
            <p:ph type="body" sz="quarter" idx="3"/>
          </p:nvPr>
        </p:nvSpPr>
        <p:spPr>
          <a:xfrm>
            <a:off x="679765" y="4717219"/>
            <a:ext cx="5439734" cy="4467940"/>
          </a:xfrm>
          <a:prstGeom prst="rect">
            <a:avLst/>
          </a:prstGeom>
        </p:spPr>
        <p:txBody>
          <a:bodyPr vert="horz" lIns="91458" tIns="45729" rIns="91458" bIns="45729"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31258"/>
            <a:ext cx="2947264" cy="496968"/>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sssi.gob.es/estadEstudios/estadisticas/estadisticas/estMinisterio/mortalidad/docs/PatronesMortalidadEspana2014.1.pdf" TargetMode="External"/><Relationship Id="rId4" Type="http://schemas.openxmlformats.org/officeDocument/2006/relationships/hyperlink" Target="http://xa.yimg.com/kq/groups/2633010/990247380/name/tobacco_infograph.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es-ES" dirty="0">
                <a:latin typeface="Calibri"/>
              </a:rPr>
              <a:t>L’Agència de Salut Pública de Catalunya (ASPCAT) juntament amb les societats científiques (CAMFiC i AIFICC) </a:t>
            </a:r>
            <a:r>
              <a:rPr lang="ca-ES" altLang="es-ES" b="1" dirty="0">
                <a:latin typeface="Calibri"/>
              </a:rPr>
              <a:t>impulsa el programa Atenció Primària Sense Fum</a:t>
            </a:r>
            <a:r>
              <a:rPr lang="ca-ES" altLang="es-ES" dirty="0">
                <a:latin typeface="Calibri"/>
              </a:rPr>
              <a:t> (PAPSF). </a:t>
            </a:r>
            <a:r>
              <a:rPr lang="ca-ES" altLang="es-ES" dirty="0" smtClean="0">
                <a:latin typeface="Calibri"/>
              </a:rPr>
              <a:t> Portem </a:t>
            </a:r>
            <a:r>
              <a:rPr lang="ca-ES" altLang="es-ES" b="1" dirty="0">
                <a:latin typeface="Calibri"/>
              </a:rPr>
              <a:t>15 anys del programa (2002-2017), </a:t>
            </a:r>
            <a:r>
              <a:rPr lang="ca-ES" altLang="es-ES" dirty="0">
                <a:latin typeface="Calibri"/>
              </a:rPr>
              <a:t>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a:t>
            </a:r>
            <a:r>
              <a:rPr lang="ca-ES" altLang="es-ES" b="1" dirty="0">
                <a:latin typeface="Calibri"/>
              </a:rPr>
              <a:t>molts canvis de professionals</a:t>
            </a:r>
            <a:r>
              <a:rPr lang="ca-ES" altLang="es-ES" dirty="0">
                <a:latin typeface="Calibri"/>
              </a:rPr>
              <a:t>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pPr algn="just"/>
            <a:endParaRPr lang="ca-ES" altLang="es-ES" dirty="0">
              <a:latin typeface="+mn-lt"/>
            </a:endParaRPr>
          </a:p>
          <a:p>
            <a:pPr algn="just"/>
            <a:r>
              <a:rPr lang="ca-ES" altLang="es-ES" dirty="0">
                <a:latin typeface="Calibri"/>
              </a:rPr>
              <a:t>Aquest any hem elaborat guies actualitzades per ajudar a deixar de fumar dirigides a professionals i a pacients. Volem aprofitar la distribució d’aquestes guies en tots els centres d'AP, per</a:t>
            </a:r>
            <a:r>
              <a:rPr lang="ca-ES" altLang="es-ES" b="1" dirty="0">
                <a:latin typeface="Calibri"/>
              </a:rPr>
              <a:t> "renovar" la formació</a:t>
            </a:r>
            <a:r>
              <a:rPr lang="ca-ES" altLang="es-ES" dirty="0">
                <a:latin typeface="Calibri"/>
              </a:rPr>
              <a:t>.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099" indent="-285807">
              <a:spcBef>
                <a:spcPct val="30000"/>
              </a:spcBef>
              <a:defRPr sz="1200">
                <a:solidFill>
                  <a:schemeClr val="tx1"/>
                </a:solidFill>
                <a:latin typeface="Calibri" panose="020F0502020204030204" pitchFamily="34" charset="0"/>
              </a:defRPr>
            </a:lvl2pPr>
            <a:lvl3pPr marL="1143229" indent="-228646">
              <a:spcBef>
                <a:spcPct val="30000"/>
              </a:spcBef>
              <a:defRPr sz="1200">
                <a:solidFill>
                  <a:schemeClr val="tx1"/>
                </a:solidFill>
                <a:latin typeface="Calibri" panose="020F0502020204030204" pitchFamily="34" charset="0"/>
              </a:defRPr>
            </a:lvl3pPr>
            <a:lvl4pPr marL="1600520" indent="-228646">
              <a:spcBef>
                <a:spcPct val="30000"/>
              </a:spcBef>
              <a:defRPr sz="1200">
                <a:solidFill>
                  <a:schemeClr val="tx1"/>
                </a:solidFill>
                <a:latin typeface="Calibri" panose="020F0502020204030204" pitchFamily="34" charset="0"/>
              </a:defRPr>
            </a:lvl4pPr>
            <a:lvl5pPr marL="2057811" indent="-228646">
              <a:spcBef>
                <a:spcPct val="30000"/>
              </a:spcBef>
              <a:defRPr sz="1200">
                <a:solidFill>
                  <a:schemeClr val="tx1"/>
                </a:solidFill>
                <a:latin typeface="Calibri" panose="020F0502020204030204" pitchFamily="34" charset="0"/>
              </a:defRPr>
            </a:lvl5pPr>
            <a:lvl6pPr marL="2515103" indent="-228646" eaLnBrk="0" fontAlgn="base" hangingPunct="0">
              <a:spcBef>
                <a:spcPct val="30000"/>
              </a:spcBef>
              <a:spcAft>
                <a:spcPct val="0"/>
              </a:spcAft>
              <a:defRPr sz="1200">
                <a:solidFill>
                  <a:schemeClr val="tx1"/>
                </a:solidFill>
                <a:latin typeface="Calibri" panose="020F0502020204030204" pitchFamily="34" charset="0"/>
              </a:defRPr>
            </a:lvl6pPr>
            <a:lvl7pPr marL="2972394" indent="-228646" eaLnBrk="0" fontAlgn="base" hangingPunct="0">
              <a:spcBef>
                <a:spcPct val="30000"/>
              </a:spcBef>
              <a:spcAft>
                <a:spcPct val="0"/>
              </a:spcAft>
              <a:defRPr sz="1200">
                <a:solidFill>
                  <a:schemeClr val="tx1"/>
                </a:solidFill>
                <a:latin typeface="Calibri" panose="020F0502020204030204" pitchFamily="34" charset="0"/>
              </a:defRPr>
            </a:lvl7pPr>
            <a:lvl8pPr marL="3429686" indent="-228646" eaLnBrk="0" fontAlgn="base" hangingPunct="0">
              <a:spcBef>
                <a:spcPct val="30000"/>
              </a:spcBef>
              <a:spcAft>
                <a:spcPct val="0"/>
              </a:spcAft>
              <a:defRPr sz="1200">
                <a:solidFill>
                  <a:schemeClr val="tx1"/>
                </a:solidFill>
                <a:latin typeface="Calibri" panose="020F0502020204030204" pitchFamily="34" charset="0"/>
              </a:defRPr>
            </a:lvl8pPr>
            <a:lvl9pPr marL="3886977" indent="-22864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noProof="0" dirty="0" smtClean="0"/>
              <a:t>Tots els productes del tabac són perjudicials. En relació amb el 2006, el consum de cigarretes convencionals (amb filtre) entre els fumadors ha disminuït (era del 88,7% dels fumadors i el 96,5% de les fumadores). El segon producte més utilitzat són les </a:t>
            </a:r>
            <a:r>
              <a:rPr lang="ca-ES" b="1" noProof="0" dirty="0" smtClean="0"/>
              <a:t>cigarretes cargolades a mà </a:t>
            </a:r>
            <a:r>
              <a:rPr lang="ca-ES" noProof="0" dirty="0" smtClean="0"/>
              <a:t>(29,6% dels fumadors i 22,6% de les fumadores) que, </a:t>
            </a:r>
            <a:r>
              <a:rPr lang="ca-ES" b="1" noProof="0" dirty="0" smtClean="0"/>
              <a:t>en relació amb l’any 2006, han augmentat </a:t>
            </a:r>
            <a:r>
              <a:rPr lang="ca-ES" noProof="0" dirty="0" smtClean="0"/>
              <a:t>(en consumia el 4,6% dels fumadors i l’1,7% de les fumadores). </a:t>
            </a:r>
            <a:r>
              <a:rPr lang="ca-ES" dirty="0"/>
              <a:t>Sobretot en els menors de 34 anys, en que un de cada tres que fumen l’utilitzen. És més alt en universitaris i classes socials més altes. 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eaLnBrk="1" hangingPunct="1">
              <a:spcBef>
                <a:spcPts val="0"/>
              </a:spcBef>
              <a:spcAft>
                <a:spcPts val="0"/>
              </a:spcAft>
              <a:defRPr/>
            </a:pPr>
            <a:r>
              <a:rPr lang="ca-ES" dirty="0"/>
              <a:t>Per què tenim evidència de la seva eficàcia. La Comissió Nacional de Prioritats de Prevenció (</a:t>
            </a:r>
            <a:r>
              <a:rPr lang="ca-ES" dirty="0" err="1"/>
              <a:t>NCPP</a:t>
            </a:r>
            <a:r>
              <a:rPr lang="ca-ES" dirty="0"/>
              <a:t>) de </a:t>
            </a:r>
            <a:r>
              <a:rPr lang="ca-ES" dirty="0" err="1"/>
              <a:t>EEUU</a:t>
            </a:r>
            <a:r>
              <a:rPr lang="ca-ES" dirty="0"/>
              <a:t> d’Amèrica </a:t>
            </a:r>
            <a:r>
              <a:rPr lang="ca-ES" b="1" dirty="0"/>
              <a:t>revisa periòdicament quins serveis preventius són els més prioritaris  per implementar</a:t>
            </a:r>
            <a:r>
              <a:rPr lang="ca-ES" dirty="0"/>
              <a:t>. </a:t>
            </a:r>
          </a:p>
          <a:p>
            <a:pPr algn="just" defTabSz="914583" eaLnBrk="1" hangingPunct="1">
              <a:spcBef>
                <a:spcPts val="0"/>
              </a:spcBef>
              <a:spcAft>
                <a:spcPts val="0"/>
              </a:spcAft>
              <a:defRPr/>
            </a:pPr>
            <a:r>
              <a:rPr lang="ca-ES" dirty="0"/>
              <a:t>Aquest mes de </a:t>
            </a:r>
            <a:r>
              <a:rPr lang="ca-ES" b="1" dirty="0"/>
              <a:t>gener de 2017, </a:t>
            </a:r>
            <a:r>
              <a:rPr lang="ca-ES" dirty="0"/>
              <a:t>la </a:t>
            </a:r>
            <a:r>
              <a:rPr lang="ca-ES" dirty="0" err="1"/>
              <a:t>NCPP</a:t>
            </a:r>
            <a:r>
              <a:rPr lang="ca-ES" dirty="0"/>
              <a:t> ha actualitzat les seves recomanacions (anterior revisió va ser al 2006.) sobre quines activitats prioritzar. </a:t>
            </a:r>
            <a:r>
              <a:rPr lang="ca-ES" dirty="0" smtClean="0"/>
              <a:t> Metodologia</a:t>
            </a:r>
            <a:r>
              <a:rPr lang="ca-ES" dirty="0"/>
              <a:t>: Han avaluat l'impacte potencial de 28 serveis clínics preventius, basats en l'evidència, en termes de cost-efectivitat i càrrega clínicament </a:t>
            </a:r>
            <a:r>
              <a:rPr lang="ca-ES" dirty="0" smtClean="0"/>
              <a:t>previsible, </a:t>
            </a:r>
            <a:r>
              <a:rPr lang="ca-ES" dirty="0"/>
              <a:t>mesurada per anys de vida ajustats per qualitat (</a:t>
            </a:r>
            <a:r>
              <a:rPr lang="ca-ES" dirty="0" err="1"/>
              <a:t>QALYs</a:t>
            </a:r>
            <a:r>
              <a:rPr lang="ca-ES" dirty="0"/>
              <a:t>). Cada servei o activitat va rebre d'1 a 5 punts en cadascuna de les 2 mides: cost-efectivitat i càrrega clínicament </a:t>
            </a:r>
            <a:r>
              <a:rPr lang="ca-ES" dirty="0" smtClean="0"/>
              <a:t>previsible, </a:t>
            </a:r>
            <a:r>
              <a:rPr lang="ca-ES" dirty="0"/>
              <a:t>per a una puntuació total de 2 a 10. Els 3 serveis que més alt van puntuar, cadascun amb un puntuació total de 10, van ser: la immunització als nens, l'assessorament per prevenir l'inici del tabac entre els joves, i el cribratge del consum de tabac i la intervenció breu per encoratjar l'abandó del mateix en adults. </a:t>
            </a:r>
          </a:p>
          <a:p>
            <a:pPr algn="just" fontAlgn="base"/>
            <a:endParaRPr lang="ca-ES" dirty="0"/>
          </a:p>
          <a:p>
            <a:pPr algn="just"/>
            <a:r>
              <a:rPr lang="ca-ES" b="1" dirty="0" smtClean="0"/>
              <a:t>Amb </a:t>
            </a:r>
            <a:r>
              <a:rPr lang="ca-ES" b="1" dirty="0"/>
              <a:t>els resultats obtinguts es pot concloure que la major millora en la salut de la població adulta es podria obtenir de la utilització dels serveis clínics preventius que aborden l'ús del tabac, les conductes relacionades amb l'abús de l'alcohol (detecció abús alcohol i intervenció breu), l'obesitat, així com la detecció del càncer cèrvix i de còlon i la vacunació contra la grip</a:t>
            </a:r>
            <a:r>
              <a:rPr lang="ca-ES" b="1" dirty="0" smtClean="0"/>
              <a:t>. </a:t>
            </a:r>
            <a:r>
              <a:rPr lang="ca-ES" b="0" dirty="0" smtClean="0"/>
              <a:t>És </a:t>
            </a:r>
            <a:r>
              <a:rPr lang="ca-ES" b="0" dirty="0"/>
              <a:t>important que també els pacients estiguin informats de les activitats preventives més prioritàries per tal que puguin saber què és el millor  per a ells i els capaciti per exigir una atenció basada en l’evidència. </a:t>
            </a:r>
          </a:p>
          <a:p>
            <a:pPr fontAlgn="base"/>
            <a:endParaRPr lang="ca-ES" dirty="0"/>
          </a:p>
          <a:p>
            <a:endParaRPr lang="ca-ES" noProof="0" dirty="0"/>
          </a:p>
        </p:txBody>
      </p:sp>
      <p:sp>
        <p:nvSpPr>
          <p:cNvPr id="4" name="3 Marcador de número de diapositiva"/>
          <p:cNvSpPr>
            <a:spLocks noGrp="1"/>
          </p:cNvSpPr>
          <p:nvPr>
            <p:ph type="sldNum" sz="quarter" idx="10"/>
          </p:nvPr>
        </p:nvSpPr>
        <p:spPr/>
        <p:txBody>
          <a:bodyPr/>
          <a:lstStyle/>
          <a:p>
            <a:fld id="{53F215F2-B7CB-4FD0-8BAF-09177884EFCA}" type="slidenum">
              <a:rPr lang="ca-ES" smtClean="0"/>
              <a:t>11</a:t>
            </a:fld>
            <a:endParaRPr lang="ca-ES"/>
          </a:p>
        </p:txBody>
      </p:sp>
    </p:spTree>
    <p:extLst>
      <p:ext uri="{BB962C8B-B14F-4D97-AF65-F5344CB8AC3E}">
        <p14:creationId xmlns:p14="http://schemas.microsoft.com/office/powerpoint/2010/main" val="378758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lnSpc>
                <a:spcPct val="90000"/>
              </a:lnSpc>
              <a:defRPr/>
            </a:pPr>
            <a:r>
              <a:rPr lang="ca-ES" altLang="ca-ES" b="1" noProof="0" dirty="0"/>
              <a:t>L’Atenció Primària té un patrimoni fonamental: el coneixement de</a:t>
            </a:r>
            <a:r>
              <a:rPr lang="ca-ES" altLang="ca-ES" b="1" baseline="0" noProof="0" dirty="0"/>
              <a:t> la població a la que atén</a:t>
            </a:r>
            <a:r>
              <a:rPr lang="ca-ES" altLang="ca-ES" b="1" baseline="0" noProof="0" dirty="0" smtClean="0"/>
              <a:t>. </a:t>
            </a:r>
            <a:r>
              <a:rPr lang="ca-ES" altLang="ca-ES" noProof="0" dirty="0" smtClean="0"/>
              <a:t>L’AP </a:t>
            </a:r>
            <a:r>
              <a:rPr lang="ca-ES" altLang="ca-ES" noProof="0" dirty="0"/>
              <a:t>té un paper cabdal com a primer nivell assistencial i per les seves pròpies característiques: accessible (és el nivell més accessible del sistema sanitari) i pròxima,  personalitzada (tenint</a:t>
            </a:r>
            <a:r>
              <a:rPr lang="ca-ES" altLang="ca-ES" baseline="0" noProof="0" dirty="0"/>
              <a:t> en compte les necessitats i característiques de cada pacient, </a:t>
            </a:r>
            <a:r>
              <a:rPr lang="ca-ES" altLang="ca-ES" noProof="0" dirty="0"/>
              <a:t>individualitzant</a:t>
            </a:r>
            <a:r>
              <a:rPr lang="ca-ES" altLang="ca-ES" baseline="0" noProof="0" dirty="0"/>
              <a:t> els tractaments)</a:t>
            </a:r>
            <a:r>
              <a:rPr lang="ca-ES" altLang="ca-ES" noProof="0" dirty="0"/>
              <a:t>, integral (perspectiva </a:t>
            </a:r>
            <a:r>
              <a:rPr lang="ca-ES" altLang="ca-ES" noProof="0" dirty="0" err="1"/>
              <a:t>biopsicosocial</a:t>
            </a:r>
            <a:r>
              <a:rPr lang="ca-ES" altLang="ca-ES" noProof="0" dirty="0"/>
              <a:t> ), longitudinal</a:t>
            </a:r>
            <a:r>
              <a:rPr lang="ca-ES" altLang="ca-ES" baseline="0" noProof="0" dirty="0"/>
              <a:t> (al llarg de la seva vida</a:t>
            </a:r>
            <a:r>
              <a:rPr lang="ca-ES" altLang="ca-ES" baseline="0" noProof="0" dirty="0" smtClean="0"/>
              <a:t>). </a:t>
            </a:r>
            <a:r>
              <a:rPr lang="ca-ES" altLang="ca-ES" noProof="0" dirty="0" smtClean="0"/>
              <a:t>L’atenció </a:t>
            </a:r>
            <a:r>
              <a:rPr lang="ca-ES" altLang="ca-ES" noProof="0" dirty="0"/>
              <a:t>primària és el lloc on consulten un major nombre de fumadors abans i després de patir malalties relacionades amb el tabac. </a:t>
            </a:r>
          </a:p>
          <a:p>
            <a:pPr>
              <a:lnSpc>
                <a:spcPct val="90000"/>
              </a:lnSpc>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Amb aquest gràfic podem veure que no hem de menysprear </a:t>
            </a:r>
            <a:r>
              <a:rPr lang="ca-ES" b="1" dirty="0"/>
              <a:t>QUALSEVOL tipus d'intervenció encara que sigui breu, </a:t>
            </a:r>
            <a:r>
              <a:rPr lang="ca-ES" dirty="0"/>
              <a:t>ja que encara que estigui associada a tasses d‘èxit més baixes, tenen el potencial d'arribar a un major nombre de persones i, per tant, l'impacte poblacional és més gran. </a:t>
            </a:r>
          </a:p>
          <a:p>
            <a:pPr algn="just" defTabSz="914583">
              <a:defRPr/>
            </a:pPr>
            <a:endParaRPr lang="ca-ES" dirty="0"/>
          </a:p>
          <a:p>
            <a:pPr algn="just" defTabSz="914583">
              <a:defRPr/>
            </a:pPr>
            <a:r>
              <a:rPr lang="ca-ES" dirty="0"/>
              <a:t>Hem de tenir en compte la importància que pot tenir el </a:t>
            </a:r>
            <a:r>
              <a:rPr lang="ca-ES" b="1" dirty="0"/>
              <a:t>consell dels professionals sanitaris</a:t>
            </a:r>
            <a:r>
              <a:rPr lang="ca-ES" dirty="0"/>
              <a:t>. Perquè una persona deixi de fumar o iniciï </a:t>
            </a:r>
            <a:r>
              <a:rPr lang="ca-ES" b="1" dirty="0"/>
              <a:t>un canvi de comportament, </a:t>
            </a:r>
            <a:r>
              <a:rPr lang="ca-ES" dirty="0"/>
              <a:t>de vegades n'hi ha prou amb que </a:t>
            </a:r>
            <a:r>
              <a:rPr lang="ca-ES" b="1" dirty="0"/>
              <a:t>la pregunta: vostè fuma? </a:t>
            </a:r>
            <a:r>
              <a:rPr lang="ca-ES" dirty="0"/>
              <a:t>es faci en un context de salut (per un professional sanitari com metge/essa, pediatra, infermer/a, farmacèutic/a, odontòleg/a....), </a:t>
            </a:r>
            <a:r>
              <a:rPr lang="ca-ES" b="1" dirty="0"/>
              <a:t>aprofitant QUALSEVOL visita oportunista </a:t>
            </a:r>
            <a:r>
              <a:rPr lang="ca-ES" dirty="0"/>
              <a:t>o seguiment de crònics i se'ls ofereixi un </a:t>
            </a:r>
            <a:r>
              <a:rPr lang="ca-ES" b="1" dirty="0"/>
              <a:t>consell breu </a:t>
            </a:r>
            <a:r>
              <a:rPr lang="ca-ES" dirty="0"/>
              <a:t>(2-3% d‘èxit). Entenent per consell breu:</a:t>
            </a:r>
            <a:r>
              <a:rPr lang="ca-ES" b="1" dirty="0"/>
              <a:t> identificar </a:t>
            </a:r>
            <a:r>
              <a:rPr lang="ca-ES" dirty="0"/>
              <a:t>la condició de fumador, </a:t>
            </a:r>
            <a:r>
              <a:rPr lang="ca-ES" b="1" dirty="0"/>
              <a:t>oferir consell i ajuda, </a:t>
            </a:r>
            <a:r>
              <a:rPr lang="ca-ES" dirty="0"/>
              <a:t>deixant sempre la porta oberta. </a:t>
            </a:r>
          </a:p>
          <a:p>
            <a:pPr algn="just" defTabSz="914583">
              <a:defRPr/>
            </a:pPr>
            <a:endParaRPr lang="ca-ES" dirty="0"/>
          </a:p>
          <a:p>
            <a:pPr algn="just" defTabSz="914583">
              <a:defRPr/>
            </a:pPr>
            <a:r>
              <a:rPr lang="ca-ES" dirty="0"/>
              <a:t>Està demostrat que intervencions més intensives s’associen a taxes d'èxit més altes, no obstant, moltes vegades en l’atenció primària ens hem d’adaptar a la disponibilitat i necessitats tant dels pacient com del professional. No tothom que vol deixar de fumar requereixi molt de temps: en la taula s'observa que</a:t>
            </a:r>
            <a:r>
              <a:rPr lang="ca-ES" b="1" dirty="0"/>
              <a:t> sempre hi ha persones que responen a intervencions breus (6-10%) </a:t>
            </a:r>
            <a:r>
              <a:rPr lang="ca-ES" dirty="0"/>
              <a:t>(intervenció, sigui entrevista motivacional o ajuda per deixar de fumar, amb visites d’un temps aproximadament inferior a tres minuts). Per últim, hi haurà també molts pacients que es beneficiïn </a:t>
            </a:r>
            <a:r>
              <a:rPr lang="ca-ES" b="1" dirty="0"/>
              <a:t>d’intervencions més intensiva, </a:t>
            </a:r>
            <a:r>
              <a:rPr lang="ca-ES" dirty="0"/>
              <a:t>sigui individual, grupal o  telefònica. </a:t>
            </a:r>
          </a:p>
          <a:p>
            <a:endParaRPr lang="ca-ES" dirty="0"/>
          </a:p>
          <a:p>
            <a:endParaRPr lang="ca-ES" dirty="0"/>
          </a:p>
          <a:p>
            <a:endParaRPr lang="ca-ES" dirty="0"/>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ca-ES" dirty="0"/>
              <a:t>I a més......</a:t>
            </a:r>
            <a:r>
              <a:rPr lang="ca-ES" altLang="ca-ES" b="1" dirty="0"/>
              <a:t> és una realitat la</a:t>
            </a:r>
            <a:r>
              <a:rPr lang="ca-ES" altLang="ca-ES" b="1" baseline="0" dirty="0"/>
              <a:t> funció modèlica dels professionals sanitaris que treballen en AP. Sobretot medicina, infermeria i odontologia, </a:t>
            </a:r>
            <a:r>
              <a:rPr lang="ca-ES" altLang="ca-ES" baseline="0" dirty="0"/>
              <a:t>tenen una prevalença molt per sota de la població general.</a:t>
            </a:r>
            <a:endParaRPr lang="es-ES" altLang="ca-ES" baseline="0" dirty="0"/>
          </a:p>
          <a:p>
            <a:pPr algn="just"/>
            <a:r>
              <a:rPr lang="ca-ES" altLang="ca-ES" baseline="0" dirty="0" smtClean="0"/>
              <a:t>És important aquest paper modèlic ja que el </a:t>
            </a:r>
            <a:r>
              <a:rPr lang="ca-ES" altLang="ca-ES" baseline="0" dirty="0"/>
              <a:t>comportament respecte al tabac varia, per regla general el sanitari que fuma aconsella deixar de fumar en menor mesura que els que no fumen (Estudio </a:t>
            </a:r>
            <a:r>
              <a:rPr lang="ca-ES" altLang="ca-ES" baseline="0" dirty="0" err="1" smtClean="0"/>
              <a:t>PESCE</a:t>
            </a:r>
            <a:r>
              <a:rPr lang="ca-ES" altLang="ca-ES" baseline="0" dirty="0" smtClean="0"/>
              <a:t>)</a:t>
            </a:r>
            <a:r>
              <a:rPr lang="ca-ES" altLang="ca-ES" baseline="0" dirty="0"/>
              <a:t> </a:t>
            </a:r>
            <a:endParaRPr lang="ca-ES" altLang="ca-ES" dirty="0"/>
          </a:p>
          <a:p>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14</a:t>
            </a:fld>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buClr>
                <a:schemeClr val="accent1">
                  <a:lumMod val="75000"/>
                </a:schemeClr>
              </a:buClr>
              <a:buSzPct val="95000"/>
              <a:defRPr/>
            </a:pPr>
            <a:r>
              <a:rPr lang="ca-ES" dirty="0">
                <a:solidFill>
                  <a:schemeClr val="tx1"/>
                </a:solidFill>
              </a:rPr>
              <a:t>El problema de salut més important en el nostre entorn i </a:t>
            </a:r>
            <a:r>
              <a:rPr lang="ca-ES" b="1" dirty="0">
                <a:solidFill>
                  <a:schemeClr val="tx1"/>
                </a:solidFill>
              </a:rPr>
              <a:t>es pot prevenir, </a:t>
            </a:r>
            <a:r>
              <a:rPr lang="ca-ES" dirty="0">
                <a:solidFill>
                  <a:schemeClr val="tx1"/>
                </a:solidFill>
              </a:rPr>
              <a:t>per tant, els professionals tenim la </a:t>
            </a:r>
            <a:r>
              <a:rPr lang="es-ES" dirty="0">
                <a:solidFill>
                  <a:schemeClr val="tx1"/>
                </a:solidFill>
              </a:rPr>
              <a:t>posibilidad </a:t>
            </a:r>
            <a:r>
              <a:rPr lang="es-ES" dirty="0" err="1">
                <a:solidFill>
                  <a:schemeClr val="tx1"/>
                </a:solidFill>
              </a:rPr>
              <a:t>d’intervenir</a:t>
            </a:r>
            <a:r>
              <a:rPr lang="es-ES" dirty="0" smtClean="0">
                <a:solidFill>
                  <a:schemeClr val="tx1"/>
                </a:solidFill>
              </a:rPr>
              <a:t>. </a:t>
            </a:r>
            <a:r>
              <a:rPr lang="ca-ES" b="1" dirty="0" smtClean="0">
                <a:solidFill>
                  <a:schemeClr val="tx1"/>
                </a:solidFill>
              </a:rPr>
              <a:t>Afecta </a:t>
            </a:r>
            <a:r>
              <a:rPr lang="ca-ES" b="1" dirty="0">
                <a:solidFill>
                  <a:schemeClr val="tx1"/>
                </a:solidFill>
              </a:rPr>
              <a:t>a moltes </a:t>
            </a:r>
            <a:r>
              <a:rPr lang="ca-ES" dirty="0">
                <a:solidFill>
                  <a:schemeClr val="tx1"/>
                </a:solidFill>
              </a:rPr>
              <a:t>de les </a:t>
            </a:r>
            <a:r>
              <a:rPr lang="ca-ES" b="1" dirty="0">
                <a:solidFill>
                  <a:schemeClr val="tx1"/>
                </a:solidFill>
              </a:rPr>
              <a:t>persones</a:t>
            </a:r>
            <a:r>
              <a:rPr lang="ca-ES" dirty="0">
                <a:solidFill>
                  <a:schemeClr val="tx1"/>
                </a:solidFill>
              </a:rPr>
              <a:t> que es visiten en </a:t>
            </a:r>
            <a:r>
              <a:rPr lang="ca-ES" dirty="0" err="1">
                <a:solidFill>
                  <a:schemeClr val="tx1"/>
                </a:solidFill>
              </a:rPr>
              <a:t>AP</a:t>
            </a:r>
            <a:r>
              <a:rPr lang="ca-ES" dirty="0">
                <a:solidFill>
                  <a:schemeClr val="tx1"/>
                </a:solidFill>
              </a:rPr>
              <a:t>, tant amb o sense altres factors de risc. </a:t>
            </a:r>
            <a:r>
              <a:rPr lang="ca-ES" dirty="0" smtClean="0">
                <a:solidFill>
                  <a:schemeClr val="tx1"/>
                </a:solidFill>
              </a:rPr>
              <a:t>Les </a:t>
            </a:r>
            <a:r>
              <a:rPr lang="ca-ES" dirty="0">
                <a:solidFill>
                  <a:schemeClr val="tx1"/>
                </a:solidFill>
              </a:rPr>
              <a:t>intervencions per ajudar a deixar de fumar, des del consell fins a més intensives (conductuals i farmacològiques) tenen </a:t>
            </a:r>
            <a:r>
              <a:rPr lang="ca-ES" b="1" dirty="0">
                <a:solidFill>
                  <a:schemeClr val="tx1"/>
                </a:solidFill>
              </a:rPr>
              <a:t>evidència</a:t>
            </a:r>
            <a:r>
              <a:rPr lang="ca-ES" dirty="0">
                <a:solidFill>
                  <a:schemeClr val="tx1"/>
                </a:solidFill>
              </a:rPr>
              <a:t> de la seva </a:t>
            </a:r>
            <a:r>
              <a:rPr lang="ca-ES" b="1" dirty="0">
                <a:solidFill>
                  <a:schemeClr val="tx1"/>
                </a:solidFill>
              </a:rPr>
              <a:t>eficàcia</a:t>
            </a:r>
            <a:r>
              <a:rPr lang="ca-ES" b="1" dirty="0" smtClean="0">
                <a:solidFill>
                  <a:schemeClr val="tx1"/>
                </a:solidFill>
              </a:rPr>
              <a:t>. </a:t>
            </a:r>
            <a:r>
              <a:rPr lang="ca-ES" dirty="0" smtClean="0">
                <a:solidFill>
                  <a:schemeClr val="tx1"/>
                </a:solidFill>
              </a:rPr>
              <a:t>A </a:t>
            </a:r>
            <a:r>
              <a:rPr lang="ca-ES" dirty="0">
                <a:solidFill>
                  <a:schemeClr val="tx1"/>
                </a:solidFill>
              </a:rPr>
              <a:t>més, és </a:t>
            </a:r>
            <a:r>
              <a:rPr lang="ca-ES" dirty="0" smtClean="0">
                <a:solidFill>
                  <a:schemeClr val="tx1"/>
                </a:solidFill>
              </a:rPr>
              <a:t>una de les intervencions amb </a:t>
            </a:r>
            <a:r>
              <a:rPr lang="ca-ES" b="1" dirty="0">
                <a:solidFill>
                  <a:schemeClr val="tx1"/>
                </a:solidFill>
              </a:rPr>
              <a:t>millor relació cost-efectivitat </a:t>
            </a:r>
            <a:r>
              <a:rPr lang="ca-ES" dirty="0">
                <a:solidFill>
                  <a:schemeClr val="tx1"/>
                </a:solidFill>
              </a:rPr>
              <a:t>de les que realitzem en el nostre medi</a:t>
            </a:r>
            <a:r>
              <a:rPr lang="ca-ES" dirty="0" smtClean="0">
                <a:solidFill>
                  <a:schemeClr val="tx1"/>
                </a:solidFill>
              </a:rPr>
              <a:t>. </a:t>
            </a:r>
            <a:r>
              <a:rPr lang="ca-ES" b="1" dirty="0" smtClean="0">
                <a:solidFill>
                  <a:schemeClr val="tx1"/>
                </a:solidFill>
              </a:rPr>
              <a:t>Tant </a:t>
            </a:r>
            <a:r>
              <a:rPr lang="ca-ES" b="1" dirty="0">
                <a:solidFill>
                  <a:schemeClr val="tx1"/>
                </a:solidFill>
              </a:rPr>
              <a:t>les polítiques sanitàries  com els professionals, </a:t>
            </a:r>
            <a:r>
              <a:rPr lang="ca-ES" dirty="0">
                <a:solidFill>
                  <a:schemeClr val="tx1"/>
                </a:solidFill>
              </a:rPr>
              <a:t>hem de </a:t>
            </a:r>
            <a:r>
              <a:rPr lang="ca-ES" b="1" dirty="0">
                <a:solidFill>
                  <a:schemeClr val="tx1"/>
                </a:solidFill>
              </a:rPr>
              <a:t>prioritzar</a:t>
            </a:r>
            <a:r>
              <a:rPr lang="ca-ES" dirty="0">
                <a:solidFill>
                  <a:schemeClr val="tx1"/>
                </a:solidFill>
              </a:rPr>
              <a:t>, en les consultes d’AP, les </a:t>
            </a:r>
            <a:r>
              <a:rPr lang="ca-ES" b="1" dirty="0">
                <a:solidFill>
                  <a:schemeClr val="tx1"/>
                </a:solidFill>
              </a:rPr>
              <a:t>intervencions amb major impacte en salut.</a:t>
            </a:r>
          </a:p>
          <a:p>
            <a:pPr marL="0" indent="0" defTabSz="914583">
              <a:buClr>
                <a:schemeClr val="accent1">
                  <a:lumMod val="75000"/>
                </a:schemeClr>
              </a:buClr>
              <a:buSzPct val="95000"/>
              <a:buFont typeface="+mj-lt"/>
              <a:buNone/>
              <a:defRPr/>
            </a:pPr>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15</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smtClean="0"/>
              <a:t>En aquesta diapositiva trobareu els</a:t>
            </a:r>
            <a:r>
              <a:rPr lang="ca-ES" baseline="0" dirty="0" smtClean="0"/>
              <a:t> recursos del PAPSF disponibles actualment i els seus enllaços directes.</a:t>
            </a:r>
            <a:endParaRPr lang="ca-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ca-ES" dirty="0"/>
              <a:t>Presentació dels docents i dels discents, expectatives (opcional nivell d’experiència prèvia).  </a:t>
            </a:r>
            <a:r>
              <a:rPr lang="ca-ES" dirty="0" smtClean="0"/>
              <a:t>Presentació </a:t>
            </a:r>
            <a:r>
              <a:rPr lang="ca-ES" b="1" dirty="0"/>
              <a:t>Objectius</a:t>
            </a:r>
            <a:r>
              <a:rPr lang="ca-ES" dirty="0"/>
              <a:t> docents FORMACIÓ DE FORMADORS:  Formació de formadors (4 hores): Capacitar i dotar als referents de tabaquisme de la xarxa del PAPSF per tal que siguin capaços de portar a terme una activitat formativa per ensenyar a ajudar a deixar de fumar al seu EAP.</a:t>
            </a:r>
          </a:p>
          <a:p>
            <a:pPr marL="171484" indent="-171484" algn="just">
              <a:buFontTx/>
              <a:buChar char="-"/>
            </a:pPr>
            <a:endParaRPr lang="ca-ES" dirty="0"/>
          </a:p>
          <a:p>
            <a:pPr algn="just"/>
            <a:r>
              <a:rPr lang="ca-ES" dirty="0"/>
              <a:t>Presentació </a:t>
            </a:r>
            <a:r>
              <a:rPr lang="ca-ES" b="1" dirty="0"/>
              <a:t>Objectius</a:t>
            </a:r>
            <a:r>
              <a:rPr lang="ca-ES" dirty="0"/>
              <a:t> docents FORMACIÓ PERIFÈRICA  ALS EAP (2 hores): Capacitar i dotar de eines als professionals dels EAP per tal que pugin ajudar a deixar de fumar als els seus pacients. Als assistents </a:t>
            </a:r>
            <a:r>
              <a:rPr lang="ca-ES" b="1" dirty="0"/>
              <a:t>se’ls entregarà les noves guies (per a professionals i per a pacients) </a:t>
            </a:r>
            <a:r>
              <a:rPr lang="ca-ES" dirty="0"/>
              <a:t>per tal que es familiaritzin amb elles i els pugui servir en la seva</a:t>
            </a:r>
            <a:r>
              <a:rPr lang="ca-ES" b="1" dirty="0"/>
              <a:t> pràctica clínica </a:t>
            </a:r>
            <a:r>
              <a:rPr lang="ca-ES" dirty="0"/>
              <a:t>habitual com a referència per intervenir en tabaquisme.</a:t>
            </a:r>
          </a:p>
          <a:p>
            <a:pPr algn="just"/>
            <a:endParaRPr lang="ca-ES" dirty="0"/>
          </a:p>
          <a:p>
            <a:pPr algn="just" defTabSz="914583">
              <a:defRPr/>
            </a:pPr>
            <a:r>
              <a:rPr lang="ca-ES" dirty="0"/>
              <a:t>El curs està </a:t>
            </a:r>
            <a:r>
              <a:rPr lang="ca-ES" b="1" dirty="0"/>
              <a:t>estructurat en tres blocs:</a:t>
            </a:r>
          </a:p>
          <a:p>
            <a:pPr marL="228646" indent="-228646" algn="just">
              <a:buFont typeface="+mj-lt"/>
              <a:buAutoNum type="arabicPeriod"/>
            </a:pPr>
            <a:r>
              <a:rPr lang="ca-ES" dirty="0"/>
              <a:t>Per què intervenir? Epidemiologia. Morbimortalitat relacionada amb el consum del tabac, evidència de l’eficàcia i característiques i potencial de l’atenció primària. </a:t>
            </a:r>
          </a:p>
          <a:p>
            <a:pPr marL="228646" indent="-228646" algn="just">
              <a:buFont typeface="+mj-lt"/>
              <a:buAutoNum type="arabicPeriod"/>
            </a:pPr>
            <a:r>
              <a:rPr lang="ca-ES" dirty="0"/>
              <a:t>Recursos amb els que comptem des del PAPSF per ajudar a deixar de fumar </a:t>
            </a:r>
          </a:p>
          <a:p>
            <a:pPr marL="228646" indent="-228646" algn="just">
              <a:buAutoNum type="arabicPeriod" startAt="3"/>
            </a:pPr>
            <a:r>
              <a:rPr lang="ca-ES" dirty="0"/>
              <a:t>Què cal fer? Aplicar la intervenció per ajudar a deixar de fumar segons disposició: NO DECIDITS/</a:t>
            </a:r>
            <a:r>
              <a:rPr lang="ca-ES" dirty="0" err="1"/>
              <a:t>IDES</a:t>
            </a:r>
            <a:r>
              <a:rPr lang="ca-ES" dirty="0"/>
              <a:t>  o  DECIDITS/</a:t>
            </a:r>
            <a:r>
              <a:rPr lang="ca-ES" dirty="0" err="1"/>
              <a:t>IDES</a:t>
            </a:r>
            <a:r>
              <a:rPr lang="ca-ES" dirty="0"/>
              <a:t>  i els tractaments farmacològics de primera línia d’ajuda per deixar de fumar </a:t>
            </a:r>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A la </a:t>
            </a:r>
            <a:r>
              <a:rPr lang="ca-ES" i="1"/>
              <a:t>Guia de pràctica clínica </a:t>
            </a:r>
            <a:r>
              <a:rPr lang="ca-ES"/>
              <a:t>del </a:t>
            </a:r>
            <a:r>
              <a:rPr lang="ca-ES" err="1"/>
              <a:t>Public</a:t>
            </a:r>
            <a:r>
              <a:rPr lang="ca-ES"/>
              <a:t> Health Service es  resumeix el tractament del tabaquisme amb l’acrònim de les 5A: </a:t>
            </a:r>
            <a:r>
              <a:rPr lang="ca-ES" i="1" err="1"/>
              <a:t>ask</a:t>
            </a:r>
            <a:r>
              <a:rPr lang="ca-ES" i="1"/>
              <a:t> </a:t>
            </a:r>
            <a:r>
              <a:rPr lang="ca-ES"/>
              <a:t>(preguntar pel  tabac) + </a:t>
            </a:r>
            <a:r>
              <a:rPr lang="ca-ES" i="1" err="1"/>
              <a:t>advise</a:t>
            </a:r>
            <a:r>
              <a:rPr lang="ca-ES" i="1"/>
              <a:t> </a:t>
            </a:r>
            <a:r>
              <a:rPr lang="ca-ES"/>
              <a:t>(aconsellar) + </a:t>
            </a:r>
            <a:r>
              <a:rPr lang="ca-ES" i="1" err="1"/>
              <a:t>assess</a:t>
            </a:r>
            <a:r>
              <a:rPr lang="ca-ES" i="1"/>
              <a:t> </a:t>
            </a:r>
            <a:r>
              <a:rPr lang="ca-ES"/>
              <a:t>(comprovar la disposició) + </a:t>
            </a:r>
            <a:r>
              <a:rPr lang="ca-ES" i="1" err="1"/>
              <a:t>assist</a:t>
            </a:r>
            <a:r>
              <a:rPr lang="ca-ES" i="1"/>
              <a:t> </a:t>
            </a:r>
            <a:r>
              <a:rPr lang="ca-ES"/>
              <a:t>(ajudar) + </a:t>
            </a:r>
            <a:r>
              <a:rPr lang="ca-ES" i="1" err="1"/>
              <a:t>arrange</a:t>
            </a:r>
            <a:r>
              <a:rPr lang="ca-ES" i="1"/>
              <a:t> </a:t>
            </a:r>
            <a:r>
              <a:rPr lang="ca-ES"/>
              <a:t>(acordar seguiment).  </a:t>
            </a:r>
          </a:p>
          <a:p>
            <a:r>
              <a:rPr lang="ca-ES"/>
              <a:t> </a:t>
            </a:r>
            <a:r>
              <a:rPr lang="ca-ES" i="1" err="1"/>
              <a:t>Ask</a:t>
            </a:r>
            <a:r>
              <a:rPr lang="ca-ES"/>
              <a:t>: preguntar pel  tabac i registrar-ho en un lloc visible de la </a:t>
            </a:r>
            <a:r>
              <a:rPr lang="ca-ES" err="1"/>
              <a:t>HCAP</a:t>
            </a:r>
            <a:r>
              <a:rPr lang="ca-ES"/>
              <a:t>, de fet com una patologia més.</a:t>
            </a:r>
          </a:p>
          <a:p>
            <a:pPr lvl="0"/>
            <a:r>
              <a:rPr lang="ca-ES" i="1" err="1"/>
              <a:t>Advise</a:t>
            </a:r>
            <a:r>
              <a:rPr lang="ca-ES"/>
              <a:t>: aconsellar deixar de fumar de forma clara (qualsevol quantitat de tabac ja és perjudicial); ferma (deixar de fumar és el millor negoci de vida) i personalitzada (el tabac l’està perjudicant perquè...).</a:t>
            </a:r>
          </a:p>
          <a:p>
            <a:r>
              <a:rPr lang="ca-ES"/>
              <a:t> </a:t>
            </a:r>
            <a:r>
              <a:rPr lang="ca-ES" i="1" err="1"/>
              <a:t>Assess</a:t>
            </a:r>
            <a:r>
              <a:rPr lang="ca-ES"/>
              <a:t>: comprovar la disposició de la persona per deixar el tabac.</a:t>
            </a:r>
          </a:p>
          <a:p>
            <a:r>
              <a:rPr lang="ca-ES"/>
              <a:t> </a:t>
            </a:r>
            <a:r>
              <a:rPr lang="ca-ES" i="1"/>
              <a:t>Assist</a:t>
            </a:r>
            <a:r>
              <a:rPr lang="ca-ES"/>
              <a:t>: ajudar a deixar de fumar a pacients motivats per fer-ho o bé motivar per afavorir intents posteriors.</a:t>
            </a:r>
          </a:p>
          <a:p>
            <a:r>
              <a:rPr lang="ca-ES"/>
              <a:t> </a:t>
            </a:r>
          </a:p>
          <a:p>
            <a:pPr lvl="0"/>
            <a:r>
              <a:rPr lang="ca-ES" i="1" err="1"/>
              <a:t>Arrange</a:t>
            </a:r>
            <a:r>
              <a:rPr lang="ca-ES"/>
              <a:t>: acordar  visites de seguiment.</a:t>
            </a: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583" eaLnBrk="1" fontAlgn="auto" hangingPunct="1">
              <a:spcBef>
                <a:spcPts val="0"/>
              </a:spcBef>
              <a:spcAft>
                <a:spcPts val="0"/>
              </a:spcAft>
              <a:defRPr/>
            </a:pPr>
            <a:r>
              <a:rPr lang="ca-ES"/>
              <a:t>La definició de </a:t>
            </a:r>
            <a:r>
              <a:rPr lang="ca-ES" b="1"/>
              <a:t>«fumador diari» </a:t>
            </a:r>
            <a:r>
              <a:rPr lang="ca-ES"/>
              <a:t>varia entre les enquestes, però sovint es refereix a una persona que fuma qualsevol producte de tabac almenys un cop al dia durant un període determinat anterior a la data de l'enquesta (“es sol dir en l’últim mes”). </a:t>
            </a:r>
            <a:r>
              <a:rPr lang="ca-ES" noProof="0"/>
              <a:t>Un </a:t>
            </a:r>
            <a:r>
              <a:rPr lang="ca-ES" b="1" noProof="0"/>
              <a:t>«fumador ocasional» </a:t>
            </a:r>
            <a:r>
              <a:rPr lang="ca-ES" b="0" noProof="0"/>
              <a:t>é</a:t>
            </a:r>
            <a:r>
              <a:rPr lang="ca-ES" noProof="0"/>
              <a:t>s una persona que fuma </a:t>
            </a:r>
            <a:r>
              <a:rPr lang="ca-ES"/>
              <a:t>qualsevol producte de tabac </a:t>
            </a:r>
            <a:r>
              <a:rPr lang="ca-ES" noProof="0"/>
              <a:t>de manera no diària durant un període determinat anterior a la data de l’enquesta. </a:t>
            </a:r>
            <a:endParaRPr lang="ca-ES"/>
          </a:p>
          <a:p>
            <a:pPr defTabSz="914583" eaLnBrk="1" fontAlgn="auto" hangingPunct="1">
              <a:spcBef>
                <a:spcPts val="0"/>
              </a:spcBef>
              <a:spcAft>
                <a:spcPts val="0"/>
              </a:spcAft>
              <a:defRPr/>
            </a:pPr>
            <a:endParaRPr lang="ca-ES"/>
          </a:p>
          <a:p>
            <a:pPr defTabSz="914583" eaLnBrk="1" fontAlgn="auto" hangingPunct="1">
              <a:spcBef>
                <a:spcPts val="0"/>
              </a:spcBef>
              <a:spcAft>
                <a:spcPts val="0"/>
              </a:spcAft>
              <a:defRPr/>
            </a:pPr>
            <a:r>
              <a:rPr lang="ca-ES"/>
              <a:t>Recordar que en cas de tenir </a:t>
            </a:r>
            <a:r>
              <a:rPr lang="ca-ES" err="1"/>
              <a:t>l’ecap</a:t>
            </a:r>
            <a:r>
              <a:rPr lang="ca-ES"/>
              <a:t>, el registre s’ha de fer dins de la Intel·ligència Activa i penjar el diagnòstic (fumador diari o ocasional). Cal valorar dins l’equip quin diagnòstic incorporar. </a:t>
            </a:r>
            <a:r>
              <a:rPr lang="ca-ES" i="1"/>
              <a:t>Si cliquen sobre el pla de cures, fumes sí/no, el botó dret del ratolí, se’ns obre un espai per comentari i la variable quedat en un altre color. </a:t>
            </a:r>
          </a:p>
          <a:p>
            <a:pPr defTabSz="914583" eaLnBrk="1" fontAlgn="auto" hangingPunct="1">
              <a:spcBef>
                <a:spcPts val="0"/>
              </a:spcBef>
              <a:spcAft>
                <a:spcPts val="0"/>
              </a:spcAft>
              <a:defRPr/>
            </a:pPr>
            <a:endParaRPr lang="ca-ES"/>
          </a:p>
          <a:p>
            <a:pPr defTabSz="914583">
              <a:defRPr/>
            </a:pPr>
            <a:r>
              <a:rPr lang="ca-ES"/>
              <a:t>En el cas </a:t>
            </a:r>
            <a:r>
              <a:rPr lang="ca-ES" err="1"/>
              <a:t>d’exfumador</a:t>
            </a:r>
            <a:r>
              <a:rPr lang="ca-ES"/>
              <a:t> (a l’any que no fuma), s’haurà de posar</a:t>
            </a:r>
            <a:r>
              <a:rPr lang="ca-ES" b="1"/>
              <a:t> inactiu </a:t>
            </a:r>
            <a:r>
              <a:rPr lang="ca-ES"/>
              <a:t>el diagnòstic de fumador, en ser una addicció i per tant, es considera malaltia crònica amb possibilitat de recaigudes.</a:t>
            </a:r>
            <a:endParaRPr lang="ca-ES">
              <a:solidFill>
                <a:srgbClr val="FF0000"/>
              </a:solidFill>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a:defRPr/>
            </a:pPr>
            <a:r>
              <a:rPr lang="ca-ES"/>
              <a:t>Als </a:t>
            </a:r>
            <a:r>
              <a:rPr lang="ca-ES" b="1"/>
              <a:t>12 mesos d’abstinència </a:t>
            </a:r>
            <a:r>
              <a:rPr lang="ca-ES"/>
              <a:t>tabàquica hem </a:t>
            </a:r>
            <a:r>
              <a:rPr lang="ca-ES" b="1"/>
              <a:t>d'inactivar el diagnòstic de fumador </a:t>
            </a:r>
            <a:r>
              <a:rPr lang="ca-ES"/>
              <a:t>(o qualsevol de les seves variants) tal com fem en altres malalties o addiccions amb possibilitat de recidives o recaigudes. Donat que la condició </a:t>
            </a:r>
            <a:r>
              <a:rPr lang="ca-ES" err="1"/>
              <a:t>d'exfumador</a:t>
            </a:r>
            <a:r>
              <a:rPr lang="ca-ES"/>
              <a:t> implica 12 mesos sense fumar, mentre no hagi passat un any sense fumar el CORRECTE és MANTENIR ACTIU EL DIAGNÒSTIC DE FUMADOR registrant a Intel·ligència Activa la temptativa que està fent per deixar de fumar. </a:t>
            </a:r>
          </a:p>
          <a:p>
            <a:pPr defTabSz="914583">
              <a:defRPr/>
            </a:pP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22</a:t>
            </a:fld>
            <a:endParaRPr lang="ca-ES" altLang="ca-ES"/>
          </a:p>
        </p:txBody>
      </p:sp>
    </p:spTree>
    <p:extLst>
      <p:ext uri="{BB962C8B-B14F-4D97-AF65-F5344CB8AC3E}">
        <p14:creationId xmlns:p14="http://schemas.microsoft.com/office/powerpoint/2010/main" val="41319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a:t>Aquesta pot semblar una intervenció molt senzilla però és molt potent ja que va augmentant els motius que mentalment té el fumador per deixar de fumar. Malauradament en moltes visites es perd aquesta oportunitat</a:t>
            </a:r>
          </a:p>
          <a:p>
            <a:r>
              <a:rPr lang="ca-ES"/>
              <a:t> </a:t>
            </a:r>
          </a:p>
          <a:p>
            <a:r>
              <a:rPr lang="ca-ES"/>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583" eaLnBrk="1" fontAlgn="auto" hangingPunct="1">
              <a:spcBef>
                <a:spcPts val="0"/>
              </a:spcBef>
              <a:spcAft>
                <a:spcPts val="0"/>
              </a:spcAft>
              <a:defRPr/>
            </a:pPr>
            <a:r>
              <a:rPr lang="ca-ES"/>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Totes aquelles persones que no estan decidides a deixar de fumar necessiten un estil d’entrevista clínica que els ajudi o faciliti reflexionar sobre el seu consum de tabac. Aquesta manera de fer a consulta s’anomena entrevista </a:t>
            </a:r>
            <a:r>
              <a:rPr lang="ca-ES" err="1"/>
              <a:t>motivacional</a:t>
            </a:r>
            <a:r>
              <a:rPr lang="ca-ES"/>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a:t>Que el pacient deixi de fumar no sol passar a la primera visita i qui treballa ajudant a fer canvis de conducta sap que l’entrevista </a:t>
            </a:r>
            <a:r>
              <a:rPr lang="ca-ES" err="1"/>
              <a:t>motivacional</a:t>
            </a:r>
            <a:r>
              <a:rPr lang="ca-ES"/>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Els anomenats pares de l’entrevista motivacional,  William R. Miller i Stephen </a:t>
            </a:r>
            <a:r>
              <a:rPr lang="ca-ES" err="1"/>
              <a:t>Rollnick</a:t>
            </a:r>
            <a:r>
              <a:rPr lang="ca-ES"/>
              <a:t>, potser no estarien molt d’acord amb la simplificació que hem fet del seu model d’entrevista. En tot cas recomanem moltíssim llegir i gaudir dels dos llibres  que tenen traduïts la castellà. </a:t>
            </a:r>
          </a:p>
          <a:p>
            <a:endParaRPr lang="ca-ES"/>
          </a:p>
          <a:p>
            <a:r>
              <a:rPr lang="ca-ES"/>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a:t>Fer un bon resum és difícil. Però és el que s’emportarà la persona de la consulta i sobre lo que rumiarà un cop marxi del centre de salut. </a:t>
            </a:r>
          </a:p>
          <a:p>
            <a:endParaRPr lang="ca-ES"/>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28</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Les persones que estan decidides a deixar de fumar en el proper mes cal ajudar-les amb tractament conductual i, en molts casos, també tractament farmacològic. </a:t>
            </a:r>
          </a:p>
          <a:p>
            <a:r>
              <a:rPr lang="ca-ES"/>
              <a:t>Anys d’experiència ajudant a fumadors a deixar el tabac recomana fer: </a:t>
            </a:r>
          </a:p>
          <a:p>
            <a:pPr lvl="0"/>
            <a:r>
              <a:rPr lang="ca-ES"/>
              <a:t>una, o millor dues, visites abans del dia que es deixa de fumar </a:t>
            </a:r>
          </a:p>
          <a:p>
            <a:pPr lvl="0"/>
            <a:r>
              <a:rPr lang="ca-ES"/>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a:t> </a:t>
            </a:r>
          </a:p>
          <a:p>
            <a:r>
              <a:rPr lang="ca-ES"/>
              <a:t>No cal dir que les noves tecnologies faciliten molt que el seguiment no sigui presencial.</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29</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El consum de tabac és la </a:t>
            </a:r>
            <a:r>
              <a:rPr lang="ca-ES" b="1" dirty="0" smtClean="0"/>
              <a:t>principal causa </a:t>
            </a:r>
            <a:r>
              <a:rPr lang="ca-ES" b="1" dirty="0"/>
              <a:t>de pèrdua de salut i de mortalitat </a:t>
            </a:r>
            <a:r>
              <a:rPr lang="ca-ES" dirty="0"/>
              <a:t>prematura i evitable al</a:t>
            </a:r>
            <a:r>
              <a:rPr lang="ca-ES" baseline="0" dirty="0"/>
              <a:t> món</a:t>
            </a:r>
            <a:r>
              <a:rPr lang="ca-ES" dirty="0"/>
              <a:t>. </a:t>
            </a:r>
            <a:endParaRPr lang="ca-ES" dirty="0" smtClean="0"/>
          </a:p>
          <a:p>
            <a:pPr algn="just" defTabSz="914583">
              <a:defRPr/>
            </a:pPr>
            <a:endParaRPr lang="ca-ES" dirty="0"/>
          </a:p>
          <a:p>
            <a:pPr algn="just">
              <a:defRPr/>
            </a:pPr>
            <a:r>
              <a:rPr lang="ca-ES" dirty="0"/>
              <a:t>Segons </a:t>
            </a:r>
            <a:r>
              <a:rPr lang="ca-ES" dirty="0" err="1"/>
              <a:t>l’Organizació</a:t>
            </a:r>
            <a:r>
              <a:rPr lang="ca-ES" dirty="0"/>
              <a:t> Mundial de la Salut, el tabac és </a:t>
            </a:r>
            <a:r>
              <a:rPr lang="ca-ES" b="1" dirty="0"/>
              <a:t>“l’únic producte de consum legal que mata quan s’utilitza exactament de acord a les indicacions del fabricant”.</a:t>
            </a:r>
            <a:r>
              <a:rPr lang="ca-ES" dirty="0"/>
              <a:t> El consum de tabac és un factor de risc i el fet de no fumar o haver passat a ser ex-fumador, és un </a:t>
            </a:r>
            <a:r>
              <a:rPr lang="ca-ES" b="1" dirty="0"/>
              <a:t>factor protector important que ha de ser identificat</a:t>
            </a:r>
            <a:r>
              <a:rPr lang="ca-ES" dirty="0"/>
              <a:t>, els beneficis de la cessació tabàquica són inqüestionables, tant en els que no tenen altres factors de risc com en les persones que ja tenen altres factors de risc (hipertensió, diabetis, hipercolesterolèmia, etc.). </a:t>
            </a:r>
            <a:endParaRPr dirty="0"/>
          </a:p>
          <a:p>
            <a:pPr algn="just" defTabSz="914583">
              <a:defRPr/>
            </a:pPr>
            <a:endParaRPr lang="ca-ES" b="0" i="0" noProof="0" dirty="0">
              <a:latin typeface="+mn-lt"/>
            </a:endParaRPr>
          </a:p>
          <a:p>
            <a:pPr defTabSz="914583">
              <a:defRPr/>
            </a:pP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Fa més de 50 anys que es va demostrar que el consum de tabac provocava malalties importants. L’informe sobre el </a:t>
            </a:r>
            <a:r>
              <a:rPr lang="ca-ES" b="1" dirty="0"/>
              <a:t>Tabac i salut </a:t>
            </a:r>
            <a:r>
              <a:rPr lang="ca-ES" dirty="0"/>
              <a:t>emès al 1964 recopilava l’evidència al respecte. Fa tres anys, es va publicar l'informe número 32 del USDHHS </a:t>
            </a:r>
            <a:r>
              <a:rPr lang="es-ES" dirty="0" err="1">
                <a:hlinkClick r:id="rId3"/>
              </a:rPr>
              <a:t>The</a:t>
            </a:r>
            <a:r>
              <a:rPr lang="es-ES" dirty="0">
                <a:hlinkClick r:id="rId3"/>
              </a:rPr>
              <a:t> </a:t>
            </a:r>
            <a:r>
              <a:rPr lang="es-ES" dirty="0" err="1">
                <a:hlinkClick r:id="rId3"/>
              </a:rPr>
              <a:t>Health</a:t>
            </a:r>
            <a:r>
              <a:rPr lang="es-ES" dirty="0">
                <a:hlinkClick r:id="rId3"/>
              </a:rPr>
              <a:t> </a:t>
            </a:r>
            <a:r>
              <a:rPr lang="es-ES" dirty="0" err="1">
                <a:hlinkClick r:id="rId3"/>
              </a:rPr>
              <a:t>Consequences</a:t>
            </a:r>
            <a:r>
              <a:rPr lang="es-ES" dirty="0">
                <a:hlinkClick r:id="rId3"/>
              </a:rPr>
              <a:t> </a:t>
            </a:r>
            <a:r>
              <a:rPr lang="es-ES" dirty="0" err="1">
                <a:hlinkClick r:id="rId3"/>
              </a:rPr>
              <a:t>of</a:t>
            </a:r>
            <a:r>
              <a:rPr lang="es-ES" dirty="0">
                <a:hlinkClick r:id="rId3"/>
              </a:rPr>
              <a:t> Smoking—50 </a:t>
            </a:r>
            <a:r>
              <a:rPr lang="es-ES" dirty="0" err="1">
                <a:hlinkClick r:id="rId3"/>
              </a:rPr>
              <a:t>Years</a:t>
            </a:r>
            <a:r>
              <a:rPr lang="es-ES" dirty="0">
                <a:hlinkClick r:id="rId3"/>
              </a:rPr>
              <a:t> </a:t>
            </a:r>
            <a:r>
              <a:rPr lang="es-ES" dirty="0" err="1">
                <a:hlinkClick r:id="rId3"/>
              </a:rPr>
              <a:t>of</a:t>
            </a:r>
            <a:r>
              <a:rPr lang="es-ES" dirty="0">
                <a:hlinkClick r:id="rId3"/>
              </a:rPr>
              <a:t> </a:t>
            </a:r>
            <a:r>
              <a:rPr lang="es-ES" dirty="0" err="1">
                <a:hlinkClick r:id="rId3"/>
              </a:rPr>
              <a:t>Progress</a:t>
            </a:r>
            <a:r>
              <a:rPr lang="es-ES" dirty="0">
                <a:hlinkClick r:id="rId3"/>
              </a:rPr>
              <a:t>: A </a:t>
            </a:r>
            <a:r>
              <a:rPr lang="es-ES" dirty="0" err="1">
                <a:hlinkClick r:id="rId3"/>
              </a:rPr>
              <a:t>Report</a:t>
            </a:r>
            <a:r>
              <a:rPr lang="es-ES" dirty="0">
                <a:hlinkClick r:id="rId3"/>
              </a:rPr>
              <a:t> </a:t>
            </a:r>
            <a:r>
              <a:rPr lang="es-ES" dirty="0" err="1">
                <a:hlinkClick r:id="rId3"/>
              </a:rPr>
              <a:t>of</a:t>
            </a:r>
            <a:r>
              <a:rPr lang="es-ES" dirty="0">
                <a:hlinkClick r:id="rId3"/>
              </a:rPr>
              <a:t> </a:t>
            </a:r>
            <a:r>
              <a:rPr lang="es-ES" dirty="0" err="1">
                <a:hlinkClick r:id="rId3"/>
              </a:rPr>
              <a:t>the</a:t>
            </a:r>
            <a:r>
              <a:rPr lang="es-ES" dirty="0">
                <a:hlinkClick r:id="rId3"/>
              </a:rPr>
              <a:t> </a:t>
            </a:r>
            <a:r>
              <a:rPr lang="es-ES" dirty="0" err="1">
                <a:hlinkClick r:id="rId3"/>
              </a:rPr>
              <a:t>Surgeon</a:t>
            </a:r>
            <a:r>
              <a:rPr lang="es-ES" dirty="0">
                <a:hlinkClick r:id="rId3"/>
              </a:rPr>
              <a:t> General, 2014</a:t>
            </a:r>
            <a:r>
              <a:rPr lang="es-ES" dirty="0"/>
              <a:t> (</a:t>
            </a:r>
            <a:r>
              <a:rPr lang="ca-ES" u="sng" dirty="0">
                <a:hlinkClick r:id="rId4"/>
              </a:rPr>
              <a:t>Las </a:t>
            </a:r>
            <a:r>
              <a:rPr lang="ca-ES" u="sng" dirty="0" err="1">
                <a:hlinkClick r:id="rId4"/>
              </a:rPr>
              <a:t>consecuencias</a:t>
            </a:r>
            <a:r>
              <a:rPr lang="ca-ES" u="sng" dirty="0">
                <a:hlinkClick r:id="rId4"/>
              </a:rPr>
              <a:t> para la </a:t>
            </a:r>
            <a:r>
              <a:rPr lang="ca-ES" u="sng" dirty="0" err="1">
                <a:hlinkClick r:id="rId4"/>
              </a:rPr>
              <a:t>salud</a:t>
            </a:r>
            <a:r>
              <a:rPr lang="ca-ES" u="sng" dirty="0">
                <a:hlinkClick r:id="rId4"/>
              </a:rPr>
              <a:t> del </a:t>
            </a:r>
            <a:r>
              <a:rPr lang="ca-ES" u="sng" dirty="0" err="1">
                <a:hlinkClick r:id="rId4"/>
              </a:rPr>
              <a:t>tabaco</a:t>
            </a:r>
            <a:r>
              <a:rPr lang="ca-ES" u="sng" dirty="0">
                <a:hlinkClick r:id="rId4"/>
              </a:rPr>
              <a:t>. 50 </a:t>
            </a:r>
            <a:r>
              <a:rPr lang="ca-ES" u="sng" dirty="0" err="1">
                <a:hlinkClick r:id="rId4"/>
              </a:rPr>
              <a:t>años</a:t>
            </a:r>
            <a:r>
              <a:rPr lang="ca-ES" u="sng" dirty="0">
                <a:hlinkClick r:id="rId4"/>
              </a:rPr>
              <a:t> del Informe del </a:t>
            </a:r>
            <a:r>
              <a:rPr lang="ca-ES" u="sng" dirty="0" err="1">
                <a:hlinkClick r:id="rId4"/>
              </a:rPr>
              <a:t>Cirujano</a:t>
            </a:r>
            <a:r>
              <a:rPr lang="ca-ES" u="sng" dirty="0">
                <a:hlinkClick r:id="rId4"/>
              </a:rPr>
              <a:t> General</a:t>
            </a:r>
            <a:r>
              <a:rPr lang="ca-ES" u="sng" dirty="0"/>
              <a:t>)</a:t>
            </a:r>
            <a:r>
              <a:rPr lang="ca-ES" dirty="0"/>
              <a:t>.</a:t>
            </a:r>
            <a:r>
              <a:rPr lang="es-ES" dirty="0"/>
              <a:t> </a:t>
            </a:r>
            <a:r>
              <a:rPr lang="ca-ES" dirty="0"/>
              <a:t>A data d'avui se sap que </a:t>
            </a:r>
            <a:r>
              <a:rPr lang="ca-ES" b="1" dirty="0"/>
              <a:t>més de 30 malalties estan directament relacionades amb el consum de tabac </a:t>
            </a:r>
            <a:r>
              <a:rPr lang="ca-ES" dirty="0"/>
              <a:t>i unes </a:t>
            </a:r>
            <a:r>
              <a:rPr lang="ca-ES" b="1" dirty="0"/>
              <a:t>10 patologies es relacionen amb l'exposició al fum ambiental de tabac</a:t>
            </a:r>
            <a:r>
              <a:rPr lang="ca-ES" dirty="0"/>
              <a:t>.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 altres malalties del sistema respiratori, sobretot en els infants.</a:t>
            </a:r>
          </a:p>
          <a:p>
            <a:pPr algn="just" defTabSz="914583">
              <a:defRPr/>
            </a:pPr>
            <a:endParaRPr lang="ca-ES" dirty="0"/>
          </a:p>
          <a:p>
            <a:pPr algn="just" defTabSz="914583">
              <a:defRPr/>
            </a:pPr>
            <a:r>
              <a:rPr lang="ca-ES" dirty="0"/>
              <a:t>Crida l'atenció que encara 50 anys després de les primeres evidències s'hagin identificat </a:t>
            </a:r>
            <a:r>
              <a:rPr lang="ca-ES" b="1" dirty="0"/>
              <a:t>noves malalties causades pel tabaquisme</a:t>
            </a:r>
            <a:r>
              <a:rPr lang="ca-ES" dirty="0"/>
              <a:t> entre les que destaquen per la seva alta freqüència, la diabetis </a:t>
            </a:r>
            <a:r>
              <a:rPr lang="ca-ES" dirty="0" err="1"/>
              <a:t>mellitus</a:t>
            </a:r>
            <a:r>
              <a:rPr lang="ca-ES" dirty="0"/>
              <a:t> tipus II, l'artritis </a:t>
            </a:r>
            <a:r>
              <a:rPr lang="ca-ES" dirty="0" err="1"/>
              <a:t>reumatoide</a:t>
            </a:r>
            <a:r>
              <a:rPr lang="ca-ES" dirty="0"/>
              <a:t>, la tuberculosi o el càncer colorectal. També s’afegeix l’ictus a les causades per l’exposició al fum de tabac. En aquesta diapositiva es mostren dos imatges del </a:t>
            </a:r>
            <a:r>
              <a:rPr lang="ca-ES" b="1" dirty="0"/>
              <a:t>resum executiu de l'informe </a:t>
            </a:r>
            <a:r>
              <a:rPr lang="ca-ES" dirty="0"/>
              <a:t>en què es recopilen les patologies relacionades amb el tabaquisme actiu i passiu. </a:t>
            </a:r>
          </a:p>
          <a:p>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41</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42</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a:t>És difícil</a:t>
            </a:r>
            <a:r>
              <a:rPr lang="ca-ES" baseline="0"/>
              <a:t> tenir equivalències entre els diferents tipus de consum, tenint en compte la bibliografia i l’experiència clínica, us oferim una </a:t>
            </a:r>
            <a:r>
              <a:rPr lang="ca-ES" b="1" baseline="0"/>
              <a:t>equivalència orientativa </a:t>
            </a:r>
            <a:r>
              <a:rPr lang="ca-ES" baseline="0"/>
              <a:t>dels diferents tipus de tabac.</a:t>
            </a:r>
            <a:endParaRPr lang="ca-ES"/>
          </a:p>
          <a:p>
            <a:endParaRPr lang="ca-ES"/>
          </a:p>
          <a:p>
            <a:r>
              <a:rPr lang="ca-ES"/>
              <a:t>En</a:t>
            </a:r>
            <a:r>
              <a:rPr lang="ca-ES" baseline="0"/>
              <a:t> principi, es recomana tractament farmacològic en els cas de dependència alta o moderada, no obstant, no hem d’oblidar que la dependència té altres components (social, psíquic i emocional) i a més, la tolerància física pot variar segons la persona, el sexe o elements personals que poden dificultar deixar de fumar. </a:t>
            </a:r>
          </a:p>
          <a:p>
            <a:endParaRPr lang="ca-ES" baseline="0"/>
          </a:p>
          <a:p>
            <a:r>
              <a:rPr lang="ca-ES" baseline="0"/>
              <a:t>Per tant, el test de dependència és un element orientatiu, per conèixer una mica més les característiques del consum i el seu resultat no ens pot servir per banalitzar o agreujar les possibles dificultats.</a:t>
            </a: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43</a:t>
            </a:fld>
            <a:endParaRPr lang="ca-ES" altLang="ca-ES"/>
          </a:p>
        </p:txBody>
      </p:sp>
    </p:spTree>
    <p:extLst>
      <p:ext uri="{BB962C8B-B14F-4D97-AF65-F5344CB8AC3E}">
        <p14:creationId xmlns:p14="http://schemas.microsoft.com/office/powerpoint/2010/main" val="1364741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44</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Sobre </a:t>
            </a:r>
            <a:r>
              <a:rPr lang="es-ES" dirty="0" err="1"/>
              <a:t>pell</a:t>
            </a:r>
            <a:r>
              <a:rPr lang="es-ES" dirty="0"/>
              <a:t> sana i </a:t>
            </a:r>
            <a:r>
              <a:rPr lang="es-ES" dirty="0" err="1"/>
              <a:t>sense</a:t>
            </a:r>
            <a:r>
              <a:rPr lang="es-ES" dirty="0"/>
              <a:t> </a:t>
            </a:r>
            <a:r>
              <a:rPr lang="es-ES" dirty="0" err="1"/>
              <a:t>pèl</a:t>
            </a:r>
            <a:r>
              <a:rPr lang="es-ES" dirty="0"/>
              <a:t> (en dones, no aplicar sobre el </a:t>
            </a:r>
            <a:r>
              <a:rPr lang="es-ES" dirty="0" err="1"/>
              <a:t>pit</a:t>
            </a:r>
            <a:r>
              <a:rPr lang="es-ES" dirty="0"/>
              <a:t>).</a:t>
            </a:r>
          </a:p>
          <a:p>
            <a:r>
              <a:rPr lang="es-ES" dirty="0" err="1"/>
              <a:t>Canviar</a:t>
            </a:r>
            <a:r>
              <a:rPr lang="es-ES" dirty="0"/>
              <a:t> la </a:t>
            </a:r>
            <a:r>
              <a:rPr lang="es-ES" dirty="0" err="1"/>
              <a:t>localització</a:t>
            </a:r>
            <a:r>
              <a:rPr lang="es-ES" dirty="0"/>
              <a:t> del </a:t>
            </a:r>
            <a:r>
              <a:rPr lang="es-ES" dirty="0" err="1"/>
              <a:t>pegat</a:t>
            </a:r>
            <a:r>
              <a:rPr lang="es-ES" dirty="0"/>
              <a:t> cada </a:t>
            </a:r>
            <a:r>
              <a:rPr lang="es-ES" dirty="0" err="1"/>
              <a:t>dia</a:t>
            </a:r>
            <a:r>
              <a:rPr lang="es-ES" dirty="0"/>
              <a:t> i no repetir-la en 6-7 </a:t>
            </a:r>
            <a:r>
              <a:rPr lang="es-ES" dirty="0" err="1"/>
              <a:t>dies</a:t>
            </a:r>
            <a:r>
              <a:rPr lang="es-ES" dirty="0"/>
              <a:t>.</a:t>
            </a:r>
          </a:p>
          <a:p>
            <a:r>
              <a:rPr lang="es-ES" dirty="0" err="1"/>
              <a:t>Començar</a:t>
            </a:r>
            <a:r>
              <a:rPr lang="es-ES" dirty="0"/>
              <a:t> el </a:t>
            </a:r>
            <a:r>
              <a:rPr lang="es-ES" dirty="0" err="1"/>
              <a:t>matí</a:t>
            </a:r>
            <a:r>
              <a:rPr lang="es-ES" dirty="0"/>
              <a:t> que es </a:t>
            </a:r>
            <a:r>
              <a:rPr lang="es-ES" dirty="0" err="1"/>
              <a:t>deixa</a:t>
            </a:r>
            <a:r>
              <a:rPr lang="es-ES" dirty="0"/>
              <a:t> de fumar i retirar-lo: – el de 16 </a:t>
            </a:r>
            <a:r>
              <a:rPr lang="es-ES" dirty="0" err="1"/>
              <a:t>hores</a:t>
            </a:r>
            <a:r>
              <a:rPr lang="es-ES" dirty="0"/>
              <a:t> a la </a:t>
            </a:r>
            <a:r>
              <a:rPr lang="es-ES" dirty="0" err="1"/>
              <a:t>nit</a:t>
            </a:r>
            <a:r>
              <a:rPr lang="es-ES" dirty="0"/>
              <a:t>.  – el de 24 h, a </a:t>
            </a:r>
            <a:r>
              <a:rPr lang="es-ES" dirty="0" err="1"/>
              <a:t>l’endemà</a:t>
            </a:r>
            <a:endParaRPr lang="es-ES" dirty="0"/>
          </a:p>
          <a:p>
            <a:endParaRPr lang="es-ES" dirty="0"/>
          </a:p>
          <a:p>
            <a:r>
              <a:rPr lang="es-ES" dirty="0"/>
              <a:t>No</a:t>
            </a:r>
            <a:r>
              <a:rPr lang="es-ES" baseline="0" dirty="0"/>
              <a:t> hi </a:t>
            </a:r>
            <a:r>
              <a:rPr lang="es-ES" baseline="0" dirty="0" smtClean="0"/>
              <a:t>han </a:t>
            </a:r>
            <a:r>
              <a:rPr lang="es-ES" baseline="0" dirty="0" err="1"/>
              <a:t>diferències</a:t>
            </a:r>
            <a:r>
              <a:rPr lang="es-ES" baseline="0" dirty="0"/>
              <a:t> </a:t>
            </a:r>
            <a:r>
              <a:rPr lang="es-ES" baseline="0" dirty="0" err="1"/>
              <a:t>estadísticaments</a:t>
            </a:r>
            <a:r>
              <a:rPr lang="es-ES" baseline="0" dirty="0"/>
              <a:t> </a:t>
            </a:r>
            <a:r>
              <a:rPr lang="es-ES" baseline="0" dirty="0" err="1"/>
              <a:t>significatives</a:t>
            </a:r>
            <a:r>
              <a:rPr lang="es-ES" baseline="0" dirty="0"/>
              <a:t> en la </a:t>
            </a:r>
            <a:r>
              <a:rPr lang="es-ES" baseline="0" dirty="0" err="1"/>
              <a:t>deshabituació</a:t>
            </a:r>
            <a:r>
              <a:rPr lang="es-ES" baseline="0" dirty="0"/>
              <a:t> </a:t>
            </a:r>
            <a:r>
              <a:rPr lang="es-ES" baseline="0" dirty="0" err="1"/>
              <a:t>tabàquica</a:t>
            </a:r>
            <a:r>
              <a:rPr lang="es-ES" baseline="0" dirty="0"/>
              <a:t> </a:t>
            </a:r>
            <a:r>
              <a:rPr lang="es-ES" baseline="0" dirty="0" err="1"/>
              <a:t>comparat</a:t>
            </a:r>
            <a:r>
              <a:rPr lang="es-ES" baseline="0" dirty="0"/>
              <a:t> el </a:t>
            </a:r>
            <a:r>
              <a:rPr lang="es-ES" baseline="0" dirty="0" err="1"/>
              <a:t>pegat</a:t>
            </a:r>
            <a:r>
              <a:rPr lang="es-ES" baseline="0" dirty="0"/>
              <a:t> de 24h </a:t>
            </a:r>
            <a:r>
              <a:rPr lang="es-ES" baseline="0" dirty="0" err="1"/>
              <a:t>amb</a:t>
            </a:r>
            <a:r>
              <a:rPr lang="es-ES" baseline="0" dirty="0"/>
              <a:t> el </a:t>
            </a:r>
            <a:r>
              <a:rPr lang="es-ES" baseline="0"/>
              <a:t>de </a:t>
            </a:r>
            <a:r>
              <a:rPr lang="es-ES" baseline="0" smtClean="0"/>
              <a:t>16h</a:t>
            </a:r>
            <a:endParaRPr lang="es-ES" baseline="0" dirty="0" smtClean="0"/>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46</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eaLnBrk="1" fontAlgn="auto" hangingPunct="1">
              <a:spcBef>
                <a:spcPts val="0"/>
              </a:spcBef>
              <a:spcAft>
                <a:spcPts val="0"/>
              </a:spcAft>
              <a:defRPr/>
            </a:pPr>
            <a:r>
              <a:rPr lang="ca-ES"/>
              <a:t>1.Normalment són lleus, auto limitats i poden desaparèixer amb la utilització correcta</a:t>
            </a:r>
          </a:p>
          <a:p>
            <a:pPr defTabSz="914583" eaLnBrk="1" fontAlgn="auto" hangingPunct="1">
              <a:spcBef>
                <a:spcPts val="0"/>
              </a:spcBef>
              <a:spcAft>
                <a:spcPts val="0"/>
              </a:spcAf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47</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La Comissió Europea,  a través de la seva </a:t>
            </a:r>
            <a:r>
              <a:rPr lang="ca-ES" dirty="0">
                <a:hlinkClick r:id="rId3"/>
              </a:rPr>
              <a:t>Direcció General de Salut Pública </a:t>
            </a:r>
            <a:r>
              <a:rPr lang="ca-ES" dirty="0"/>
              <a:t>i  Consum, va publicar una interessant </a:t>
            </a:r>
            <a:r>
              <a:rPr lang="ca-ES" dirty="0">
                <a:hlinkClick r:id="rId4"/>
              </a:rPr>
              <a:t>infografia</a:t>
            </a:r>
            <a:r>
              <a:rPr lang="ca-ES" dirty="0"/>
              <a:t> sobre el consum de tabac a Europa. </a:t>
            </a:r>
            <a:r>
              <a:rPr lang="ca-ES" altLang="ca-ES" noProof="0" dirty="0" smtClean="0"/>
              <a:t>Continua sent el nostre </a:t>
            </a:r>
            <a:r>
              <a:rPr lang="ca-ES" altLang="ca-ES" b="1" noProof="0" dirty="0" smtClean="0"/>
              <a:t>principal problema de salut pública</a:t>
            </a:r>
            <a:r>
              <a:rPr lang="ca-ES" altLang="ca-ES" noProof="0" dirty="0" smtClean="0"/>
              <a:t> i la primera causa de mort previsible en els països desenvolupats. El tabac provoca 16 (12 a Espanya)</a:t>
            </a:r>
            <a:r>
              <a:rPr lang="ca-ES" altLang="ca-ES" baseline="0" noProof="0" dirty="0" smtClean="0"/>
              <a:t> </a:t>
            </a:r>
            <a:r>
              <a:rPr lang="ca-ES" altLang="ca-ES" noProof="0" dirty="0" smtClean="0"/>
              <a:t>vegades més morts</a:t>
            </a:r>
            <a:r>
              <a:rPr lang="ca-ES" altLang="ca-ES" baseline="0" noProof="0" dirty="0" smtClean="0"/>
              <a:t> que els accidents de trànsit</a:t>
            </a:r>
            <a:r>
              <a:rPr lang="ca-ES" altLang="ca-ES" noProof="0" dirty="0" smtClean="0"/>
              <a:t>. Les polítiques</a:t>
            </a:r>
            <a:r>
              <a:rPr lang="ca-ES" altLang="ca-ES" baseline="0" noProof="0" dirty="0" smtClean="0"/>
              <a:t> de Salut Pública, haurien de prioritzar les intervencions amb més impacte.</a:t>
            </a:r>
          </a:p>
          <a:p>
            <a:pPr algn="just" defTabSz="914583">
              <a:defRPr/>
            </a:pPr>
            <a:endParaRPr lang="ca-ES" altLang="ca-ES" baseline="0" noProof="0" dirty="0" smtClean="0"/>
          </a:p>
          <a:p>
            <a:pPr algn="just" defTabSz="914583">
              <a:defRPr/>
            </a:pPr>
            <a:r>
              <a:rPr lang="ca-ES" dirty="0"/>
              <a:t>L’any </a:t>
            </a:r>
            <a:r>
              <a:rPr lang="ca-ES" b="1" dirty="0"/>
              <a:t>2014, a l’Estat espanyol </a:t>
            </a:r>
            <a:r>
              <a:rPr lang="ca-ES" dirty="0"/>
              <a:t>es van produir 395.830 defuncions: 52.000  d’aquestes morts atribuïbles al consum de tabac, front  a les 1932 per accidents no intencionats de vehicles a motor (trànsit), a les 3.911 morts per suïcidi i a les 700 morts per </a:t>
            </a:r>
            <a:r>
              <a:rPr lang="ca-ES" dirty="0" smtClean="0"/>
              <a:t>SIDA: </a:t>
            </a:r>
            <a:r>
              <a:rPr lang="es-ES" sz="1050" dirty="0" smtClean="0"/>
              <a:t>Informe </a:t>
            </a:r>
            <a:r>
              <a:rPr lang="es-ES" sz="1050" dirty="0"/>
              <a:t>de Mortalidad atribuible al consumo de  tabaco En España, entre 2000-2014. </a:t>
            </a:r>
            <a:endParaRPr lang="es-ES" sz="1050" dirty="0" smtClean="0"/>
          </a:p>
          <a:p>
            <a:pPr algn="just" defTabSz="914583">
              <a:defRPr/>
            </a:pPr>
            <a:r>
              <a:rPr lang="es-ES" sz="1050" u="sng" dirty="0" smtClean="0">
                <a:hlinkClick r:id="rId5"/>
              </a:rPr>
              <a:t>https</a:t>
            </a:r>
            <a:r>
              <a:rPr lang="es-ES" sz="1050" u="sng" dirty="0">
                <a:hlinkClick r:id="rId5"/>
              </a:rPr>
              <a:t>://</a:t>
            </a:r>
            <a:r>
              <a:rPr lang="es-ES" sz="1050" u="sng" dirty="0" err="1">
                <a:hlinkClick r:id="rId5"/>
              </a:rPr>
              <a:t>www.msssi.gob.es</a:t>
            </a:r>
            <a:r>
              <a:rPr lang="es-ES" sz="1050" u="sng" dirty="0">
                <a:hlinkClick r:id="rId5"/>
              </a:rPr>
              <a:t>/</a:t>
            </a:r>
            <a:r>
              <a:rPr lang="es-ES" sz="1050" u="sng" dirty="0" err="1">
                <a:hlinkClick r:id="rId5"/>
              </a:rPr>
              <a:t>estadEstudios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estMinisterio</a:t>
            </a:r>
            <a:r>
              <a:rPr lang="es-ES" sz="1050" u="sng" dirty="0">
                <a:hlinkClick r:id="rId5"/>
              </a:rPr>
              <a:t>/mortalidad/</a:t>
            </a:r>
            <a:r>
              <a:rPr lang="es-ES" sz="1050" u="sng" dirty="0" err="1">
                <a:hlinkClick r:id="rId5"/>
              </a:rPr>
              <a:t>docs</a:t>
            </a:r>
            <a:r>
              <a:rPr lang="es-ES" sz="1050" u="sng" dirty="0">
                <a:hlinkClick r:id="rId5"/>
              </a:rPr>
              <a:t>/PatronesMortalidadEspana2014.1.pdf</a:t>
            </a:r>
            <a:endParaRPr lang="ca-ES" sz="1050" dirty="0"/>
          </a:p>
          <a:p>
            <a:pPr defTabSz="914583">
              <a:defRPr/>
            </a:pPr>
            <a:endParaRPr lang="ca-ES" dirty="0"/>
          </a:p>
          <a:p>
            <a:pPr defTabSz="914583">
              <a:defRPr/>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5</a:t>
            </a:fld>
            <a:endParaRPr lang="ca-ES" altLang="ca-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50</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54</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55</a:t>
            </a:fld>
            <a:endParaRPr lang="ca-ES" altLang="ca-ES"/>
          </a:p>
        </p:txBody>
      </p:sp>
    </p:spTree>
    <p:extLst>
      <p:ext uri="{BB962C8B-B14F-4D97-AF65-F5344CB8AC3E}">
        <p14:creationId xmlns:p14="http://schemas.microsoft.com/office/powerpoint/2010/main" val="38894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56</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defRPr/>
            </a:pPr>
            <a:r>
              <a:rPr lang="ca-ES" baseline="0" noProof="0" dirty="0" smtClean="0"/>
              <a:t>Dels 56,4 milions de defuncions registrades al món en 2015, més de la meitat (54%) van ser conseqüència de les 10 causes que s'indiquen a continuació. Les principals causes de mortalitat al món són la cardiopatia isquèmica i l'accident cerebrovascular (a Europa la tercera és l’Alzheimer). </a:t>
            </a:r>
            <a:r>
              <a:rPr lang="ca-ES" b="1" baseline="0" noProof="0" dirty="0" smtClean="0"/>
              <a:t>El tabac és un factor de risc per a sis de les 10 causes principals de mort. </a:t>
            </a:r>
            <a:r>
              <a:rPr lang="ca-ES" baseline="0" noProof="0" dirty="0" smtClean="0"/>
              <a:t>Les àrees amb color indiquen la fracció de defuncions atribuïbles al consum de tabac. </a:t>
            </a:r>
            <a:r>
              <a:rPr lang="ca-ES" b="1" baseline="0" noProof="0" dirty="0" smtClean="0"/>
              <a:t>La mortalitat és</a:t>
            </a:r>
            <a:r>
              <a:rPr lang="ca-ES" b="1" dirty="0" smtClean="0"/>
              <a:t> un dels indicadors més importants per avaluar l'eficàcia dels sistemes de salut dels països i per ajudar a les autoritats sanitàries a orientar les activitats futures en matèria de salut pública i per augmentar les despeses en les esferes amb major mortalitat.</a:t>
            </a:r>
          </a:p>
          <a:p>
            <a:pPr algn="just"/>
            <a:endParaRPr lang="ca-ES" dirty="0" smtClean="0"/>
          </a:p>
          <a:p>
            <a:pPr algn="just"/>
            <a:r>
              <a:rPr lang="ca-ES" b="0" baseline="0" dirty="0" smtClean="0"/>
              <a:t>Segons l'Organització Mundial de la Salut (OMS) 2017: El tabac </a:t>
            </a:r>
            <a:r>
              <a:rPr lang="ca-ES" b="1" baseline="0" dirty="0" smtClean="0"/>
              <a:t>mata cada any a més de 7 milions de persones</a:t>
            </a:r>
            <a:r>
              <a:rPr lang="ca-ES" b="0" baseline="0" dirty="0" smtClean="0"/>
              <a:t>, de les quals més de 6 milions són consumidors del producte i al voltant de 890 000 són no fumadors exposats al fum ambiental de tabac. L'ús de tabac ha causat la mort de 1000 milions de persones al llarg del segle XX, moltes més que les morts que van causar la primera i la segona Guerres Mundials en conjunt. </a:t>
            </a:r>
            <a:r>
              <a:rPr lang="ca-ES" altLang="ca-ES" b="1" noProof="0" dirty="0" smtClean="0"/>
              <a:t>A Catalunya (2014) </a:t>
            </a:r>
            <a:r>
              <a:rPr lang="ca-ES" altLang="ca-ES" noProof="0" dirty="0" smtClean="0"/>
              <a:t>al voltant de </a:t>
            </a:r>
            <a:r>
              <a:rPr lang="ca-ES" dirty="0" smtClean="0"/>
              <a:t>9.125 persones van morir per malalties directament atribuïbles al consum de tabac.</a:t>
            </a:r>
          </a:p>
          <a:p>
            <a:pPr defTabSz="914583">
              <a:defRPr/>
            </a:pPr>
            <a:endParaRPr lang="ca-ES" baseline="0" dirty="0"/>
          </a:p>
          <a:p>
            <a:endParaRPr lang="ca-ES" dirty="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6</a:t>
            </a:fld>
            <a:endParaRPr lang="ca-ES" altLang="ca-ES"/>
          </a:p>
        </p:txBody>
      </p:sp>
    </p:spTree>
    <p:extLst>
      <p:ext uri="{BB962C8B-B14F-4D97-AF65-F5344CB8AC3E}">
        <p14:creationId xmlns:p14="http://schemas.microsoft.com/office/powerpoint/2010/main" val="21789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ca-ES" dirty="0"/>
              <a:t>L'Estudi Mundial comparatiu del </a:t>
            </a:r>
            <a:r>
              <a:rPr lang="ca-ES" b="1" dirty="0"/>
              <a:t>risc de càrrega global de malalties, lesions i factors de risc</a:t>
            </a:r>
            <a:r>
              <a:rPr lang="es-ES" b="1" dirty="0"/>
              <a:t> </a:t>
            </a:r>
            <a:r>
              <a:rPr lang="ca-ES" dirty="0"/>
              <a:t>(</a:t>
            </a:r>
            <a:r>
              <a:rPr lang="ca-ES" dirty="0" err="1"/>
              <a:t>GBD</a:t>
            </a:r>
            <a:r>
              <a:rPr lang="ca-ES" dirty="0"/>
              <a:t> 2016) segueix sent l'única avaluació revisada per parells, exhaustiva i anual de la càrrega de factors de risc per edat, sexe, causa i ubicació per a una llarga sèrie de temps que compleix amb les Directrius per a un informe precís i transparent de les estimacions de salut (</a:t>
            </a:r>
            <a:r>
              <a:rPr lang="ca-ES" dirty="0" err="1"/>
              <a:t>GATHER</a:t>
            </a:r>
            <a:r>
              <a:rPr lang="ca-ES" dirty="0"/>
              <a:t>). </a:t>
            </a:r>
          </a:p>
          <a:p>
            <a:pPr algn="just"/>
            <a:r>
              <a:rPr lang="ca-ES" dirty="0"/>
              <a:t>En 20 16, han produït estimacions per al risc del tabac sense fum i per al fum de segona mà, han canviat el mètode d’estimació per assegurar la coherència amb les estimacions de la prevalença del tabaquisme.</a:t>
            </a:r>
          </a:p>
          <a:p>
            <a:pPr algn="just"/>
            <a:endParaRPr lang="es-ES" b="1" dirty="0"/>
          </a:p>
          <a:p>
            <a:pPr algn="just"/>
            <a:r>
              <a:rPr lang="es-ES" b="1" dirty="0"/>
              <a:t>La comprensión de los niveles y tendencias de los principales riesgos para la salud humana es esencial para priorizar la acción de salud pública y evaluar el éxito de los diferentes programas y políticas.</a:t>
            </a:r>
            <a:endParaRPr lang="ca-ES" b="1"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388098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altLang="ca-ES" b="1" dirty="0">
                <a:latin typeface="+mj-lt"/>
              </a:rPr>
              <a:t>En els últims anys ha hagut una clara disminució </a:t>
            </a:r>
            <a:r>
              <a:rPr lang="ca-ES" altLang="ca-ES" dirty="0">
                <a:latin typeface="+mj-lt"/>
              </a:rPr>
              <a:t>del tabaquisme a Catalunya, amb 200.000 fumadors menys entre 2011 i 2014. La llei del 28/2005 i la, seva posterior reforma (</a:t>
            </a:r>
            <a:r>
              <a:rPr lang="ca-ES" dirty="0">
                <a:latin typeface="+mj-lt"/>
              </a:rPr>
              <a:t>Llei 42/2010, aprovada al desembre de 2010),</a:t>
            </a:r>
            <a:r>
              <a:rPr lang="ca-ES" altLang="ca-ES" dirty="0">
                <a:latin typeface="+mj-lt"/>
              </a:rPr>
              <a:t> han jugat un paper decisió en aquesta lluita.  També els professionals sanitaris tenim un paper cabdal, al voltant de </a:t>
            </a:r>
            <a:r>
              <a:rPr lang="ca-ES" altLang="ca-ES" dirty="0">
                <a:solidFill>
                  <a:srgbClr val="262626"/>
                </a:solidFill>
                <a:latin typeface="+mj-lt"/>
                <a:cs typeface="Arial" pitchFamily="34" charset="0"/>
              </a:rPr>
              <a:t>49.391 persones usuàries dels serveis sanitaris havien deixat de fumar l’any 2016 (</a:t>
            </a:r>
            <a:r>
              <a:rPr lang="ca-ES" altLang="ca-ES" dirty="0" err="1">
                <a:solidFill>
                  <a:srgbClr val="262626"/>
                </a:solidFill>
                <a:latin typeface="+mj-lt"/>
                <a:cs typeface="Arial" pitchFamily="34" charset="0"/>
              </a:rPr>
              <a:t>eCaP</a:t>
            </a:r>
            <a:r>
              <a:rPr lang="ca-ES" altLang="ca-ES" dirty="0">
                <a:solidFill>
                  <a:srgbClr val="262626"/>
                </a:solidFill>
                <a:latin typeface="+mj-lt"/>
                <a:cs typeface="Arial" pitchFamily="34" charset="0"/>
              </a:rPr>
              <a:t>).</a:t>
            </a:r>
          </a:p>
          <a:p>
            <a:pPr algn="just" defTabSz="914583">
              <a:defRPr/>
            </a:pPr>
            <a:endParaRPr lang="ca-ES" altLang="ca-ES" dirty="0">
              <a:latin typeface="+mj-lt"/>
            </a:endParaRPr>
          </a:p>
          <a:p>
            <a:pPr algn="just"/>
            <a:r>
              <a:rPr lang="ca-ES" dirty="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dirty="0">
              <a:latin typeface="+mj-lt"/>
            </a:endParaRPr>
          </a:p>
          <a:p>
            <a:pPr algn="just"/>
            <a:endParaRPr lang="ca-ES" altLang="ca-ES" dirty="0">
              <a:latin typeface="+mj-lt"/>
            </a:endParaRPr>
          </a:p>
          <a:p>
            <a:pPr algn="just"/>
            <a:r>
              <a:rPr lang="ca-ES" altLang="ca-ES" b="1" dirty="0">
                <a:latin typeface="+mj-lt"/>
              </a:rPr>
              <a:t>No obstant, encara fumen &gt;1,6 milions de persones a Catalunya </a:t>
            </a:r>
            <a:r>
              <a:rPr lang="ca-ES" altLang="ca-ES" dirty="0">
                <a:latin typeface="+mj-lt"/>
              </a:rPr>
              <a:t>. La prevalença del consum de tabac (diari i ocasional) en la població de 15 anys i més és del 24,7%  </a:t>
            </a:r>
            <a:r>
              <a:rPr lang="ca-ES" dirty="0">
                <a:latin typeface="+mj-lt"/>
              </a:rPr>
              <a:t>més elevada en els homes (31,0%) que en les dones (20,6%). </a:t>
            </a:r>
            <a:r>
              <a:rPr lang="ca-ES" b="1" dirty="0">
                <a:latin typeface="+mj-lt"/>
              </a:rPr>
              <a:t>E</a:t>
            </a:r>
            <a:r>
              <a:rPr lang="ca-ES" altLang="ca-ES" b="1" dirty="0">
                <a:latin typeface="+mj-lt"/>
              </a:rPr>
              <a:t>l 22,9% fumen de manera diària </a:t>
            </a:r>
            <a:r>
              <a:rPr lang="ca-ES" dirty="0">
                <a:latin typeface="+mj-lt"/>
              </a:rPr>
              <a:t>(el 26,9% dels homes i el 19% de les dones)</a:t>
            </a:r>
            <a:r>
              <a:rPr lang="ca-ES" altLang="ca-ES" dirty="0">
                <a:latin typeface="+mj-lt"/>
              </a:rPr>
              <a:t>. </a:t>
            </a:r>
          </a:p>
          <a:p>
            <a:endParaRPr lang="ca-ES" altLang="ca-ES" dirty="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8</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dirty="0"/>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588" y="5809152"/>
            <a:ext cx="1213821" cy="365125"/>
          </a:xfrm>
          <a:prstGeom prst="rect">
            <a:avLst/>
          </a:prstGeom>
        </p:spPr>
        <p:txBody>
          <a:bodyPr/>
          <a:lstStyle/>
          <a:p>
            <a:fld id="{7A847CFC-816F-41D0-AAC0-9BF4FEBC753E}" type="datetimeFigureOut">
              <a:rPr lang="es-ES" smtClean="0"/>
              <a:t>02/10/2017</a:t>
            </a:fld>
            <a:endParaRPr lang="es-ES"/>
          </a:p>
        </p:txBody>
      </p:sp>
      <p:sp>
        <p:nvSpPr>
          <p:cNvPr id="3" name="Footer Placeholder 2"/>
          <p:cNvSpPr>
            <a:spLocks noGrp="1"/>
          </p:cNvSpPr>
          <p:nvPr>
            <p:ph type="ftr" sz="quarter" idx="11"/>
          </p:nvPr>
        </p:nvSpPr>
        <p:spPr>
          <a:xfrm>
            <a:off x="914401" y="5809152"/>
            <a:ext cx="5540188"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7670202" y="5809152"/>
            <a:ext cx="554023"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5621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 id="2147484026" r:id="rId12"/>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cmtabacos.es/wwwcmt/paginas/CA/mercadoEstadisticas.tmpl" TargetMode="External"/><Relationship Id="rId18" Type="http://schemas.openxmlformats.org/officeDocument/2006/relationships/hyperlink" Target="http://salutweb.gencat.cat/ca/inici/nota-premsa/?id=295303" TargetMode="External"/><Relationship Id="rId3" Type="http://schemas.openxmlformats.org/officeDocument/2006/relationships/notesSlide" Target="../notesSlides/notesSlide10.xml"/><Relationship Id="rId7" Type="http://schemas.openxmlformats.org/officeDocument/2006/relationships/image" Target="../media/image21.jpeg"/><Relationship Id="rId12" Type="http://schemas.openxmlformats.org/officeDocument/2006/relationships/hyperlink" Target="https://www.fda.gov/TobaccoProducts/Labeling/ProductsIngredientsComponents/default.htm"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20.jpeg"/><Relationship Id="rId11" Type="http://schemas.openxmlformats.org/officeDocument/2006/relationships/hyperlink" Target="http://salutweb.gencat.cat/ca/el_departament/estadistiques_sanitaries/enquestes/esca/resultats_enquesta_salut_catalunya/" TargetMode="External"/><Relationship Id="rId5" Type="http://schemas.openxmlformats.org/officeDocument/2006/relationships/image" Target="../media/image19.png"/><Relationship Id="rId15" Type="http://schemas.openxmlformats.org/officeDocument/2006/relationships/image" Target="../media/image26.jpeg"/><Relationship Id="rId10" Type="http://schemas.openxmlformats.org/officeDocument/2006/relationships/image" Target="../media/image24.jpeg"/><Relationship Id="rId4" Type="http://schemas.openxmlformats.org/officeDocument/2006/relationships/oleObject" Target="../embeddings/oleObject1.bin"/><Relationship Id="rId9" Type="http://schemas.openxmlformats.org/officeDocument/2006/relationships/image" Target="../media/image23.jpeg"/><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ncbi.nlm.nih.gov/pmc/articles/PMC5217840/table/t2-0150014/" TargetMode="External"/><Relationship Id="rId4" Type="http://schemas.openxmlformats.org/officeDocument/2006/relationships/hyperlink" Target="https://www.ncbi.nlm.nih.gov/pmc/articles/PMC521784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32.jpeg"/><Relationship Id="rId5" Type="http://schemas.openxmlformats.org/officeDocument/2006/relationships/diagramQuickStyle" Target="../diagrams/quickStyle2.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2.xml"/><Relationship Id="rId9" Type="http://schemas.openxmlformats.org/officeDocument/2006/relationships/hyperlink" Target="https://www.ncbi.nlm.nih.gov/books/NBK4749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projectes.camfic.cat/CAMFiC/Seccions/GrupsTreball/Docs/Grapat/PESCE.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papsf.cat/_Adm3/upload/docs/PapsfDoc2099.pdf" TargetMode="Externa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papsf.cat/_Adm3/upload/docs/PapsfDoc3850.pdf" TargetMode="External"/><Relationship Id="rId3" Type="http://schemas.openxmlformats.org/officeDocument/2006/relationships/hyperlink" Target="http://www.papsf.cat/" TargetMode="External"/><Relationship Id="rId7" Type="http://schemas.openxmlformats.org/officeDocument/2006/relationships/image" Target="../media/image35.jpeg"/><Relationship Id="rId12" Type="http://schemas.openxmlformats.org/officeDocument/2006/relationships/hyperlink" Target="http://www.qtabac.cat/consulta/" TargetMode="External"/><Relationship Id="rId17" Type="http://schemas.openxmlformats.org/officeDocument/2006/relationships/hyperlink" Target="http://www.papsf.cat/Noticies_Detall.aspx?nNoticiaId=359" TargetMode="External"/><Relationship Id="rId2" Type="http://schemas.openxmlformats.org/officeDocument/2006/relationships/notesSlide" Target="../notesSlides/notesSlide17.xml"/><Relationship Id="rId16"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www.setmanasensefum.cat/index.aspx" TargetMode="External"/><Relationship Id="rId11" Type="http://schemas.openxmlformats.org/officeDocument/2006/relationships/hyperlink" Target="http://www.papsf.cat/Projectes/TIG_TabaquismeCat.aspx" TargetMode="External"/><Relationship Id="rId5" Type="http://schemas.openxmlformats.org/officeDocument/2006/relationships/hyperlink" Target="http://www.cursum21.com/" TargetMode="External"/><Relationship Id="rId15" Type="http://schemas.openxmlformats.org/officeDocument/2006/relationships/hyperlink" Target="http://www.papsf.cat/_Adm3/upload/docs/PapsfDoc3849.pdf" TargetMode="External"/><Relationship Id="rId10" Type="http://schemas.openxmlformats.org/officeDocument/2006/relationships/image" Target="../media/image38.jpeg"/><Relationship Id="rId4" Type="http://schemas.openxmlformats.org/officeDocument/2006/relationships/hyperlink" Target="http://www.papsf.cat/DeixarFumar.aspx" TargetMode="External"/><Relationship Id="rId9" Type="http://schemas.openxmlformats.org/officeDocument/2006/relationships/image" Target="../media/image37.jpe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youtube.com/watch?v=_iTJ9_V-8y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hyperlink" Target="http://www.papsf.cat/Noticies_Detall.aspx?nNoticiaId=40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mailto:aula@camfic.org&#160;" TargetMode="External"/><Relationship Id="rId4" Type="http://schemas.openxmlformats.org/officeDocument/2006/relationships/hyperlink" Target="http://www.papsf.cat/Noticies_Detall.aspx?nNoticiaId=40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86.jpeg"/><Relationship Id="rId4" Type="http://schemas.openxmlformats.org/officeDocument/2006/relationships/hyperlink" Target="http://www.flickr.com/photos/wwworks/4759535950/"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who.int/gho/mortality_burden_disease/causes_death/top_10/en/" TargetMode="External"/><Relationship Id="rId5" Type="http://schemas.openxmlformats.org/officeDocument/2006/relationships/hyperlink" Target="http://apps.who.int/iris/bitstream/10665/43897/1/9789243596280_spa.pdf" TargetMode="External"/><Relationship Id="rId4" Type="http://schemas.openxmlformats.org/officeDocument/2006/relationships/hyperlink" Target="http://www.who.int/tobacco/publications/surveillance/fact_sheet_mortality_report.pdf?ua=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data.org/spain?language=14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www.thelancet.com/journals/lancet/article/PIIS0140-6736(17)32366-8/full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salutweb.gencat.cat/ca/el_departament/estadistiques_sanitaries/enquestes/esca/resultats_enquesta_salut_catalu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30744"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966588" y="6158930"/>
            <a:ext cx="5140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rPr>
              <a:t>Fonts: </a:t>
            </a:r>
            <a:r>
              <a:rPr lang="ca-ES" altLang="ca-ES" sz="1400" dirty="0" smtClean="0">
                <a:latin typeface="Calibri" panose="020F0502020204030204" pitchFamily="34" charset="0"/>
              </a:rPr>
              <a:t> </a:t>
            </a:r>
            <a:r>
              <a:rPr lang="ca-ES" altLang="ca-ES" sz="1400" dirty="0" smtClean="0">
                <a:latin typeface="Calibri" panose="020F0502020204030204" pitchFamily="34" charset="0"/>
                <a:hlinkClick r:id="rId11"/>
              </a:rPr>
              <a:t>Enquesta </a:t>
            </a:r>
            <a:r>
              <a:rPr lang="ca-ES" altLang="ca-ES" sz="1400" dirty="0">
                <a:latin typeface="Calibri" panose="020F0502020204030204" pitchFamily="34" charset="0"/>
                <a:hlinkClick r:id="rId11"/>
              </a:rPr>
              <a:t>de Salut de Catalunya </a:t>
            </a:r>
            <a:r>
              <a:rPr lang="ca-ES" altLang="ca-ES" sz="1400" dirty="0" smtClean="0">
                <a:latin typeface="Calibri" panose="020F0502020204030204" pitchFamily="34" charset="0"/>
              </a:rPr>
              <a:t>2016</a:t>
            </a:r>
            <a:endParaRPr lang="ca-ES" altLang="ca-ES" sz="1400" dirty="0">
              <a:latin typeface="Calibri" panose="020F0502020204030204" pitchFamily="34" charset="0"/>
            </a:endParaRPr>
          </a:p>
          <a:p>
            <a:pPr>
              <a:spcBef>
                <a:spcPct val="0"/>
              </a:spcBef>
              <a:buClrTx/>
              <a:buNone/>
            </a:pPr>
            <a:r>
              <a:rPr lang="ca-ES" sz="1400" dirty="0" err="1">
                <a:latin typeface="Calibri" panose="020F0502020204030204" pitchFamily="34" charset="0"/>
                <a:hlinkClick r:id="rId12"/>
              </a:rPr>
              <a:t>Tobacco</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products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U.S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Department</a:t>
            </a:r>
            <a:r>
              <a:rPr lang="ca-ES" sz="1400" dirty="0">
                <a:latin typeface="Calibri" panose="020F0502020204030204" pitchFamily="34" charset="0"/>
                <a:hlinkClick r:id="rId12"/>
              </a:rPr>
              <a:t> of Health </a:t>
            </a:r>
            <a:r>
              <a:rPr lang="ca-ES" sz="1400" dirty="0" err="1">
                <a:latin typeface="Calibri" panose="020F0502020204030204" pitchFamily="34" charset="0"/>
                <a:hlinkClick r:id="rId12"/>
              </a:rPr>
              <a:t>and</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Human</a:t>
            </a:r>
            <a:r>
              <a:rPr lang="ca-ES" sz="1400" dirty="0">
                <a:latin typeface="Calibri" panose="020F0502020204030204" pitchFamily="34" charset="0"/>
                <a:hlinkClick r:id="rId12"/>
              </a:rPr>
              <a:t> </a:t>
            </a:r>
            <a:r>
              <a:rPr lang="ca-ES" sz="1400" dirty="0" smtClean="0">
                <a:latin typeface="Calibri" panose="020F0502020204030204" pitchFamily="34" charset="0"/>
                <a:hlinkClick r:id="rId12"/>
              </a:rPr>
              <a:t>Services</a:t>
            </a:r>
            <a:r>
              <a:rPr lang="ca-ES" altLang="ca-ES" sz="1400" dirty="0" smtClean="0">
                <a:solidFill>
                  <a:srgbClr val="009999"/>
                </a:solidFill>
                <a:latin typeface="Calibri" panose="020F0502020204030204" pitchFamily="34" charset="0"/>
                <a:hlinkClick r:id="rId13"/>
              </a:rPr>
              <a:t> </a:t>
            </a:r>
            <a:endParaRPr lang="ca-ES" altLang="ca-ES" sz="1400" dirty="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108785" y="5723291"/>
            <a:ext cx="1379685" cy="584775"/>
          </a:xfrm>
          <a:prstGeom prst="rect">
            <a:avLst/>
          </a:prstGeom>
          <a:noFill/>
        </p:spPr>
        <p:txBody>
          <a:bodyPr wrap="square" rtlCol="0">
            <a:spAutoFit/>
          </a:bodyPr>
          <a:lstStyle/>
          <a:p>
            <a:r>
              <a:rPr lang="ca-ES" dirty="0" smtClean="0">
                <a:hlinkClick r:id="rId17"/>
              </a:rPr>
              <a:t>Mites</a:t>
            </a:r>
            <a:endParaRPr lang="ca-ES" dirty="0" smtClean="0"/>
          </a:p>
          <a:p>
            <a:r>
              <a:rPr lang="ca-ES" sz="1400" dirty="0" smtClean="0">
                <a:hlinkClick r:id="rId18"/>
              </a:rPr>
              <a:t>Unitat didàctica</a:t>
            </a:r>
            <a:endParaRPr lang="ca-E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983650" y="306099"/>
            <a:ext cx="8143097" cy="5726211"/>
            <a:chOff x="1637008" y="18002"/>
            <a:chExt cx="7261960" cy="5227341"/>
          </a:xfrm>
        </p:grpSpPr>
        <p:grpSp>
          <p:nvGrpSpPr>
            <p:cNvPr id="12" name="11 Grupo"/>
            <p:cNvGrpSpPr/>
            <p:nvPr/>
          </p:nvGrpSpPr>
          <p:grpSpPr>
            <a:xfrm>
              <a:off x="1637008" y="18002"/>
              <a:ext cx="6912000" cy="5227341"/>
              <a:chOff x="1637008" y="18002"/>
              <a:chExt cx="6912000" cy="52273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81"/>
              <a:stretch/>
            </p:blipFill>
            <p:spPr bwMode="auto">
              <a:xfrm>
                <a:off x="1637008" y="18002"/>
                <a:ext cx="6912000" cy="522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1726110" y="3526202"/>
                <a:ext cx="1846654" cy="197182"/>
              </a:xfrm>
              <a:prstGeom prst="rect">
                <a:avLst/>
              </a:prstGeom>
              <a:solidFill>
                <a:schemeClr val="bg1">
                  <a:lumMod val="95000"/>
                </a:schemeClr>
              </a:solidFill>
            </p:spPr>
            <p:txBody>
              <a:bodyPr wrap="square" lIns="0" tIns="0" rIns="0" bIns="0" rtlCol="0">
                <a:spAutoFit/>
              </a:bodyPr>
              <a:lstStyle/>
              <a:p>
                <a:pPr>
                  <a:tabLst>
                    <a:tab pos="1882775" algn="l"/>
                  </a:tabLst>
                </a:pPr>
                <a:r>
                  <a:rPr lang="ca-ES" sz="1100"/>
                  <a:t>Dieta sana i activitat física amb </a:t>
                </a:r>
                <a:r>
                  <a:rPr lang="ca-ES" sz="1100" err="1"/>
                  <a:t>RCV</a:t>
                </a:r>
                <a:endParaRPr lang="ca-ES" sz="1100"/>
              </a:p>
            </p:txBody>
          </p:sp>
        </p:grpSp>
        <p:grpSp>
          <p:nvGrpSpPr>
            <p:cNvPr id="13" name="12 Grupo"/>
            <p:cNvGrpSpPr/>
            <p:nvPr/>
          </p:nvGrpSpPr>
          <p:grpSpPr>
            <a:xfrm>
              <a:off x="7591962" y="489424"/>
              <a:ext cx="1307006" cy="491280"/>
              <a:chOff x="7591962" y="489424"/>
              <a:chExt cx="1307006" cy="491280"/>
            </a:xfrm>
          </p:grpSpPr>
          <p:sp>
            <p:nvSpPr>
              <p:cNvPr id="7" name="6 CuadroTexto"/>
              <p:cNvSpPr txBox="1"/>
              <p:nvPr/>
            </p:nvSpPr>
            <p:spPr>
              <a:xfrm>
                <a:off x="7591962" y="489424"/>
                <a:ext cx="690000" cy="276999"/>
              </a:xfrm>
              <a:prstGeom prst="rect">
                <a:avLst/>
              </a:prstGeom>
              <a:noFill/>
            </p:spPr>
            <p:txBody>
              <a:bodyPr wrap="square" rtlCol="0">
                <a:spAutoFit/>
              </a:bodyPr>
              <a:lstStyle/>
              <a:p>
                <a:r>
                  <a:rPr lang="ca-ES" sz="1200"/>
                  <a:t>Cost-ef.</a:t>
                </a:r>
              </a:p>
            </p:txBody>
          </p:sp>
          <p:cxnSp>
            <p:nvCxnSpPr>
              <p:cNvPr id="9" name="8 Conector recto de flecha"/>
              <p:cNvCxnSpPr/>
              <p:nvPr/>
            </p:nvCxnSpPr>
            <p:spPr>
              <a:xfrm>
                <a:off x="7936962" y="737364"/>
                <a:ext cx="0" cy="243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923314" y="600627"/>
                <a:ext cx="975654" cy="261610"/>
              </a:xfrm>
              <a:prstGeom prst="rect">
                <a:avLst/>
              </a:prstGeom>
              <a:noFill/>
            </p:spPr>
            <p:txBody>
              <a:bodyPr wrap="square" rtlCol="0">
                <a:spAutoFit/>
              </a:bodyPr>
              <a:lstStyle/>
              <a:p>
                <a:r>
                  <a:rPr lang="ca-ES" sz="1100"/>
                  <a:t>prevenible</a:t>
                </a:r>
              </a:p>
            </p:txBody>
          </p:sp>
          <p:cxnSp>
            <p:nvCxnSpPr>
              <p:cNvPr id="16" name="15 Conector recto de flecha"/>
              <p:cNvCxnSpPr/>
              <p:nvPr/>
            </p:nvCxnSpPr>
            <p:spPr>
              <a:xfrm>
                <a:off x="8110576" y="791978"/>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4 CuadroTexto"/>
          <p:cNvSpPr txBox="1"/>
          <p:nvPr/>
        </p:nvSpPr>
        <p:spPr>
          <a:xfrm>
            <a:off x="339934" y="816908"/>
            <a:ext cx="7179982" cy="523220"/>
          </a:xfrm>
          <a:prstGeom prst="rect">
            <a:avLst/>
          </a:prstGeom>
          <a:solidFill>
            <a:schemeClr val="accent1">
              <a:lumMod val="60000"/>
              <a:lumOff val="40000"/>
            </a:schemeClr>
          </a:solidFill>
        </p:spPr>
        <p:txBody>
          <a:bodyPr wrap="square" rtlCol="0">
            <a:spAutoFit/>
          </a:bodyPr>
          <a:lstStyle/>
          <a:p>
            <a:r>
              <a:rPr lang="ca-ES" sz="1400" b="1">
                <a:solidFill>
                  <a:schemeClr val="tx1">
                    <a:lumMod val="75000"/>
                    <a:lumOff val="25000"/>
                  </a:schemeClr>
                </a:solidFill>
              </a:rPr>
              <a:t>Actualització  gener 2017:  La Comissió Nacional de Prioritats de Prevenció (</a:t>
            </a:r>
            <a:r>
              <a:rPr lang="ca-ES" sz="1400" b="1" err="1">
                <a:solidFill>
                  <a:schemeClr val="tx1">
                    <a:lumMod val="75000"/>
                    <a:lumOff val="25000"/>
                  </a:schemeClr>
                </a:solidFill>
              </a:rPr>
              <a:t>NCPP</a:t>
            </a:r>
            <a:r>
              <a:rPr lang="ca-ES" sz="1400" b="1">
                <a:solidFill>
                  <a:schemeClr val="tx1">
                    <a:lumMod val="75000"/>
                    <a:lumOff val="25000"/>
                  </a:schemeClr>
                </a:solidFill>
              </a:rPr>
              <a:t>) </a:t>
            </a:r>
            <a:r>
              <a:rPr lang="ca-ES" sz="1400" b="1" err="1">
                <a:solidFill>
                  <a:schemeClr val="tx1">
                    <a:lumMod val="75000"/>
                    <a:lumOff val="25000"/>
                  </a:schemeClr>
                </a:solidFill>
              </a:rPr>
              <a:t>d’EEUU</a:t>
            </a:r>
            <a:r>
              <a:rPr lang="ca-ES" sz="1400" b="1">
                <a:solidFill>
                  <a:schemeClr val="tx1">
                    <a:lumMod val="75000"/>
                    <a:lumOff val="25000"/>
                  </a:schemeClr>
                </a:solidFill>
              </a:rPr>
              <a:t>.</a:t>
            </a:r>
          </a:p>
          <a:p>
            <a:r>
              <a:rPr lang="ca-ES" sz="1400" b="1">
                <a:solidFill>
                  <a:schemeClr val="tx1">
                    <a:lumMod val="75000"/>
                    <a:lumOff val="25000"/>
                  </a:schemeClr>
                </a:solidFill>
              </a:rPr>
              <a:t>Serveis preventius més prioritaris per implementar per la seva eficàcia.  </a:t>
            </a:r>
          </a:p>
        </p:txBody>
      </p:sp>
      <p:sp>
        <p:nvSpPr>
          <p:cNvPr id="21" name="Título 1"/>
          <p:cNvSpPr txBox="1">
            <a:spLocks/>
          </p:cNvSpPr>
          <p:nvPr/>
        </p:nvSpPr>
        <p:spPr bwMode="auto">
          <a:xfrm>
            <a:off x="339934" y="306099"/>
            <a:ext cx="8786812" cy="506412"/>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ca-ES" altLang="ca-ES" sz="2200"/>
          </a:p>
        </p:txBody>
      </p:sp>
      <p:sp>
        <p:nvSpPr>
          <p:cNvPr id="17" name="16 CuadroTexto"/>
          <p:cNvSpPr txBox="1"/>
          <p:nvPr/>
        </p:nvSpPr>
        <p:spPr>
          <a:xfrm>
            <a:off x="2243650" y="6128579"/>
            <a:ext cx="6655318" cy="646331"/>
          </a:xfrm>
          <a:prstGeom prst="rect">
            <a:avLst/>
          </a:prstGeom>
          <a:solidFill>
            <a:schemeClr val="bg1"/>
          </a:solidFill>
        </p:spPr>
        <p:txBody>
          <a:bodyPr wrap="square" rtlCol="0">
            <a:spAutoFit/>
          </a:bodyPr>
          <a:lstStyle/>
          <a:p>
            <a:pPr algn="just"/>
            <a:r>
              <a:rPr lang="ca-ES" sz="1200" b="1" dirty="0">
                <a:solidFill>
                  <a:srgbClr val="00B0F0"/>
                </a:solidFill>
                <a:latin typeface="+mj-lt"/>
              </a:rPr>
              <a:t>Font: </a:t>
            </a:r>
            <a:endParaRPr lang="ca-ES" sz="1200" b="1" dirty="0" smtClean="0">
              <a:solidFill>
                <a:srgbClr val="00B0F0"/>
              </a:solidFill>
              <a:latin typeface="+mj-lt"/>
            </a:endParaRPr>
          </a:p>
          <a:p>
            <a:pPr algn="just"/>
            <a:r>
              <a:rPr lang="en-US" sz="1200" b="1" dirty="0" smtClean="0">
                <a:solidFill>
                  <a:srgbClr val="00B0F0"/>
                </a:solidFill>
                <a:latin typeface="+mj-lt"/>
                <a:hlinkClick r:id="rId4"/>
              </a:rPr>
              <a:t>Updated </a:t>
            </a:r>
            <a:r>
              <a:rPr lang="en-US" sz="1200" b="1" dirty="0">
                <a:solidFill>
                  <a:srgbClr val="00B0F0"/>
                </a:solidFill>
                <a:latin typeface="+mj-lt"/>
                <a:hlinkClick r:id="rId4"/>
              </a:rPr>
              <a:t>Priorities Among Effective Clinical Preventive Services</a:t>
            </a:r>
            <a:r>
              <a:rPr lang="en-US" sz="1200" b="1" dirty="0">
                <a:solidFill>
                  <a:srgbClr val="00B0F0"/>
                </a:solidFill>
                <a:latin typeface="+mj-lt"/>
              </a:rPr>
              <a:t> </a:t>
            </a:r>
            <a:endParaRPr lang="en-US" sz="1200" b="1" dirty="0" smtClean="0">
              <a:solidFill>
                <a:srgbClr val="00B0F0"/>
              </a:solidFill>
              <a:latin typeface="+mj-lt"/>
            </a:endParaRPr>
          </a:p>
          <a:p>
            <a:pPr algn="just"/>
            <a:r>
              <a:rPr lang="en-US" sz="1200" dirty="0" smtClean="0">
                <a:latin typeface="+mj-lt"/>
                <a:hlinkClick r:id="rId5"/>
              </a:rPr>
              <a:t>Priorities </a:t>
            </a:r>
            <a:r>
              <a:rPr lang="en-US" sz="1200" dirty="0">
                <a:latin typeface="+mj-lt"/>
                <a:hlinkClick r:id="rId5"/>
              </a:rPr>
              <a:t>for Improving Utilization of Clinical Preventive Services</a:t>
            </a:r>
            <a:endParaRPr lang="ca-ES" sz="1200" dirty="0">
              <a:latin typeface="+mj-lt"/>
            </a:endParaRPr>
          </a:p>
        </p:txBody>
      </p:sp>
      <p:grpSp>
        <p:nvGrpSpPr>
          <p:cNvPr id="23" name="22 Grupo"/>
          <p:cNvGrpSpPr/>
          <p:nvPr/>
        </p:nvGrpSpPr>
        <p:grpSpPr>
          <a:xfrm>
            <a:off x="693074" y="1510042"/>
            <a:ext cx="2562336" cy="679805"/>
            <a:chOff x="693074" y="1510042"/>
            <a:chExt cx="2562336" cy="679805"/>
          </a:xfrm>
        </p:grpSpPr>
        <p:sp>
          <p:nvSpPr>
            <p:cNvPr id="19" name="18 CuadroTexto"/>
            <p:cNvSpPr txBox="1"/>
            <p:nvPr/>
          </p:nvSpPr>
          <p:spPr>
            <a:xfrm>
              <a:off x="1069508" y="1510042"/>
              <a:ext cx="1836000" cy="144000"/>
            </a:xfrm>
            <a:prstGeom prst="rect">
              <a:avLst/>
            </a:prstGeom>
            <a:solidFill>
              <a:schemeClr val="bg1">
                <a:lumMod val="95000"/>
              </a:schemeClr>
            </a:solidFill>
          </p:spPr>
          <p:txBody>
            <a:bodyPr wrap="square" lIns="0" tIns="0" rIns="0" bIns="0" rtlCol="0">
              <a:spAutoFit/>
            </a:bodyPr>
            <a:lstStyle/>
            <a:p>
              <a:r>
                <a:rPr lang="ca-ES" sz="1200"/>
                <a:t>Immunització infància</a:t>
              </a:r>
            </a:p>
          </p:txBody>
        </p:sp>
        <p:sp>
          <p:nvSpPr>
            <p:cNvPr id="25" name="24 CuadroTexto"/>
            <p:cNvSpPr txBox="1"/>
            <p:nvPr/>
          </p:nvSpPr>
          <p:spPr>
            <a:xfrm>
              <a:off x="1085429" y="1703386"/>
              <a:ext cx="2052000" cy="184666"/>
            </a:xfrm>
            <a:prstGeom prst="rect">
              <a:avLst/>
            </a:prstGeom>
            <a:solidFill>
              <a:schemeClr val="bg1">
                <a:lumMod val="95000"/>
              </a:schemeClr>
            </a:solidFill>
          </p:spPr>
          <p:txBody>
            <a:bodyPr wrap="square" lIns="0" tIns="0" rIns="0" bIns="0" rtlCol="0">
              <a:spAutoFit/>
            </a:bodyPr>
            <a:lstStyle/>
            <a:p>
              <a:r>
                <a:rPr lang="ca-ES" sz="1200"/>
                <a:t>Prevenir inici tabac joves</a:t>
              </a:r>
            </a:p>
          </p:txBody>
        </p:sp>
        <p:sp>
          <p:nvSpPr>
            <p:cNvPr id="20" name="19 Rectángulo"/>
            <p:cNvSpPr/>
            <p:nvPr/>
          </p:nvSpPr>
          <p:spPr>
            <a:xfrm>
              <a:off x="693074" y="1896126"/>
              <a:ext cx="2562336" cy="293721"/>
            </a:xfrm>
            <a:prstGeom prst="rect">
              <a:avLst/>
            </a:prstGeom>
            <a:solidFill>
              <a:schemeClr val="bg1">
                <a:lumMod val="95000"/>
              </a:schemeClr>
            </a:solidFill>
          </p:spPr>
          <p:txBody>
            <a:bodyPr wrap="square" lIns="0" tIns="0" rIns="0" bIns="108000">
              <a:spAutoFit/>
            </a:bodyPr>
            <a:lstStyle/>
            <a:p>
              <a:r>
                <a:rPr lang="ca-ES" sz="1200"/>
                <a:t>Cribratge consum tabac/intervenció breu</a:t>
              </a:r>
            </a:p>
          </p:txBody>
        </p:sp>
      </p:grpSp>
      <p:sp>
        <p:nvSpPr>
          <p:cNvPr id="27" name="26 Rectángulo"/>
          <p:cNvSpPr/>
          <p:nvPr/>
        </p:nvSpPr>
        <p:spPr>
          <a:xfrm>
            <a:off x="615653" y="1531881"/>
            <a:ext cx="7981243" cy="57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5 Elipse"/>
          <p:cNvSpPr/>
          <p:nvPr/>
        </p:nvSpPr>
        <p:spPr>
          <a:xfrm>
            <a:off x="7261791" y="41958"/>
            <a:ext cx="1620000" cy="79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sz="1400" b="1">
                <a:solidFill>
                  <a:schemeClr val="tx1">
                    <a:lumMod val="75000"/>
                    <a:lumOff val="25000"/>
                  </a:schemeClr>
                </a:solidFill>
              </a:rPr>
              <a:t>Impacte potencial de 28  Serveis clínics </a:t>
            </a:r>
          </a:p>
        </p:txBody>
      </p:sp>
    </p:spTree>
    <p:extLst>
      <p:ext uri="{BB962C8B-B14F-4D97-AF65-F5344CB8AC3E}">
        <p14:creationId xmlns:p14="http://schemas.microsoft.com/office/powerpoint/2010/main" val="175054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4012" y="5966426"/>
            <a:ext cx="7092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cessation guidlines of health professionals: an update. Thorax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a:hlinkClick r:id="rId9"/>
              </a:rPr>
              <a:t>Fiore et al, 2008</a:t>
            </a:r>
            <a:endParaRPr lang="es-ES" altLang="ca-ES" sz="1200" i="1"/>
          </a:p>
          <a:p>
            <a:pPr eaLnBrk="1" hangingPunct="1">
              <a:spcBef>
                <a:spcPct val="50000"/>
              </a:spcBef>
              <a:buClrTx/>
              <a:buFontTx/>
              <a:buNone/>
            </a:pPr>
            <a:r>
              <a:rPr lang="es-ES" altLang="ca-ES" sz="1200">
                <a:hlinkClick r:id="rId10"/>
              </a:rPr>
              <a:t>Intervención interdisciplinar en tabaquismo. Documento de consenso. SEDET</a:t>
            </a:r>
            <a:r>
              <a:rPr lang="es-ES" altLang="ca-ES" sz="1200"/>
              <a:t> </a:t>
            </a:r>
          </a:p>
        </p:txBody>
      </p:sp>
      <p:pic>
        <p:nvPicPr>
          <p:cNvPr id="18436" name="Picture 8" descr="Pocas personas del icono"/>
          <p:cNvPicPr>
            <a:picLocks noChangeAspect="1" noChangeArrowheads="1"/>
          </p:cNvPicPr>
          <p:nvPr/>
        </p:nvPicPr>
        <p:blipFill>
          <a:blip r:embed="rId11">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43031"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878137" y="6186829"/>
            <a:ext cx="5795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dirty="0">
                <a:latin typeface="Calibri" panose="020F0502020204030204" pitchFamily="34" charset="0"/>
              </a:rPr>
              <a:t>Font: </a:t>
            </a:r>
            <a:r>
              <a:rPr lang="ca-ES" altLang="ca-ES" dirty="0">
                <a:latin typeface="Calibri" panose="020F0502020204030204" pitchFamily="34" charset="0"/>
                <a:hlinkClick r:id="rId6"/>
              </a:rPr>
              <a:t>Enquesta PAPSF </a:t>
            </a:r>
            <a:r>
              <a:rPr lang="ca-ES" altLang="ca-ES" dirty="0" smtClean="0">
                <a:latin typeface="Calibri" panose="020F0502020204030204" pitchFamily="34" charset="0"/>
                <a:hlinkClick r:id="rId6"/>
              </a:rPr>
              <a:t>2014 per la Setmana Sense Fum</a:t>
            </a:r>
            <a:endParaRPr lang="ca-ES" altLang="ca-ES" dirty="0" smtClean="0">
              <a:latin typeface="Calibri" panose="020F0502020204030204" pitchFamily="34" charset="0"/>
            </a:endParaRPr>
          </a:p>
          <a:p>
            <a:pPr>
              <a:spcBef>
                <a:spcPct val="0"/>
              </a:spcBef>
              <a:buClrTx/>
              <a:buFontTx/>
              <a:buNone/>
            </a:pPr>
            <a:r>
              <a:rPr lang="ca-ES" altLang="ca-ES" dirty="0" smtClean="0">
                <a:latin typeface="Calibri" panose="020F0502020204030204" pitchFamily="34" charset="0"/>
                <a:hlinkClick r:id="rId7"/>
              </a:rPr>
              <a:t>Estudi </a:t>
            </a:r>
            <a:r>
              <a:rPr lang="ca-ES" altLang="ca-ES" dirty="0" err="1" smtClean="0">
                <a:latin typeface="Calibri" panose="020F0502020204030204" pitchFamily="34" charset="0"/>
                <a:hlinkClick r:id="rId7"/>
              </a:rPr>
              <a:t>PESCE</a:t>
            </a:r>
            <a:endParaRPr lang="ca-ES" altLang="ca-ES" dirty="0">
              <a:latin typeface="Calibri" panose="020F0502020204030204" pitchFamily="34" charset="0"/>
            </a:endParaRP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496822" y="1018541"/>
            <a:ext cx="8464550" cy="4763624"/>
          </a:xfrm>
        </p:spPr>
        <p:txBody>
          <a:bodyPr/>
          <a:lstStyle/>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Principal causa </a:t>
            </a:r>
            <a:r>
              <a:rPr lang="ca-ES" sz="2400" dirty="0">
                <a:solidFill>
                  <a:srgbClr val="0293E0"/>
                </a:solidFill>
              </a:rPr>
              <a:t>de morbimortalitat </a:t>
            </a:r>
            <a:r>
              <a:rPr lang="ca-ES" sz="2400" dirty="0" smtClean="0">
                <a:solidFill>
                  <a:srgbClr val="0293E0"/>
                </a:solidFill>
              </a:rPr>
              <a:t>i problema de salut pública que </a:t>
            </a:r>
            <a:r>
              <a:rPr lang="ca-ES" sz="2400" b="1" dirty="0">
                <a:solidFill>
                  <a:srgbClr val="0293E0"/>
                </a:solidFill>
              </a:rPr>
              <a:t>es pot prevenir! </a:t>
            </a:r>
          </a:p>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Afecta </a:t>
            </a:r>
            <a:r>
              <a:rPr lang="ca-ES" sz="2400" dirty="0">
                <a:solidFill>
                  <a:srgbClr val="0293E0"/>
                </a:solidFill>
              </a:rPr>
              <a:t>a moltes </a:t>
            </a:r>
            <a:r>
              <a:rPr lang="ca-ES" sz="2400" dirty="0" smtClean="0">
                <a:solidFill>
                  <a:srgbClr val="0293E0"/>
                </a:solidFill>
              </a:rPr>
              <a:t>persones (24,7%).</a:t>
            </a:r>
            <a:endParaRPr lang="ca-ES" sz="2400" dirty="0">
              <a:solidFill>
                <a:srgbClr val="0293E0"/>
              </a:solidFill>
            </a:endParaRP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Les intervencions per deixar de fumar tenen </a:t>
            </a:r>
            <a:r>
              <a:rPr lang="ca-ES" sz="2400" b="1" dirty="0">
                <a:solidFill>
                  <a:srgbClr val="0293E0"/>
                </a:solidFill>
              </a:rPr>
              <a:t>evidència de la seva eficàcia</a:t>
            </a: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Desprès de la immunització, és la </a:t>
            </a:r>
            <a:r>
              <a:rPr lang="ca-ES" sz="2400" b="1" dirty="0" smtClean="0">
                <a:solidFill>
                  <a:srgbClr val="0293E0"/>
                </a:solidFill>
              </a:rPr>
              <a:t>intervenci</a:t>
            </a:r>
            <a:r>
              <a:rPr lang="ca-ES" sz="2400" b="1" dirty="0">
                <a:solidFill>
                  <a:srgbClr val="0293E0"/>
                </a:solidFill>
              </a:rPr>
              <a:t>ó</a:t>
            </a:r>
            <a:r>
              <a:rPr lang="ca-ES" sz="2400" dirty="0" smtClean="0">
                <a:solidFill>
                  <a:srgbClr val="0293E0"/>
                </a:solidFill>
              </a:rPr>
              <a:t> preventiva amb </a:t>
            </a:r>
            <a:r>
              <a:rPr lang="ca-ES" sz="2400" b="1" dirty="0">
                <a:solidFill>
                  <a:srgbClr val="0293E0"/>
                </a:solidFill>
              </a:rPr>
              <a:t>millor relació </a:t>
            </a:r>
            <a:r>
              <a:rPr lang="ca-ES" sz="2400" b="1" dirty="0" smtClean="0">
                <a:solidFill>
                  <a:srgbClr val="0293E0"/>
                </a:solidFill>
              </a:rPr>
              <a:t>cost-efectivitat i impacte en la salut. </a:t>
            </a:r>
            <a:endParaRPr lang="ca-ES" sz="2400" b="1" dirty="0">
              <a:solidFill>
                <a:srgbClr val="0293E0"/>
              </a:solidFill>
            </a:endParaRP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L’</a:t>
            </a:r>
            <a:r>
              <a:rPr lang="ca-ES" sz="2400" b="1" dirty="0" smtClean="0">
                <a:solidFill>
                  <a:srgbClr val="0293E0"/>
                </a:solidFill>
              </a:rPr>
              <a:t>atenció primària </a:t>
            </a:r>
            <a:r>
              <a:rPr lang="ca-ES" sz="2400" dirty="0" smtClean="0">
                <a:solidFill>
                  <a:srgbClr val="0293E0"/>
                </a:solidFill>
              </a:rPr>
              <a:t>té les </a:t>
            </a:r>
            <a:r>
              <a:rPr lang="ca-ES" sz="2400" b="1" dirty="0" smtClean="0">
                <a:solidFill>
                  <a:srgbClr val="0293E0"/>
                </a:solidFill>
              </a:rPr>
              <a:t>característiques</a:t>
            </a:r>
            <a:r>
              <a:rPr lang="ca-ES" sz="2400" dirty="0" smtClean="0">
                <a:solidFill>
                  <a:srgbClr val="0293E0"/>
                </a:solidFill>
              </a:rPr>
              <a:t> necessàries</a:t>
            </a: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L</a:t>
            </a:r>
            <a:r>
              <a:rPr lang="ca-ES" sz="2400" b="1" dirty="0" smtClean="0">
                <a:solidFill>
                  <a:srgbClr val="0293E0"/>
                </a:solidFill>
              </a:rPr>
              <a:t>’impacte poblacional </a:t>
            </a:r>
            <a:r>
              <a:rPr lang="ca-ES" sz="2400" dirty="0" smtClean="0">
                <a:solidFill>
                  <a:srgbClr val="0293E0"/>
                </a:solidFill>
              </a:rPr>
              <a:t>de les intervencions en primària</a:t>
            </a:r>
          </a:p>
          <a:p>
            <a:pPr marL="514350" indent="-514350">
              <a:spcBef>
                <a:spcPts val="600"/>
              </a:spcBef>
              <a:spcAft>
                <a:spcPts val="600"/>
              </a:spcAft>
              <a:buClr>
                <a:schemeClr val="accent1">
                  <a:lumMod val="75000"/>
                </a:schemeClr>
              </a:buClr>
              <a:buSzPct val="95000"/>
              <a:buFont typeface="+mj-lt"/>
              <a:buAutoNum type="arabicPeriod"/>
              <a:defRPr/>
            </a:pPr>
            <a:endParaRPr lang="ca-ES" sz="2400" b="1" dirty="0">
              <a:solidFill>
                <a:srgbClr val="0293E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dirty="0"/>
              <a:t>Recursos PAPSF </a:t>
            </a:r>
            <a:r>
              <a:rPr lang="ca-ES" altLang="ca-ES" sz="4400" dirty="0">
                <a:hlinkClick r:id="rId3"/>
              </a:rPr>
              <a:t>www.papsf.cat</a:t>
            </a:r>
            <a:r>
              <a:rPr lang="ca-ES" altLang="ca-ES" sz="4400" dirty="0"/>
              <a:t> </a:t>
            </a:r>
            <a:br>
              <a:rPr lang="ca-ES" altLang="ca-ES" sz="4400" dirty="0"/>
            </a:br>
            <a:endParaRPr lang="ca-ES" altLang="ca-ES" sz="5400" dirty="0"/>
          </a:p>
        </p:txBody>
      </p:sp>
      <p:sp>
        <p:nvSpPr>
          <p:cNvPr id="4" name="3 Rectángulo redondeado"/>
          <p:cNvSpPr/>
          <p:nvPr/>
        </p:nvSpPr>
        <p:spPr>
          <a:xfrm>
            <a:off x="179278" y="1940202"/>
            <a:ext cx="2520000"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PAPSF</a:t>
            </a:r>
          </a:p>
          <a:p>
            <a:pPr algn="ctr"/>
            <a:endParaRPr lang="ca-ES" sz="1100" dirty="0">
              <a:solidFill>
                <a:schemeClr val="tx1"/>
              </a:solidFill>
            </a:endParaRPr>
          </a:p>
          <a:p>
            <a:pPr marL="82550"/>
            <a:r>
              <a:rPr lang="ca-ES" sz="1600" dirty="0">
                <a:solidFill>
                  <a:schemeClr val="tx1"/>
                </a:solidFill>
              </a:rPr>
              <a:t>Noticies</a:t>
            </a:r>
          </a:p>
          <a:p>
            <a:pPr marL="82550"/>
            <a:r>
              <a:rPr lang="ca-ES" sz="1600" dirty="0" smtClean="0">
                <a:solidFill>
                  <a:schemeClr val="tx1"/>
                </a:solidFill>
              </a:rPr>
              <a:t>Biblioteca</a:t>
            </a:r>
          </a:p>
          <a:p>
            <a:pPr marL="82550"/>
            <a:r>
              <a:rPr lang="ca-ES" sz="1500" dirty="0" smtClean="0">
                <a:solidFill>
                  <a:schemeClr val="tx1"/>
                </a:solidFill>
                <a:hlinkClick r:id="rId4"/>
              </a:rPr>
              <a:t>Deixar de fumar en 4 passos</a:t>
            </a:r>
            <a:endParaRPr lang="ca-ES" sz="1500" dirty="0">
              <a:solidFill>
                <a:schemeClr val="tx1"/>
              </a:solidFill>
            </a:endParaRPr>
          </a:p>
          <a:p>
            <a:pPr marL="82550"/>
            <a:r>
              <a:rPr lang="ca-ES" sz="1600" dirty="0">
                <a:solidFill>
                  <a:schemeClr val="tx1"/>
                </a:solidFill>
              </a:rPr>
              <a:t>Activitats:</a:t>
            </a:r>
          </a:p>
          <a:p>
            <a:pPr marL="177800">
              <a:buFont typeface="Arial" panose="020B0604020202020204" pitchFamily="34" charset="0"/>
              <a:buChar char="•"/>
            </a:pPr>
            <a:r>
              <a:rPr lang="ca-ES" sz="1600" dirty="0">
                <a:solidFill>
                  <a:schemeClr val="tx1"/>
                </a:solidFill>
              </a:rPr>
              <a:t>Formació presencial</a:t>
            </a:r>
          </a:p>
          <a:p>
            <a:pPr marL="177800">
              <a:buFont typeface="Arial" panose="020B0604020202020204" pitchFamily="34" charset="0"/>
              <a:buChar char="•"/>
            </a:pPr>
            <a:r>
              <a:rPr lang="ca-ES" sz="1600" dirty="0">
                <a:solidFill>
                  <a:schemeClr val="tx1"/>
                </a:solidFill>
                <a:hlinkClick r:id="rId5"/>
              </a:rPr>
              <a:t>Formació a distància</a:t>
            </a:r>
            <a:endParaRPr lang="ca-ES" sz="1600" dirty="0">
              <a:solidFill>
                <a:schemeClr val="tx1"/>
              </a:solidFill>
            </a:endParaRPr>
          </a:p>
          <a:p>
            <a:pPr marL="177800"/>
            <a:endParaRPr lang="ca-ES" sz="1200" dirty="0">
              <a:solidFill>
                <a:schemeClr val="tx1"/>
              </a:solidFill>
            </a:endParaRPr>
          </a:p>
          <a:p>
            <a:pPr marL="82550" algn="ctr"/>
            <a:r>
              <a:rPr lang="ca-ES" sz="1600" dirty="0">
                <a:solidFill>
                  <a:schemeClr val="tx1"/>
                </a:solidFill>
                <a:hlinkClick r:id="rId6"/>
              </a:rPr>
              <a:t>Setmana Sense Fum</a:t>
            </a:r>
            <a:endParaRPr lang="ca-ES" sz="1600" dirty="0">
              <a:solidFill>
                <a:schemeClr val="tx1"/>
              </a:solidFill>
            </a:endParaRPr>
          </a:p>
          <a:p>
            <a:pPr algn="ctr"/>
            <a:endParaRPr lang="ca-ES" dirty="0">
              <a:solidFill>
                <a:schemeClr val="tx1"/>
              </a:solidFill>
            </a:endParaRPr>
          </a:p>
        </p:txBody>
      </p:sp>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318" y="1097145"/>
            <a:ext cx="1061941" cy="876942"/>
          </a:xfrm>
          <a:prstGeom prst="rect">
            <a:avLst/>
          </a:prstGeom>
        </p:spPr>
      </p:pic>
      <p:sp>
        <p:nvSpPr>
          <p:cNvPr id="8" name="7 Rectángulo redondeado"/>
          <p:cNvSpPr/>
          <p:nvPr/>
        </p:nvSpPr>
        <p:spPr>
          <a:xfrm>
            <a:off x="4906657" y="1958414"/>
            <a:ext cx="2160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dirty="0">
                <a:solidFill>
                  <a:schemeClr val="tx1"/>
                </a:solidFill>
              </a:rPr>
              <a:t>Infància Sense Fum</a:t>
            </a:r>
          </a:p>
          <a:p>
            <a:pPr algn="ctr"/>
            <a:endParaRPr lang="ca-ES" b="1" dirty="0">
              <a:solidFill>
                <a:schemeClr val="tx1"/>
              </a:solidFill>
            </a:endParaRPr>
          </a:p>
          <a:p>
            <a:endParaRPr lang="ca-ES" sz="2800" dirty="0">
              <a:solidFill>
                <a:schemeClr val="tx1"/>
              </a:solidFill>
            </a:endParaRPr>
          </a:p>
          <a:p>
            <a:r>
              <a:rPr lang="ca-ES" dirty="0">
                <a:solidFill>
                  <a:schemeClr val="tx1"/>
                </a:solidFill>
              </a:rPr>
              <a:t>Guies</a:t>
            </a:r>
          </a:p>
          <a:p>
            <a:pPr marL="82550" indent="-82550" algn="ctr">
              <a:buFont typeface="Arial" panose="020B0604020202020204" pitchFamily="34" charset="0"/>
              <a:buChar char="•"/>
            </a:pPr>
            <a:r>
              <a:rPr lang="ca-ES" sz="1600" dirty="0">
                <a:solidFill>
                  <a:schemeClr val="tx1"/>
                </a:solidFill>
              </a:rPr>
              <a:t>Per a professionals</a:t>
            </a:r>
          </a:p>
          <a:p>
            <a:pPr marL="82550" indent="-82550" algn="ctr">
              <a:buFont typeface="Arial" panose="020B0604020202020204" pitchFamily="34" charset="0"/>
              <a:buChar char="•"/>
            </a:pPr>
            <a:r>
              <a:rPr lang="ca-ES" sz="1600" dirty="0">
                <a:solidFill>
                  <a:schemeClr val="tx1"/>
                </a:solidFill>
              </a:rPr>
              <a:t>Per a pares i mares</a:t>
            </a:r>
          </a:p>
          <a:p>
            <a:pPr algn="ctr"/>
            <a:endParaRPr lang="ca-ES" dirty="0">
              <a:solidFill>
                <a:schemeClr val="tx1"/>
              </a:solidFill>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497" y="1081003"/>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7104276" y="1947185"/>
            <a:ext cx="1980000"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dirty="0">
              <a:solidFill>
                <a:schemeClr val="tx1"/>
              </a:solidFill>
            </a:endParaRPr>
          </a:p>
          <a:p>
            <a:pPr algn="ctr"/>
            <a:r>
              <a:rPr lang="ca-ES" b="1" dirty="0">
                <a:solidFill>
                  <a:schemeClr val="tx1"/>
                </a:solidFill>
              </a:rPr>
              <a:t>qTabac</a:t>
            </a:r>
          </a:p>
          <a:p>
            <a:pPr algn="ctr"/>
            <a:endParaRPr lang="ca-ES" b="1" dirty="0">
              <a:solidFill>
                <a:schemeClr val="tx1"/>
              </a:solidFill>
            </a:endParaRPr>
          </a:p>
          <a:p>
            <a:pPr algn="ctr"/>
            <a:endParaRPr lang="ca-ES" sz="1600" b="1" dirty="0">
              <a:solidFill>
                <a:schemeClr val="tx1"/>
              </a:solidFill>
            </a:endParaRPr>
          </a:p>
          <a:p>
            <a:pPr algn="ctr"/>
            <a:r>
              <a:rPr lang="ca-ES" sz="1600" dirty="0">
                <a:solidFill>
                  <a:schemeClr val="tx1"/>
                </a:solidFill>
              </a:rPr>
              <a:t>Servei de consultes per a professionals:</a:t>
            </a:r>
          </a:p>
          <a:p>
            <a:pPr algn="ctr"/>
            <a:endParaRPr lang="ca-ES" sz="1400" dirty="0">
              <a:solidFill>
                <a:schemeClr val="tx1"/>
              </a:solidFill>
            </a:endParaRPr>
          </a:p>
          <a:p>
            <a:pPr marL="82550" indent="-82550" algn="ctr">
              <a:buFont typeface="Arial" panose="020B0604020202020204" pitchFamily="34" charset="0"/>
              <a:buChar char="•"/>
              <a:tabLst>
                <a:tab pos="82550" algn="l"/>
              </a:tabLst>
            </a:pPr>
            <a:r>
              <a:rPr lang="ca-ES" sz="1600" dirty="0">
                <a:solidFill>
                  <a:schemeClr val="tx1"/>
                </a:solidFill>
              </a:rPr>
              <a:t>Telèfon 932607357</a:t>
            </a:r>
          </a:p>
          <a:p>
            <a:pPr marL="107950" indent="-107950" algn="ctr">
              <a:buFont typeface="Arial" panose="020B0604020202020204" pitchFamily="34" charset="0"/>
              <a:buChar char="•"/>
              <a:tabLst>
                <a:tab pos="82550" algn="l"/>
              </a:tabLst>
            </a:pPr>
            <a:r>
              <a:rPr lang="ca-ES" sz="1600" dirty="0">
                <a:solidFill>
                  <a:schemeClr val="tx1"/>
                </a:solidFill>
              </a:rPr>
              <a:t>Formulari en línia</a:t>
            </a:r>
          </a:p>
          <a:p>
            <a:pPr algn="ctr"/>
            <a:endParaRPr lang="ca-ES" dirty="0">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704" y="109714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88493" y="2208121"/>
            <a:ext cx="869438" cy="369332"/>
          </a:xfrm>
          <a:prstGeom prst="rect">
            <a:avLst/>
          </a:prstGeom>
          <a:noFill/>
        </p:spPr>
        <p:txBody>
          <a:bodyPr wrap="square" rtlCol="0">
            <a:spAutoFit/>
          </a:bodyPr>
          <a:lstStyle/>
          <a:p>
            <a:r>
              <a:rPr lang="ca-ES" b="1" dirty="0">
                <a:hlinkClick r:id="rId3"/>
              </a:rPr>
              <a:t>Enllaç</a:t>
            </a:r>
            <a:endParaRPr lang="ca-ES" b="1" dirty="0"/>
          </a:p>
        </p:txBody>
      </p:sp>
      <p:sp>
        <p:nvSpPr>
          <p:cNvPr id="22" name="21 Rectángulo redondeado"/>
          <p:cNvSpPr/>
          <p:nvPr/>
        </p:nvSpPr>
        <p:spPr>
          <a:xfrm>
            <a:off x="272608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Intervenció grupal</a:t>
            </a:r>
          </a:p>
          <a:p>
            <a:r>
              <a:rPr lang="ca-ES" b="1" dirty="0">
                <a:solidFill>
                  <a:schemeClr val="tx1"/>
                </a:solidFill>
              </a:rPr>
              <a:t> </a:t>
            </a:r>
          </a:p>
          <a:p>
            <a:r>
              <a:rPr lang="ca-ES" sz="1600" dirty="0">
                <a:solidFill>
                  <a:schemeClr val="tx1"/>
                </a:solidFill>
              </a:rPr>
              <a:t>   Guia i materials</a:t>
            </a:r>
          </a:p>
          <a:p>
            <a:pPr marL="355600" indent="-82550">
              <a:buFont typeface="Arial" panose="020B0604020202020204" pitchFamily="34" charset="0"/>
              <a:buChar char="•"/>
            </a:pPr>
            <a:r>
              <a:rPr lang="ca-ES" sz="1600" dirty="0">
                <a:solidFill>
                  <a:schemeClr val="tx1"/>
                </a:solidFill>
              </a:rPr>
              <a:t> Català</a:t>
            </a:r>
          </a:p>
          <a:p>
            <a:pPr marL="355600" indent="-82550">
              <a:buFont typeface="Arial" panose="020B0604020202020204" pitchFamily="34" charset="0"/>
              <a:buChar char="•"/>
            </a:pPr>
            <a:r>
              <a:rPr lang="ca-ES" sz="1600" dirty="0">
                <a:solidFill>
                  <a:schemeClr val="tx1"/>
                </a:solidFill>
              </a:rPr>
              <a:t> Castellà </a:t>
            </a:r>
          </a:p>
          <a:p>
            <a:pPr algn="ctr"/>
            <a:endParaRPr lang="ca-ES" sz="1600" dirty="0">
              <a:solidFill>
                <a:schemeClr val="tx1"/>
              </a:solidFill>
            </a:endParaRPr>
          </a:p>
          <a:p>
            <a:pPr algn="ctr"/>
            <a:r>
              <a:rPr lang="ca-ES" sz="1600" dirty="0">
                <a:solidFill>
                  <a:schemeClr val="tx1"/>
                </a:solidFill>
              </a:rPr>
              <a:t>Nou pòster editable per la difusió en el CAP!!</a:t>
            </a:r>
          </a:p>
          <a:p>
            <a:pPr algn="ctr"/>
            <a:endParaRPr lang="ca-ES" dirty="0">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6280" y="1045057"/>
            <a:ext cx="840957" cy="981117"/>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332379" y="2227582"/>
            <a:ext cx="888479" cy="369332"/>
          </a:xfrm>
          <a:prstGeom prst="rect">
            <a:avLst/>
          </a:prstGeom>
          <a:noFill/>
        </p:spPr>
        <p:txBody>
          <a:bodyPr wrap="square" rtlCol="0">
            <a:spAutoFit/>
          </a:bodyPr>
          <a:lstStyle/>
          <a:p>
            <a:r>
              <a:rPr lang="ca-ES" b="1" dirty="0">
                <a:hlinkClick r:id="rId11"/>
              </a:rPr>
              <a:t>Enllaç</a:t>
            </a:r>
            <a:endParaRPr lang="ca-ES" b="1" dirty="0"/>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2"/>
              </a:rPr>
              <a:t>Enllaç</a:t>
            </a:r>
            <a:endParaRPr lang="ca-ES" b="1"/>
          </a:p>
        </p:txBody>
      </p:sp>
      <p:pic>
        <p:nvPicPr>
          <p:cNvPr id="27" name="Picture 3">
            <a:hlinkClick r:id="rId13"/>
          </p:cNvPr>
          <p:cNvPicPr>
            <a:picLocks noChangeAspect="1" noChangeArrowheads="1"/>
          </p:cNvPicPr>
          <p:nvPr/>
        </p:nvPicPr>
        <p:blipFill>
          <a:blip r:embed="rId14"/>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a:hlinkClick r:id="rId15"/>
          </p:cNvPr>
          <p:cNvPicPr>
            <a:picLocks noChangeAspect="1" noChangeArrowheads="1"/>
          </p:cNvPicPr>
          <p:nvPr/>
        </p:nvPicPr>
        <p:blipFill>
          <a:blip r:embed="rId16"/>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595644" y="2318017"/>
            <a:ext cx="782026" cy="369332"/>
          </a:xfrm>
          <a:prstGeom prst="rect">
            <a:avLst/>
          </a:prstGeom>
          <a:noFill/>
        </p:spPr>
        <p:txBody>
          <a:bodyPr wrap="square" rtlCol="0">
            <a:spAutoFit/>
          </a:bodyPr>
          <a:lstStyle/>
          <a:p>
            <a:r>
              <a:rPr lang="ca-ES" b="1" dirty="0">
                <a:hlinkClick r:id="rId17"/>
              </a:rPr>
              <a:t>Enllaç</a:t>
            </a:r>
            <a:endParaRPr lang="ca-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dirty="0">
                <a:solidFill>
                  <a:schemeClr val="tx1">
                    <a:lumMod val="65000"/>
                    <a:lumOff val="35000"/>
                  </a:schemeClr>
                </a:solidFill>
              </a:rPr>
              <a:t>	</a:t>
            </a: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Per què intervenir?</a:t>
            </a:r>
          </a:p>
          <a:p>
            <a:pPr marL="0" indent="0">
              <a:buFont typeface="Wingdings 2" panose="05020102010507070707" pitchFamily="18" charset="2"/>
              <a:buNone/>
              <a:defRPr/>
            </a:pP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Recursos</a:t>
            </a:r>
          </a:p>
          <a:p>
            <a:pPr marL="0" indent="0">
              <a:buFont typeface="Wingdings 2" panose="05020102010507070707" pitchFamily="18" charset="2"/>
              <a:buNone/>
              <a:defRPr/>
            </a:pPr>
            <a:endParaRPr lang="ca-ES" sz="3200" b="1" dirty="0">
              <a:solidFill>
                <a:srgbClr val="00B0F0"/>
              </a:solidFill>
            </a:endParaRPr>
          </a:p>
          <a:p>
            <a:pPr marL="0" indent="0">
              <a:buNone/>
              <a:defRPr/>
            </a:pPr>
            <a:r>
              <a:rPr lang="ca-ES" sz="3200" b="1" dirty="0">
                <a:solidFill>
                  <a:srgbClr val="00B0F0"/>
                </a:solidFill>
              </a:rPr>
              <a:t>	Què cal fer?</a:t>
            </a:r>
          </a:p>
          <a:p>
            <a:pPr marL="0" indent="0">
              <a:buFont typeface="Wingdings 2" panose="05020102010507070707" pitchFamily="18" charset="2"/>
              <a:buNone/>
              <a:defRPr/>
            </a:pPr>
            <a:endParaRPr lang="ca-ES" sz="3200" b="1" dirty="0">
              <a:solidFill>
                <a:srgbClr val="00B0F0"/>
              </a:solidFill>
            </a:endParaRPr>
          </a:p>
          <a:p>
            <a:pPr>
              <a:defRPr/>
            </a:pPr>
            <a:endParaRPr lang="ca-ES" dirty="0"/>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r="59187"/>
          <a:stretch/>
        </p:blipFill>
        <p:spPr bwMode="auto">
          <a:xfrm>
            <a:off x="279520" y="1729751"/>
            <a:ext cx="3410738" cy="41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761" y="1121466"/>
            <a:ext cx="6279725" cy="646331"/>
          </a:xfrm>
          <a:prstGeom prst="rect">
            <a:avLst/>
          </a:prstGeom>
          <a:noFill/>
        </p:spPr>
        <p:txBody>
          <a:bodyPr wrap="square" rtlCol="0">
            <a:spAutoFit/>
          </a:bodyPr>
          <a:lstStyle/>
          <a:p>
            <a:r>
              <a:rPr lang="ca-ES" b="1"/>
              <a:t>“Tabaquisme” </a:t>
            </a:r>
            <a:r>
              <a:rPr lang="ca-ES"/>
              <a:t>en </a:t>
            </a:r>
            <a:r>
              <a:rPr lang="ca-ES" b="1"/>
              <a:t>Intel·ligència activa </a:t>
            </a:r>
            <a:r>
              <a:rPr lang="ca-ES"/>
              <a:t>permet codificar tot el procés d’abandonament del consum de tabac.</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0" t="11464"/>
          <a:stretch/>
        </p:blipFill>
        <p:spPr bwMode="auto">
          <a:xfrm>
            <a:off x="3223505" y="2231571"/>
            <a:ext cx="5326047" cy="44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curvada hacia abajo"/>
          <p:cNvSpPr/>
          <p:nvPr/>
        </p:nvSpPr>
        <p:spPr>
          <a:xfrm rot="332315">
            <a:off x="1382487" y="2438397"/>
            <a:ext cx="2405744" cy="794657"/>
          </a:xfrm>
          <a:prstGeom prst="curvedDownArrow">
            <a:avLst/>
          </a:prstGeom>
          <a:solidFill>
            <a:srgbClr val="CC99FF"/>
          </a:solidFill>
          <a:ln>
            <a:solidFill>
              <a:srgbClr val="A5A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 name="Título 1"/>
          <p:cNvSpPr txBox="1">
            <a:spLocks/>
          </p:cNvSpPr>
          <p:nvPr/>
        </p:nvSpPr>
        <p:spPr bwMode="auto">
          <a:xfrm>
            <a:off x="817761" y="253958"/>
            <a:ext cx="7086601" cy="86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Preguntar i registrar</a:t>
            </a:r>
          </a:p>
        </p:txBody>
      </p:sp>
    </p:spTree>
    <p:extLst>
      <p:ext uri="{BB962C8B-B14F-4D97-AF65-F5344CB8AC3E}">
        <p14:creationId xmlns:p14="http://schemas.microsoft.com/office/powerpoint/2010/main" val="242031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0275"/>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483785" cy="104644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ca-ES" sz="1400" dirty="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dirty="0">
              <a:solidFill>
                <a:schemeClr val="tx1">
                  <a:lumMod val="85000"/>
                  <a:lumOff val="15000"/>
                </a:schemeClr>
              </a:solidFill>
              <a:latin typeface="Arial" panose="020B0604020202020204" pitchFamily="34" charset="0"/>
            </a:endParaRPr>
          </a:p>
          <a:p>
            <a:r>
              <a:rPr lang="ca-ES" sz="1400" dirty="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r>
              <a:rPr lang="ca-ES" altLang="ca-ES" dirty="0"/>
              <a:t/>
            </a:r>
            <a:br>
              <a:rPr lang="ca-ES" altLang="ca-ES" dirty="0"/>
            </a:br>
            <a:r>
              <a:rPr lang="ca-ES" altLang="ca-ES" dirty="0"/>
              <a:t>PRINCIPAL CAUSA DE MORBIMORTALITAT EVITABLE</a:t>
            </a:r>
            <a:r>
              <a:rPr lang="ca-ES" altLang="ca-ES" sz="3200" dirty="0"/>
              <a:t/>
            </a:r>
            <a:br>
              <a:rPr lang="ca-ES" altLang="ca-ES" sz="3200" dirty="0"/>
            </a:br>
            <a:r>
              <a:rPr lang="ca-ES" altLang="ca-ES" dirty="0"/>
              <a:t/>
            </a:r>
            <a:br>
              <a:rPr lang="ca-ES" altLang="ca-ES" dirty="0"/>
            </a:br>
            <a:endParaRPr lang="ca-ES" altLang="ca-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982283"/>
              </p:ext>
            </p:extLst>
          </p:nvPr>
        </p:nvGraphicFramePr>
        <p:xfrm>
          <a:off x="696685" y="1483115"/>
          <a:ext cx="8001998" cy="1752600"/>
        </p:xfrm>
        <a:graphic>
          <a:graphicData uri="http://schemas.openxmlformats.org/drawingml/2006/table">
            <a:tbl>
              <a:tblPr firstRow="1" bandRow="1">
                <a:tableStyleId>{5C22544A-7EE6-4342-B048-85BDC9FD1C3A}</a:tableStyleId>
              </a:tblPr>
              <a:tblGrid>
                <a:gridCol w="1201357">
                  <a:extLst>
                    <a:ext uri="{9D8B030D-6E8A-4147-A177-3AD203B41FA5}">
                      <a16:colId xmlns:a16="http://schemas.microsoft.com/office/drawing/2014/main" xmlns="" val="20000"/>
                    </a:ext>
                  </a:extLst>
                </a:gridCol>
                <a:gridCol w="1245807">
                  <a:extLst>
                    <a:ext uri="{9D8B030D-6E8A-4147-A177-3AD203B41FA5}">
                      <a16:colId xmlns:a16="http://schemas.microsoft.com/office/drawing/2014/main" xmlns="" val="20001"/>
                    </a:ext>
                  </a:extLst>
                </a:gridCol>
                <a:gridCol w="1233107">
                  <a:extLst>
                    <a:ext uri="{9D8B030D-6E8A-4147-A177-3AD203B41FA5}">
                      <a16:colId xmlns:a16="http://schemas.microsoft.com/office/drawing/2014/main" xmlns="" val="20002"/>
                    </a:ext>
                  </a:extLst>
                </a:gridCol>
                <a:gridCol w="900519">
                  <a:extLst>
                    <a:ext uri="{9D8B030D-6E8A-4147-A177-3AD203B41FA5}">
                      <a16:colId xmlns:a16="http://schemas.microsoft.com/office/drawing/2014/main" xmlns="" val="20003"/>
                    </a:ext>
                  </a:extLst>
                </a:gridCol>
                <a:gridCol w="1903730">
                  <a:extLst>
                    <a:ext uri="{9D8B030D-6E8A-4147-A177-3AD203B41FA5}">
                      <a16:colId xmlns:a16="http://schemas.microsoft.com/office/drawing/2014/main" xmlns="" val="20004"/>
                    </a:ext>
                  </a:extLst>
                </a:gridCol>
                <a:gridCol w="1517478">
                  <a:extLst>
                    <a:ext uri="{9D8B030D-6E8A-4147-A177-3AD203B41FA5}">
                      <a16:colId xmlns:a16="http://schemas.microsoft.com/office/drawing/2014/main" xmlns="" val="20005"/>
                    </a:ext>
                  </a:extLst>
                </a:gridCol>
              </a:tblGrid>
              <a:tr h="335187">
                <a:tc>
                  <a:txBody>
                    <a:bodyPr/>
                    <a:lstStyle/>
                    <a:p>
                      <a:r>
                        <a:rPr lang="ca-ES" sz="1700">
                          <a:solidFill>
                            <a:schemeClr val="tx1">
                              <a:lumMod val="75000"/>
                              <a:lumOff val="25000"/>
                            </a:schemeClr>
                          </a:solidFill>
                        </a:rPr>
                        <a:t>Cigarretes</a:t>
                      </a:r>
                    </a:p>
                  </a:txBody>
                  <a:tcPr>
                    <a:solidFill>
                      <a:schemeClr val="accent1">
                        <a:lumMod val="20000"/>
                        <a:lumOff val="80000"/>
                      </a:schemeClr>
                    </a:solidFill>
                  </a:tcPr>
                </a:tc>
                <a:tc>
                  <a:txBody>
                    <a:bodyPr/>
                    <a:lstStyle/>
                    <a:p>
                      <a:r>
                        <a:rPr lang="ca-ES" sz="1700">
                          <a:solidFill>
                            <a:schemeClr val="tx1">
                              <a:lumMod val="75000"/>
                              <a:lumOff val="25000"/>
                            </a:schemeClr>
                          </a:solidFill>
                        </a:rPr>
                        <a:t>Cigar gran</a:t>
                      </a:r>
                    </a:p>
                  </a:txBody>
                  <a:tcPr>
                    <a:solidFill>
                      <a:schemeClr val="accent1">
                        <a:lumMod val="20000"/>
                        <a:lumOff val="80000"/>
                      </a:schemeClr>
                    </a:solidFill>
                  </a:tcPr>
                </a:tc>
                <a:tc>
                  <a:txBody>
                    <a:bodyPr/>
                    <a:lstStyle/>
                    <a:p>
                      <a:r>
                        <a:rPr lang="ca-ES" sz="1700">
                          <a:solidFill>
                            <a:schemeClr val="tx1">
                              <a:lumMod val="75000"/>
                              <a:lumOff val="25000"/>
                            </a:schemeClr>
                          </a:solidFill>
                        </a:rPr>
                        <a:t>Cigar petit</a:t>
                      </a:r>
                    </a:p>
                  </a:txBody>
                  <a:tcPr>
                    <a:solidFill>
                      <a:schemeClr val="accent1">
                        <a:lumMod val="20000"/>
                        <a:lumOff val="80000"/>
                      </a:schemeClr>
                    </a:solidFill>
                  </a:tcPr>
                </a:tc>
                <a:tc>
                  <a:txBody>
                    <a:bodyPr/>
                    <a:lstStyle/>
                    <a:p>
                      <a:r>
                        <a:rPr lang="ca-ES" sz="1700">
                          <a:solidFill>
                            <a:schemeClr val="tx1">
                              <a:lumMod val="75000"/>
                              <a:lumOff val="25000"/>
                            </a:schemeClr>
                          </a:solidFill>
                        </a:rPr>
                        <a:t>Pipa</a:t>
                      </a:r>
                    </a:p>
                  </a:txBody>
                  <a:tcPr>
                    <a:solidFill>
                      <a:schemeClr val="accent1">
                        <a:lumMod val="20000"/>
                        <a:lumOff val="80000"/>
                      </a:schemeClr>
                    </a:solidFill>
                  </a:tcPr>
                </a:tc>
                <a:tc>
                  <a:txBody>
                    <a:bodyPr/>
                    <a:lstStyle/>
                    <a:p>
                      <a:r>
                        <a:rPr lang="ca-ES" sz="1700">
                          <a:solidFill>
                            <a:schemeClr val="tx1">
                              <a:lumMod val="75000"/>
                              <a:lumOff val="25000"/>
                            </a:schemeClr>
                          </a:solidFill>
                        </a:rPr>
                        <a:t>Picadura</a:t>
                      </a:r>
                      <a:r>
                        <a:rPr lang="ca-ES" sz="1700" baseline="0">
                          <a:solidFill>
                            <a:schemeClr val="tx1">
                              <a:lumMod val="75000"/>
                              <a:lumOff val="25000"/>
                            </a:schemeClr>
                          </a:solidFill>
                        </a:rPr>
                        <a:t> de tabac</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a:solidFill>
                            <a:schemeClr val="tx1">
                              <a:lumMod val="75000"/>
                              <a:lumOff val="25000"/>
                            </a:schemeClr>
                          </a:solidFill>
                        </a:rPr>
                        <a:t>Punts</a:t>
                      </a:r>
                    </a:p>
                  </a:txBody>
                  <a:tcPr>
                    <a:solidFill>
                      <a:schemeClr val="accent1">
                        <a:lumMod val="20000"/>
                        <a:lumOff val="80000"/>
                      </a:schemeClr>
                    </a:solidFill>
                  </a:tcPr>
                </a:tc>
                <a:extLst>
                  <a:ext uri="{0D108BD9-81ED-4DB2-BD59-A6C34878D82A}">
                    <a16:rowId xmlns:a16="http://schemas.microsoft.com/office/drawing/2014/main" xmlns="" val="10000"/>
                  </a:ext>
                </a:extLst>
              </a:tr>
              <a:tr h="320435">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31</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6</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20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b="1">
                          <a:solidFill>
                            <a:schemeClr val="tx1">
                              <a:lumMod val="75000"/>
                              <a:lumOff val="25000"/>
                            </a:schemeClr>
                          </a:solidFill>
                        </a:rPr>
                        <a:t>3</a:t>
                      </a:r>
                    </a:p>
                  </a:txBody>
                  <a:tcPr>
                    <a:solidFill>
                      <a:schemeClr val="accent1">
                        <a:lumMod val="20000"/>
                        <a:lumOff val="80000"/>
                      </a:schemeClr>
                    </a:solidFill>
                  </a:tcPr>
                </a:tc>
                <a:extLst>
                  <a:ext uri="{0D108BD9-81ED-4DB2-BD59-A6C34878D82A}">
                    <a16:rowId xmlns:a16="http://schemas.microsoft.com/office/drawing/2014/main" xmlns="" val="10001"/>
                  </a:ext>
                </a:extLst>
              </a:tr>
              <a:tr h="320435">
                <a:tc>
                  <a:txBody>
                    <a:bodyPr/>
                    <a:lstStyle/>
                    <a:p>
                      <a:r>
                        <a:rPr lang="ca-ES" sz="1700">
                          <a:solidFill>
                            <a:schemeClr val="tx1">
                              <a:lumMod val="75000"/>
                              <a:lumOff val="25000"/>
                            </a:schemeClr>
                          </a:solidFill>
                        </a:rPr>
                        <a:t>21-31</a:t>
                      </a:r>
                    </a:p>
                  </a:txBody>
                  <a:tcPr>
                    <a:solidFill>
                      <a:schemeClr val="accent1">
                        <a:lumMod val="20000"/>
                        <a:lumOff val="80000"/>
                      </a:schemeClr>
                    </a:solidFill>
                  </a:tcPr>
                </a:tc>
                <a:tc>
                  <a:txBody>
                    <a:bodyPr/>
                    <a:lstStyle/>
                    <a:p>
                      <a:r>
                        <a:rPr lang="ca-ES" sz="1700">
                          <a:solidFill>
                            <a:schemeClr val="tx1">
                              <a:lumMod val="75000"/>
                              <a:lumOff val="25000"/>
                            </a:schemeClr>
                          </a:solidFill>
                        </a:rPr>
                        <a:t>4-5</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13-19</a:t>
                      </a:r>
                    </a:p>
                  </a:txBody>
                  <a:tcPr>
                    <a:solidFill>
                      <a:schemeClr val="accent1">
                        <a:lumMod val="20000"/>
                        <a:lumOff val="80000"/>
                      </a:schemeClr>
                    </a:solidFill>
                  </a:tcPr>
                </a:tc>
                <a:tc>
                  <a:txBody>
                    <a:bodyPr/>
                    <a:lstStyle/>
                    <a:p>
                      <a:r>
                        <a:rPr lang="ca-ES" sz="1700" b="1">
                          <a:solidFill>
                            <a:schemeClr val="tx1">
                              <a:lumMod val="75000"/>
                              <a:lumOff val="25000"/>
                            </a:schemeClr>
                          </a:solidFill>
                        </a:rPr>
                        <a:t>2</a:t>
                      </a:r>
                    </a:p>
                  </a:txBody>
                  <a:tcPr>
                    <a:solidFill>
                      <a:schemeClr val="accent1">
                        <a:lumMod val="20000"/>
                        <a:lumOff val="80000"/>
                      </a:schemeClr>
                    </a:solidFill>
                  </a:tcPr>
                </a:tc>
                <a:extLst>
                  <a:ext uri="{0D108BD9-81ED-4DB2-BD59-A6C34878D82A}">
                    <a16:rowId xmlns:a16="http://schemas.microsoft.com/office/drawing/2014/main" xmlns="" val="10002"/>
                  </a:ext>
                </a:extLst>
              </a:tr>
              <a:tr h="320435">
                <a:tc>
                  <a:txBody>
                    <a:bodyPr/>
                    <a:lstStyle/>
                    <a:p>
                      <a:r>
                        <a:rPr lang="ca-ES" sz="1700">
                          <a:solidFill>
                            <a:schemeClr val="tx1">
                              <a:lumMod val="75000"/>
                              <a:lumOff val="25000"/>
                            </a:schemeClr>
                          </a:solidFill>
                        </a:rPr>
                        <a:t>11-20</a:t>
                      </a:r>
                    </a:p>
                  </a:txBody>
                  <a:tcPr>
                    <a:solidFill>
                      <a:schemeClr val="accent1">
                        <a:lumMod val="20000"/>
                        <a:lumOff val="80000"/>
                      </a:schemeClr>
                    </a:solidFill>
                  </a:tcPr>
                </a:tc>
                <a:tc>
                  <a:txBody>
                    <a:bodyPr/>
                    <a:lstStyle/>
                    <a:p>
                      <a:r>
                        <a:rPr lang="ca-ES" sz="1700">
                          <a:solidFill>
                            <a:schemeClr val="tx1">
                              <a:lumMod val="75000"/>
                              <a:lumOff val="25000"/>
                            </a:schemeClr>
                          </a:solidFill>
                        </a:rPr>
                        <a:t>2-3</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6-12</a:t>
                      </a:r>
                    </a:p>
                  </a:txBody>
                  <a:tcPr>
                    <a:solidFill>
                      <a:schemeClr val="accent1">
                        <a:lumMod val="20000"/>
                        <a:lumOff val="80000"/>
                      </a:schemeClr>
                    </a:solidFill>
                  </a:tcPr>
                </a:tc>
                <a:tc>
                  <a:txBody>
                    <a:bodyPr/>
                    <a:lstStyle/>
                    <a:p>
                      <a:r>
                        <a:rPr lang="ca-ES" sz="1700" b="1">
                          <a:solidFill>
                            <a:schemeClr val="tx1">
                              <a:lumMod val="75000"/>
                              <a:lumOff val="25000"/>
                            </a:schemeClr>
                          </a:solidFill>
                        </a:rPr>
                        <a:t>1</a:t>
                      </a:r>
                    </a:p>
                  </a:txBody>
                  <a:tcPr>
                    <a:solidFill>
                      <a:schemeClr val="accent1">
                        <a:lumMod val="20000"/>
                        <a:lumOff val="80000"/>
                      </a:schemeClr>
                    </a:solidFill>
                  </a:tcPr>
                </a:tc>
                <a:extLst>
                  <a:ext uri="{0D108BD9-81ED-4DB2-BD59-A6C34878D82A}">
                    <a16:rowId xmlns:a16="http://schemas.microsoft.com/office/drawing/2014/main" xmlns="" val="10003"/>
                  </a:ext>
                </a:extLst>
              </a:tr>
              <a:tr h="320435">
                <a:tc>
                  <a:txBody>
                    <a:bodyPr/>
                    <a:lstStyle/>
                    <a:p>
                      <a:r>
                        <a:rPr lang="ca-ES" sz="1700">
                          <a:solidFill>
                            <a:schemeClr val="tx1">
                              <a:lumMod val="75000"/>
                              <a:lumOff val="25000"/>
                            </a:schemeClr>
                          </a:solidFill>
                        </a:rPr>
                        <a:t>&lt; 10</a:t>
                      </a:r>
                    </a:p>
                  </a:txBody>
                  <a:tcPr>
                    <a:solidFill>
                      <a:schemeClr val="accent1">
                        <a:lumMod val="20000"/>
                        <a:lumOff val="80000"/>
                      </a:schemeClr>
                    </a:solidFill>
                  </a:tcPr>
                </a:tc>
                <a:tc>
                  <a:txBody>
                    <a:bodyPr/>
                    <a:lstStyle/>
                    <a:p>
                      <a:r>
                        <a:rPr lang="ca-ES" sz="1700">
                          <a:solidFill>
                            <a:schemeClr val="tx1">
                              <a:lumMod val="75000"/>
                              <a:lumOff val="25000"/>
                            </a:schemeClr>
                          </a:solidFill>
                        </a:rPr>
                        <a:t>1</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5</a:t>
                      </a:r>
                    </a:p>
                  </a:txBody>
                  <a:tcPr>
                    <a:solidFill>
                      <a:schemeClr val="accent1">
                        <a:lumMod val="20000"/>
                        <a:lumOff val="80000"/>
                      </a:schemeClr>
                    </a:solidFill>
                  </a:tcPr>
                </a:tc>
                <a:tc>
                  <a:txBody>
                    <a:bodyPr/>
                    <a:lstStyle/>
                    <a:p>
                      <a:r>
                        <a:rPr lang="ca-ES" sz="1700" b="1">
                          <a:solidFill>
                            <a:schemeClr val="tx1">
                              <a:lumMod val="75000"/>
                              <a:lumOff val="25000"/>
                            </a:schemeClr>
                          </a:solidFill>
                        </a:rPr>
                        <a:t>0</a:t>
                      </a:r>
                    </a:p>
                  </a:txBody>
                  <a:tcP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5" name="4 CuadroTexto"/>
          <p:cNvSpPr txBox="1"/>
          <p:nvPr/>
        </p:nvSpPr>
        <p:spPr>
          <a:xfrm>
            <a:off x="696685" y="848946"/>
            <a:ext cx="6030685" cy="369332"/>
          </a:xfrm>
          <a:prstGeom prst="rect">
            <a:avLst/>
          </a:prstGeom>
          <a:noFill/>
        </p:spPr>
        <p:txBody>
          <a:bodyPr wrap="square" rtlCol="0">
            <a:spAutoFit/>
          </a:bodyPr>
          <a:lstStyle/>
          <a:p>
            <a:pPr marL="342900" indent="-342900">
              <a:buFont typeface="+mj-lt"/>
              <a:buAutoNum type="arabicPeriod"/>
            </a:pPr>
            <a:r>
              <a:rPr lang="ca-ES" b="1"/>
              <a:t>Quina quantitat de tabac fuma al dia, habitualment?</a:t>
            </a:r>
          </a:p>
        </p:txBody>
      </p:sp>
      <p:sp>
        <p:nvSpPr>
          <p:cNvPr id="7" name="6 CuadroTexto"/>
          <p:cNvSpPr txBox="1"/>
          <p:nvPr/>
        </p:nvSpPr>
        <p:spPr>
          <a:xfrm>
            <a:off x="696684" y="1162257"/>
            <a:ext cx="7026729" cy="307777"/>
          </a:xfrm>
          <a:prstGeom prst="rect">
            <a:avLst/>
          </a:prstGeom>
          <a:noFill/>
        </p:spPr>
        <p:txBody>
          <a:bodyPr wrap="square" rtlCol="0">
            <a:spAutoFit/>
          </a:bodyPr>
          <a:lstStyle/>
          <a:p>
            <a:r>
              <a:rPr lang="ca-ES" sz="1400" b="1"/>
              <a:t>*Valors orientatius (unitats/dia)</a:t>
            </a:r>
          </a:p>
        </p:txBody>
      </p:sp>
      <p:graphicFrame>
        <p:nvGraphicFramePr>
          <p:cNvPr id="10" name="9 Tabla"/>
          <p:cNvGraphicFramePr>
            <a:graphicFrameLocks noGrp="1"/>
          </p:cNvGraphicFramePr>
          <p:nvPr>
            <p:extLst>
              <p:ext uri="{D42A27DB-BD31-4B8C-83A1-F6EECF244321}">
                <p14:modId xmlns:p14="http://schemas.microsoft.com/office/powerpoint/2010/main" val="3718363148"/>
              </p:ext>
            </p:extLst>
          </p:nvPr>
        </p:nvGraphicFramePr>
        <p:xfrm>
          <a:off x="756549" y="3713363"/>
          <a:ext cx="3650671" cy="1655400"/>
        </p:xfrm>
        <a:graphic>
          <a:graphicData uri="http://schemas.openxmlformats.org/drawingml/2006/table">
            <a:tbl>
              <a:tblPr firstRow="1" bandRow="1">
                <a:tableStyleId>{5C22544A-7EE6-4342-B048-85BDC9FD1C3A}</a:tableStyleId>
              </a:tblPr>
              <a:tblGrid>
                <a:gridCol w="1886268">
                  <a:extLst>
                    <a:ext uri="{9D8B030D-6E8A-4147-A177-3AD203B41FA5}">
                      <a16:colId xmlns:a16="http://schemas.microsoft.com/office/drawing/2014/main" xmlns="" val="20000"/>
                    </a:ext>
                  </a:extLst>
                </a:gridCol>
                <a:gridCol w="1764403">
                  <a:extLst>
                    <a:ext uri="{9D8B030D-6E8A-4147-A177-3AD203B41FA5}">
                      <a16:colId xmlns:a16="http://schemas.microsoft.com/office/drawing/2014/main" xmlns="" val="20001"/>
                    </a:ext>
                  </a:extLst>
                </a:gridCol>
              </a:tblGrid>
              <a:tr h="283240">
                <a:tc>
                  <a:txBody>
                    <a:bodyPr/>
                    <a:lstStyle/>
                    <a:p>
                      <a:pPr marL="0" algn="l" defTabSz="914400" rtl="0" eaLnBrk="1" latinLnBrk="0" hangingPunct="1"/>
                      <a:r>
                        <a:rPr lang="ca-ES" sz="1700" b="1" kern="1200">
                          <a:solidFill>
                            <a:schemeClr val="tx1">
                              <a:lumMod val="75000"/>
                              <a:lumOff val="25000"/>
                            </a:schemeClr>
                          </a:solidFill>
                          <a:latin typeface="+mn-lt"/>
                          <a:ea typeface="+mn-ea"/>
                          <a:cs typeface="+mn-cs"/>
                        </a:rPr>
                        <a:t>Temps </a:t>
                      </a:r>
                    </a:p>
                  </a:txBody>
                  <a:tcPr marT="36000" marB="36000">
                    <a:solidFill>
                      <a:schemeClr val="accent1">
                        <a:lumMod val="20000"/>
                        <a:lumOff val="80000"/>
                      </a:schemeClr>
                    </a:solidFill>
                  </a:tcPr>
                </a:tc>
                <a:tc>
                  <a:txBody>
                    <a:bodyPr/>
                    <a:lstStyle/>
                    <a:p>
                      <a:r>
                        <a:rPr lang="ca-ES" sz="1700">
                          <a:solidFill>
                            <a:schemeClr val="tx1">
                              <a:lumMod val="75000"/>
                              <a:lumOff val="25000"/>
                            </a:schemeClr>
                          </a:solidFill>
                        </a:rPr>
                        <a:t>Punts</a:t>
                      </a:r>
                    </a:p>
                  </a:txBody>
                  <a:tcPr marT="36000" marB="36000">
                    <a:solidFill>
                      <a:schemeClr val="accent1">
                        <a:lumMod val="20000"/>
                        <a:lumOff val="80000"/>
                      </a:schemeClr>
                    </a:solidFill>
                  </a:tcPr>
                </a:tc>
                <a:extLst>
                  <a:ext uri="{0D108BD9-81ED-4DB2-BD59-A6C34878D82A}">
                    <a16:rowId xmlns:a16="http://schemas.microsoft.com/office/drawing/2014/main" xmlns="" val="10000"/>
                  </a:ext>
                </a:extLst>
              </a:tr>
              <a:tr h="283240">
                <a:tc>
                  <a:txBody>
                    <a:bodyPr/>
                    <a:lstStyle/>
                    <a:p>
                      <a:r>
                        <a:rPr lang="ca-ES" sz="1700" u="none">
                          <a:solidFill>
                            <a:schemeClr val="tx1">
                              <a:lumMod val="75000"/>
                              <a:lumOff val="25000"/>
                            </a:schemeClr>
                          </a:solidFill>
                        </a:rPr>
                        <a:t>Menys de 5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3</a:t>
                      </a:r>
                    </a:p>
                  </a:txBody>
                  <a:tcPr marT="36000" marB="36000">
                    <a:solidFill>
                      <a:schemeClr val="accent1">
                        <a:lumMod val="20000"/>
                        <a:lumOff val="80000"/>
                      </a:schemeClr>
                    </a:solidFill>
                  </a:tcPr>
                </a:tc>
                <a:extLst>
                  <a:ext uri="{0D108BD9-81ED-4DB2-BD59-A6C34878D82A}">
                    <a16:rowId xmlns:a16="http://schemas.microsoft.com/office/drawing/2014/main" xmlns="" val="10001"/>
                  </a:ext>
                </a:extLst>
              </a:tr>
              <a:tr h="283240">
                <a:tc>
                  <a:txBody>
                    <a:bodyPr/>
                    <a:lstStyle/>
                    <a:p>
                      <a:r>
                        <a:rPr lang="ca-ES" sz="1700">
                          <a:solidFill>
                            <a:schemeClr val="tx1">
                              <a:lumMod val="75000"/>
                              <a:lumOff val="25000"/>
                            </a:schemeClr>
                          </a:solidFill>
                        </a:rPr>
                        <a:t>De 6 a 30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2</a:t>
                      </a:r>
                    </a:p>
                  </a:txBody>
                  <a:tcPr marT="36000" marB="36000">
                    <a:solidFill>
                      <a:schemeClr val="accent1">
                        <a:lumMod val="20000"/>
                        <a:lumOff val="80000"/>
                      </a:schemeClr>
                    </a:solidFill>
                  </a:tcPr>
                </a:tc>
                <a:extLst>
                  <a:ext uri="{0D108BD9-81ED-4DB2-BD59-A6C34878D82A}">
                    <a16:rowId xmlns:a16="http://schemas.microsoft.com/office/drawing/2014/main" xmlns="" val="10002"/>
                  </a:ext>
                </a:extLst>
              </a:tr>
              <a:tr h="283240">
                <a:tc>
                  <a:txBody>
                    <a:bodyPr/>
                    <a:lstStyle/>
                    <a:p>
                      <a:r>
                        <a:rPr lang="ca-ES" sz="1700">
                          <a:solidFill>
                            <a:schemeClr val="tx1">
                              <a:lumMod val="75000"/>
                              <a:lumOff val="25000"/>
                            </a:schemeClr>
                          </a:solidFill>
                        </a:rPr>
                        <a:t>De 31 a 60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1</a:t>
                      </a:r>
                    </a:p>
                  </a:txBody>
                  <a:tcPr marT="36000" marB="36000">
                    <a:solidFill>
                      <a:schemeClr val="accent1">
                        <a:lumMod val="20000"/>
                        <a:lumOff val="80000"/>
                      </a:schemeClr>
                    </a:solidFill>
                  </a:tcPr>
                </a:tc>
                <a:extLst>
                  <a:ext uri="{0D108BD9-81ED-4DB2-BD59-A6C34878D82A}">
                    <a16:rowId xmlns:a16="http://schemas.microsoft.com/office/drawing/2014/main" xmlns="" val="10003"/>
                  </a:ext>
                </a:extLst>
              </a:tr>
              <a:tr h="283240">
                <a:tc>
                  <a:txBody>
                    <a:bodyPr/>
                    <a:lstStyle/>
                    <a:p>
                      <a:r>
                        <a:rPr lang="ca-ES" sz="1700">
                          <a:solidFill>
                            <a:schemeClr val="tx1">
                              <a:lumMod val="75000"/>
                              <a:lumOff val="25000"/>
                            </a:schemeClr>
                          </a:solidFill>
                        </a:rPr>
                        <a:t>Més</a:t>
                      </a:r>
                      <a:r>
                        <a:rPr lang="ca-ES" sz="1700" baseline="0">
                          <a:solidFill>
                            <a:schemeClr val="tx1">
                              <a:lumMod val="75000"/>
                              <a:lumOff val="25000"/>
                            </a:schemeClr>
                          </a:solidFill>
                        </a:rPr>
                        <a:t> d’una hora</a:t>
                      </a:r>
                      <a:endParaRPr lang="ca-ES" sz="170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0</a:t>
                      </a:r>
                    </a:p>
                  </a:txBody>
                  <a:tcPr marT="36000" marB="36000">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11" name="10 CuadroTexto"/>
          <p:cNvSpPr txBox="1"/>
          <p:nvPr/>
        </p:nvSpPr>
        <p:spPr>
          <a:xfrm>
            <a:off x="696684" y="3314558"/>
            <a:ext cx="7410252" cy="369332"/>
          </a:xfrm>
          <a:prstGeom prst="rect">
            <a:avLst/>
          </a:prstGeom>
          <a:noFill/>
        </p:spPr>
        <p:txBody>
          <a:bodyPr wrap="square" rtlCol="0">
            <a:spAutoFit/>
          </a:bodyPr>
          <a:lstStyle/>
          <a:p>
            <a:r>
              <a:rPr lang="ca-ES" b="1"/>
              <a:t>2. Quant temps passa des que et lleva fins que fuma la primera cigarreta?</a:t>
            </a:r>
          </a:p>
        </p:txBody>
      </p:sp>
      <p:pic>
        <p:nvPicPr>
          <p:cNvPr id="430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88442" r="6218"/>
          <a:stretch/>
        </p:blipFill>
        <p:spPr bwMode="auto">
          <a:xfrm>
            <a:off x="1806499" y="5464096"/>
            <a:ext cx="7147932" cy="8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0293"/>
          <a:stretch/>
        </p:blipFill>
        <p:spPr bwMode="auto">
          <a:xfrm>
            <a:off x="575059" y="222375"/>
            <a:ext cx="7269978" cy="5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01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a:hlinkClick r:id="rId4" action="ppaction://hlinkfile"/>
              </a:rPr>
              <a:t>Infografia  de la Direcció General de Salut Pública de la Comissió Europea</a:t>
            </a:r>
            <a:endParaRPr lang="ca-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a:t>Curs presencial perifèric en els EAP (2 hores)</a:t>
            </a:r>
          </a:p>
        </p:txBody>
      </p:sp>
      <p:sp>
        <p:nvSpPr>
          <p:cNvPr id="3" name="2 Marcador de contenido"/>
          <p:cNvSpPr>
            <a:spLocks noGrp="1"/>
          </p:cNvSpPr>
          <p:nvPr>
            <p:ph idx="1"/>
          </p:nvPr>
        </p:nvSpPr>
        <p:spPr>
          <a:xfrm>
            <a:off x="356400" y="1844824"/>
            <a:ext cx="8632152" cy="4106103"/>
          </a:xfrm>
        </p:spPr>
        <p:txBody>
          <a:bodyPr/>
          <a:lstStyle/>
          <a:p>
            <a:pPr marL="0" indent="0" fontAlgn="ctr">
              <a:buNone/>
            </a:pPr>
            <a:r>
              <a:rPr lang="ca-ES" dirty="0"/>
              <a:t>Els referents poden realitzar en els seus EAP un </a:t>
            </a:r>
            <a:r>
              <a:rPr lang="ca-ES" b="1" dirty="0"/>
              <a:t>curs presencial de 2 hores </a:t>
            </a:r>
          </a:p>
          <a:p>
            <a:pPr marL="0" indent="0" fontAlgn="ctr">
              <a:buNone/>
            </a:pPr>
            <a:r>
              <a:rPr lang="ca-ES" dirty="0"/>
              <a:t>Utilitzant la presentació que trobareu a </a:t>
            </a:r>
            <a:r>
              <a:rPr lang="ca-ES" dirty="0" smtClean="0">
                <a:hlinkClick r:id="rId3"/>
              </a:rPr>
              <a:t>web del papsf.cat </a:t>
            </a:r>
            <a:r>
              <a:rPr lang="ca-ES" dirty="0" smtClean="0"/>
              <a:t>(</a:t>
            </a:r>
            <a:r>
              <a:rPr lang="ca-ES" dirty="0"/>
              <a:t>diapositives amb apunts) i les noves guies que </a:t>
            </a:r>
            <a:r>
              <a:rPr lang="ca-ES" dirty="0" smtClean="0"/>
              <a:t>podeu demanar a publicacions del Departament (</a:t>
            </a:r>
            <a:r>
              <a:rPr lang="ca-ES" dirty="0" smtClean="0">
                <a:hlinkClick r:id="rId4"/>
              </a:rPr>
              <a:t>Full comanda publicacions</a:t>
            </a:r>
            <a:r>
              <a:rPr lang="ca-ES" dirty="0" smtClean="0"/>
              <a:t>).</a:t>
            </a:r>
            <a:r>
              <a:rPr lang="ca-ES" dirty="0"/>
              <a:t> </a:t>
            </a:r>
          </a:p>
          <a:p>
            <a:pPr marL="0" indent="0" fontAlgn="ctr">
              <a:buNone/>
            </a:pPr>
            <a:endParaRPr lang="ca-ES" dirty="0"/>
          </a:p>
          <a:p>
            <a:pPr marL="0" indent="0" fontAlgn="ctr">
              <a:buNone/>
            </a:pPr>
            <a:r>
              <a:rPr lang="ca-ES" dirty="0"/>
              <a:t>Per </a:t>
            </a:r>
            <a:r>
              <a:rPr lang="ca-ES" b="1" dirty="0"/>
              <a:t>certificar els cursos perifèrics</a:t>
            </a:r>
            <a:r>
              <a:rPr lang="ca-ES" dirty="0"/>
              <a:t> haureu </a:t>
            </a:r>
            <a:r>
              <a:rPr lang="ca-ES" dirty="0" smtClean="0"/>
              <a:t>de:</a:t>
            </a:r>
          </a:p>
          <a:p>
            <a:pPr marL="0" indent="0" fontAlgn="ctr">
              <a:buNone/>
            </a:pPr>
            <a:r>
              <a:rPr lang="ca-ES" b="1" dirty="0" smtClean="0"/>
              <a:t>Programar </a:t>
            </a:r>
            <a:r>
              <a:rPr lang="ca-ES" b="1" dirty="0"/>
              <a:t>el </a:t>
            </a:r>
            <a:r>
              <a:rPr lang="ca-ES" b="1" dirty="0" smtClean="0"/>
              <a:t>dia </a:t>
            </a:r>
            <a:r>
              <a:rPr lang="ca-ES" dirty="0" smtClean="0"/>
              <a:t>que fareu el curs. Temps: 2 </a:t>
            </a:r>
            <a:r>
              <a:rPr lang="ca-ES" dirty="0"/>
              <a:t>hores/un dia o dues sessions d’una </a:t>
            </a:r>
            <a:r>
              <a:rPr lang="ca-ES" dirty="0" smtClean="0"/>
              <a:t>hora</a:t>
            </a:r>
          </a:p>
          <a:p>
            <a:pPr marL="0" indent="0" fontAlgn="ctr">
              <a:buNone/>
            </a:pPr>
            <a:r>
              <a:rPr lang="ca-ES" b="1" dirty="0" smtClean="0"/>
              <a:t>Omplir</a:t>
            </a:r>
            <a:r>
              <a:rPr lang="ca-ES" dirty="0" smtClean="0"/>
              <a:t>  el </a:t>
            </a:r>
            <a:r>
              <a:rPr lang="ca-ES" dirty="0"/>
              <a:t>full </a:t>
            </a:r>
            <a:r>
              <a:rPr lang="ca-ES" dirty="0" smtClean="0">
                <a:hlinkClick r:id="rId3"/>
              </a:rPr>
              <a:t>“Programació per enviar a secretaria tècnica”</a:t>
            </a:r>
            <a:r>
              <a:rPr lang="ca-ES" dirty="0" smtClean="0"/>
              <a:t> i enviant-lo </a:t>
            </a:r>
            <a:r>
              <a:rPr lang="ca-ES" dirty="0"/>
              <a:t>uns </a:t>
            </a:r>
            <a:r>
              <a:rPr lang="ca-ES" b="1" dirty="0"/>
              <a:t>10 dies abans</a:t>
            </a:r>
            <a:r>
              <a:rPr lang="ca-ES" dirty="0"/>
              <a:t> a </a:t>
            </a:r>
            <a:r>
              <a:rPr lang="ca-ES" dirty="0" err="1" smtClean="0">
                <a:hlinkClick r:id="rId5"/>
              </a:rPr>
              <a:t>aula@camfic.org</a:t>
            </a:r>
            <a:r>
              <a:rPr lang="ca-ES" dirty="0">
                <a:hlinkClick r:id="rId5"/>
              </a:rPr>
              <a:t> </a:t>
            </a:r>
            <a:r>
              <a:rPr lang="ca-ES" dirty="0" smtClean="0"/>
              <a:t>per tal que us enviïn </a:t>
            </a:r>
            <a:r>
              <a:rPr lang="ca-ES" dirty="0"/>
              <a:t>les instruccions a seguir</a:t>
            </a:r>
            <a:r>
              <a:rPr lang="ca-ES" dirty="0" smtClean="0"/>
              <a:t>.</a:t>
            </a:r>
            <a:endParaRPr lang="ca-ES" dirty="0"/>
          </a:p>
          <a:p>
            <a:endParaRPr lang="ca-ES" dirty="0"/>
          </a:p>
        </p:txBody>
      </p:sp>
      <p:sp>
        <p:nvSpPr>
          <p:cNvPr id="4" name="3 Marcador de texto"/>
          <p:cNvSpPr>
            <a:spLocks noGrp="1"/>
          </p:cNvSpPr>
          <p:nvPr>
            <p:ph type="body" sz="quarter" idx="13"/>
          </p:nvPr>
        </p:nvSpPr>
        <p:spPr/>
        <p:txBody>
          <a:bodyPr>
            <a:normAutofit fontScale="92500"/>
          </a:bodyPr>
          <a:lstStyle/>
          <a:p>
            <a:r>
              <a:rPr lang="ca-ES"/>
              <a:t>"Formació pràctica en la intervenció per ajudar a deixar de fumar"</a:t>
            </a:r>
          </a:p>
        </p:txBody>
      </p:sp>
    </p:spTree>
    <p:extLst>
      <p:ext uri="{BB962C8B-B14F-4D97-AF65-F5344CB8AC3E}">
        <p14:creationId xmlns:p14="http://schemas.microsoft.com/office/powerpoint/2010/main" val="2542764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p:cNvSpPr txBox="1">
            <a:spLocks/>
          </p:cNvSpPr>
          <p:nvPr/>
        </p:nvSpPr>
        <p:spPr bwMode="auto">
          <a:xfrm>
            <a:off x="0" y="1407948"/>
            <a:ext cx="8944874" cy="576300"/>
          </a:xfrm>
          <a:prstGeom prst="rect">
            <a:avLst/>
          </a:prstGeom>
          <a:noFill/>
          <a:ln w="9525">
            <a:noFill/>
            <a:miter lim="800000"/>
            <a:headEnd/>
            <a:tailEnd/>
          </a:ln>
        </p:spPr>
        <p:txBody>
          <a:bodyPr anchor="ctr"/>
          <a:lstStyle/>
          <a:p>
            <a:pPr algn="ctr" eaLnBrk="1" hangingPunct="1">
              <a:defRPr/>
            </a:pPr>
            <a:r>
              <a:rPr lang="ca-ES" altLang="es-ES" sz="2000" b="1">
                <a:solidFill>
                  <a:srgbClr val="00B0F0"/>
                </a:solidFill>
                <a:latin typeface="Arial" charset="0"/>
                <a:ea typeface="+mj-ea"/>
                <a:cs typeface="Arial" charset="0"/>
              </a:rPr>
              <a:t>Autores: Roser Casals, Silvia Granollers i Guadalupe Ortega</a:t>
            </a:r>
          </a:p>
        </p:txBody>
      </p:sp>
      <p:pic>
        <p:nvPicPr>
          <p:cNvPr id="40962" name="Picture 2" descr="Resultado de imagen para que la suerte os acompañ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4248"/>
            <a:ext cx="7954999" cy="4176374"/>
          </a:xfrm>
          <a:prstGeom prst="rect">
            <a:avLst/>
          </a:prstGeom>
          <a:noFill/>
          <a:extLst>
            <a:ext uri="{909E8E84-426E-40DD-AFC4-6F175D3DCCD1}">
              <a14:hiddenFill xmlns:a14="http://schemas.microsoft.com/office/drawing/2010/main">
                <a:solidFill>
                  <a:srgbClr val="FFFFFF"/>
                </a:solidFill>
              </a14:hiddenFill>
            </a:ext>
          </a:extLst>
        </p:spPr>
      </p:pic>
      <p:sp>
        <p:nvSpPr>
          <p:cNvPr id="4" name="Títol 1"/>
          <p:cNvSpPr txBox="1">
            <a:spLocks/>
          </p:cNvSpPr>
          <p:nvPr/>
        </p:nvSpPr>
        <p:spPr bwMode="auto">
          <a:xfrm>
            <a:off x="338673" y="291574"/>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000">
                <a:latin typeface="Arial" charset="0"/>
                <a:cs typeface="Arial" charset="0"/>
              </a:rPr>
              <a:t>INTERVENCIÓ PER AJUDAR A DEIXAR DE FUMAR</a:t>
            </a:r>
            <a:endParaRPr lang="ca-ES" sz="4000">
              <a:solidFill>
                <a:schemeClr val="accent4">
                  <a:lumMod val="50000"/>
                </a:schemeClr>
              </a:solidFill>
            </a:endParaRPr>
          </a:p>
        </p:txBody>
      </p:sp>
      <p:pic>
        <p:nvPicPr>
          <p:cNvPr id="6" name="Picture 4" descr="http://2.bp.blogspot.com/-MLJnJlGx_oI/TuXhFt6pgCI/AAAAAAAACbE/9rU9c5xPx_E/s1600/ThankYo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409" y="3129430"/>
            <a:ext cx="4485580" cy="280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adroTexto 51">
            <a:extLst>
              <a:ext uri="{FF2B5EF4-FFF2-40B4-BE49-F238E27FC236}">
                <a16:creationId xmlns:a16="http://schemas.microsoft.com/office/drawing/2014/main" xmlns="" id="{E00E56CB-47DD-46A3-ACF8-EB531E640F3D}"/>
              </a:ext>
            </a:extLst>
          </p:cNvPr>
          <p:cNvSpPr txBox="1"/>
          <p:nvPr/>
        </p:nvSpPr>
        <p:spPr>
          <a:xfrm>
            <a:off x="2358660" y="1177431"/>
            <a:ext cx="6682931"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ca-ES" sz="2000" b="1" dirty="0"/>
              <a:t>EL CONSUM DE TABAC ÉS UN FACTOR DE RISC DE 6 DE LES 10 CAUSES PRINCIPALS DE MORTALITAT EN EL MON</a:t>
            </a:r>
          </a:p>
        </p:txBody>
      </p:sp>
      <p:sp>
        <p:nvSpPr>
          <p:cNvPr id="53" name="CuadroTexto 52">
            <a:extLst>
              <a:ext uri="{FF2B5EF4-FFF2-40B4-BE49-F238E27FC236}">
                <a16:creationId xmlns:a16="http://schemas.microsoft.com/office/drawing/2014/main" xmlns="" id="{BA33F3A6-D234-4A60-8B69-0188CDA952FB}"/>
              </a:ext>
            </a:extLst>
          </p:cNvPr>
          <p:cNvSpPr txBox="1"/>
          <p:nvPr/>
        </p:nvSpPr>
        <p:spPr>
          <a:xfrm rot="16200000">
            <a:off x="-544390" y="2657088"/>
            <a:ext cx="1946073" cy="215444"/>
          </a:xfrm>
          <a:prstGeom prst="rect">
            <a:avLst/>
          </a:prstGeom>
          <a:noFill/>
        </p:spPr>
        <p:txBody>
          <a:bodyPr wrap="square" lIns="0" tIns="0" rIns="0" bIns="0" rtlCol="0">
            <a:spAutoFit/>
          </a:bodyPr>
          <a:lstStyle/>
          <a:p>
            <a:r>
              <a:rPr lang="ca-ES" sz="1400" b="1" dirty="0"/>
              <a:t>Milions de morts (2015)	</a:t>
            </a:r>
          </a:p>
        </p:txBody>
      </p:sp>
      <p:graphicFrame>
        <p:nvGraphicFramePr>
          <p:cNvPr id="5" name="Gráfico 4">
            <a:extLst>
              <a:ext uri="{FF2B5EF4-FFF2-40B4-BE49-F238E27FC236}">
                <a16:creationId xmlns:a16="http://schemas.microsoft.com/office/drawing/2014/main" xmlns="" id="{80A94F06-1FF3-4F76-B70A-0260711C905F}"/>
              </a:ext>
            </a:extLst>
          </p:cNvPr>
          <p:cNvGraphicFramePr/>
          <p:nvPr>
            <p:extLst>
              <p:ext uri="{D42A27DB-BD31-4B8C-83A1-F6EECF244321}">
                <p14:modId xmlns:p14="http://schemas.microsoft.com/office/powerpoint/2010/main" val="3448735523"/>
              </p:ext>
            </p:extLst>
          </p:nvPr>
        </p:nvGraphicFramePr>
        <p:xfrm>
          <a:off x="209953" y="758055"/>
          <a:ext cx="8743745" cy="415438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xmlns="" id="{288CEE2F-1C91-4C23-BCFD-E4642148AB7D}"/>
              </a:ext>
            </a:extLst>
          </p:cNvPr>
          <p:cNvSpPr txBox="1"/>
          <p:nvPr/>
        </p:nvSpPr>
        <p:spPr>
          <a:xfrm>
            <a:off x="796961" y="4962588"/>
            <a:ext cx="691472" cy="343753"/>
          </a:xfrm>
          <a:prstGeom prst="rect">
            <a:avLst/>
          </a:prstGeom>
          <a:noFill/>
        </p:spPr>
        <p:txBody>
          <a:bodyPr wrap="square" lIns="0" tIns="0" rIns="0" bIns="0" rtlCol="0">
            <a:spAutoFit/>
          </a:bodyPr>
          <a:lstStyle/>
          <a:p>
            <a:r>
              <a:rPr lang="ca-ES" sz="1100" b="1" dirty="0"/>
              <a:t>Cardiopatia</a:t>
            </a:r>
          </a:p>
          <a:p>
            <a:r>
              <a:rPr lang="ca-ES" sz="1100" b="1" dirty="0"/>
              <a:t>Isquèmica	</a:t>
            </a:r>
          </a:p>
        </p:txBody>
      </p:sp>
      <p:sp>
        <p:nvSpPr>
          <p:cNvPr id="9" name="CuadroTexto 8">
            <a:extLst>
              <a:ext uri="{FF2B5EF4-FFF2-40B4-BE49-F238E27FC236}">
                <a16:creationId xmlns:a16="http://schemas.microsoft.com/office/drawing/2014/main" xmlns="" id="{AC90B5AB-EE4D-4A29-89B3-37CF4764351C}"/>
              </a:ext>
            </a:extLst>
          </p:cNvPr>
          <p:cNvSpPr txBox="1"/>
          <p:nvPr/>
        </p:nvSpPr>
        <p:spPr>
          <a:xfrm>
            <a:off x="1732821" y="4962588"/>
            <a:ext cx="334960" cy="340787"/>
          </a:xfrm>
          <a:prstGeom prst="rect">
            <a:avLst/>
          </a:prstGeom>
          <a:noFill/>
        </p:spPr>
        <p:txBody>
          <a:bodyPr wrap="square" lIns="0" tIns="0" rIns="0" bIns="0" rtlCol="0">
            <a:spAutoFit/>
          </a:bodyPr>
          <a:lstStyle/>
          <a:p>
            <a:r>
              <a:rPr lang="ca-ES" sz="1100" b="1" dirty="0"/>
              <a:t>AVC	</a:t>
            </a:r>
          </a:p>
        </p:txBody>
      </p:sp>
      <p:sp>
        <p:nvSpPr>
          <p:cNvPr id="10" name="CuadroTexto 9">
            <a:extLst>
              <a:ext uri="{FF2B5EF4-FFF2-40B4-BE49-F238E27FC236}">
                <a16:creationId xmlns:a16="http://schemas.microsoft.com/office/drawing/2014/main" xmlns="" id="{B732ECE6-585C-452F-A724-A8C94D3B6141}"/>
              </a:ext>
            </a:extLst>
          </p:cNvPr>
          <p:cNvSpPr txBox="1"/>
          <p:nvPr/>
        </p:nvSpPr>
        <p:spPr>
          <a:xfrm>
            <a:off x="2313532" y="4936732"/>
            <a:ext cx="756000" cy="859384"/>
          </a:xfrm>
          <a:prstGeom prst="rect">
            <a:avLst/>
          </a:prstGeom>
          <a:noFill/>
        </p:spPr>
        <p:txBody>
          <a:bodyPr wrap="square" lIns="0" tIns="0" rIns="0" bIns="0" rtlCol="0">
            <a:spAutoFit/>
          </a:bodyPr>
          <a:lstStyle/>
          <a:p>
            <a:r>
              <a:rPr lang="ca-ES" sz="1100" b="1" dirty="0"/>
              <a:t>Infeccions de les vies respiratòries inferiors	</a:t>
            </a:r>
          </a:p>
        </p:txBody>
      </p:sp>
      <p:sp>
        <p:nvSpPr>
          <p:cNvPr id="11" name="CuadroTexto 10">
            <a:extLst>
              <a:ext uri="{FF2B5EF4-FFF2-40B4-BE49-F238E27FC236}">
                <a16:creationId xmlns:a16="http://schemas.microsoft.com/office/drawing/2014/main" xmlns="" id="{AC19645A-18FF-4FC2-B80E-D8216FC6C63B}"/>
              </a:ext>
            </a:extLst>
          </p:cNvPr>
          <p:cNvSpPr txBox="1"/>
          <p:nvPr/>
        </p:nvSpPr>
        <p:spPr>
          <a:xfrm>
            <a:off x="3129316" y="4949849"/>
            <a:ext cx="414883" cy="343753"/>
          </a:xfrm>
          <a:prstGeom prst="rect">
            <a:avLst/>
          </a:prstGeom>
          <a:noFill/>
        </p:spPr>
        <p:txBody>
          <a:bodyPr wrap="square" lIns="0" tIns="0" rIns="0" bIns="0" rtlCol="0">
            <a:spAutoFit/>
          </a:bodyPr>
          <a:lstStyle/>
          <a:p>
            <a:r>
              <a:rPr lang="ca-ES" sz="1100" b="1" dirty="0"/>
              <a:t>MPOC	</a:t>
            </a:r>
          </a:p>
        </p:txBody>
      </p:sp>
      <p:sp>
        <p:nvSpPr>
          <p:cNvPr id="12" name="CuadroTexto 11">
            <a:extLst>
              <a:ext uri="{FF2B5EF4-FFF2-40B4-BE49-F238E27FC236}">
                <a16:creationId xmlns:a16="http://schemas.microsoft.com/office/drawing/2014/main" xmlns="" id="{9AC19163-3ECC-4004-BDC2-35F68E52AB31}"/>
              </a:ext>
            </a:extLst>
          </p:cNvPr>
          <p:cNvSpPr txBox="1"/>
          <p:nvPr/>
        </p:nvSpPr>
        <p:spPr>
          <a:xfrm>
            <a:off x="4519011" y="4962588"/>
            <a:ext cx="553178" cy="343753"/>
          </a:xfrm>
          <a:prstGeom prst="rect">
            <a:avLst/>
          </a:prstGeom>
          <a:noFill/>
        </p:spPr>
        <p:txBody>
          <a:bodyPr wrap="square" lIns="0" tIns="0" rIns="0" bIns="0" rtlCol="0">
            <a:spAutoFit/>
          </a:bodyPr>
          <a:lstStyle/>
          <a:p>
            <a:r>
              <a:rPr lang="ca-ES" sz="1100" b="1" dirty="0"/>
              <a:t>Diabetis Mellitus</a:t>
            </a:r>
          </a:p>
        </p:txBody>
      </p:sp>
      <p:sp>
        <p:nvSpPr>
          <p:cNvPr id="13" name="CuadroTexto 12">
            <a:extLst>
              <a:ext uri="{FF2B5EF4-FFF2-40B4-BE49-F238E27FC236}">
                <a16:creationId xmlns:a16="http://schemas.microsoft.com/office/drawing/2014/main" xmlns="" id="{792E45D6-F609-4B7E-B468-E5FD98805993}"/>
              </a:ext>
            </a:extLst>
          </p:cNvPr>
          <p:cNvSpPr txBox="1"/>
          <p:nvPr/>
        </p:nvSpPr>
        <p:spPr>
          <a:xfrm>
            <a:off x="3775843" y="4947614"/>
            <a:ext cx="723918" cy="687506"/>
          </a:xfrm>
          <a:prstGeom prst="rect">
            <a:avLst/>
          </a:prstGeom>
          <a:noFill/>
        </p:spPr>
        <p:txBody>
          <a:bodyPr wrap="square" lIns="0" tIns="0" rIns="0" bIns="0" rtlCol="0">
            <a:spAutoFit/>
          </a:bodyPr>
          <a:lstStyle/>
          <a:p>
            <a:r>
              <a:rPr lang="ca-ES" sz="1100" b="1" dirty="0"/>
              <a:t>Càncer de tràquea, bronquis, pulmons</a:t>
            </a:r>
          </a:p>
        </p:txBody>
      </p:sp>
      <p:sp>
        <p:nvSpPr>
          <p:cNvPr id="14" name="CuadroTexto 13">
            <a:extLst>
              <a:ext uri="{FF2B5EF4-FFF2-40B4-BE49-F238E27FC236}">
                <a16:creationId xmlns:a16="http://schemas.microsoft.com/office/drawing/2014/main" xmlns="" id="{4F901FEC-8C30-44E8-914A-0378EC31C5DE}"/>
              </a:ext>
            </a:extLst>
          </p:cNvPr>
          <p:cNvSpPr txBox="1"/>
          <p:nvPr/>
        </p:nvSpPr>
        <p:spPr>
          <a:xfrm>
            <a:off x="5259313" y="4962588"/>
            <a:ext cx="628965" cy="515630"/>
          </a:xfrm>
          <a:prstGeom prst="rect">
            <a:avLst/>
          </a:prstGeom>
          <a:noFill/>
        </p:spPr>
        <p:txBody>
          <a:bodyPr wrap="square" lIns="0" tIns="0" rIns="0" bIns="0" rtlCol="0">
            <a:spAutoFit/>
          </a:bodyPr>
          <a:lstStyle/>
          <a:p>
            <a:r>
              <a:rPr lang="ca-ES" sz="1100" b="1" dirty="0"/>
              <a:t>Alzheimer i altres demències</a:t>
            </a:r>
          </a:p>
        </p:txBody>
      </p:sp>
      <p:sp>
        <p:nvSpPr>
          <p:cNvPr id="15" name="CuadroTexto 14">
            <a:extLst>
              <a:ext uri="{FF2B5EF4-FFF2-40B4-BE49-F238E27FC236}">
                <a16:creationId xmlns:a16="http://schemas.microsoft.com/office/drawing/2014/main" xmlns="" id="{A2EF6730-DC70-4AD2-8EEB-C1AC56BD214A}"/>
              </a:ext>
            </a:extLst>
          </p:cNvPr>
          <p:cNvSpPr txBox="1"/>
          <p:nvPr/>
        </p:nvSpPr>
        <p:spPr>
          <a:xfrm>
            <a:off x="6008633" y="4944117"/>
            <a:ext cx="628965" cy="171877"/>
          </a:xfrm>
          <a:prstGeom prst="rect">
            <a:avLst/>
          </a:prstGeom>
          <a:noFill/>
        </p:spPr>
        <p:txBody>
          <a:bodyPr wrap="square" lIns="0" tIns="0" rIns="0" bIns="0" rtlCol="0">
            <a:spAutoFit/>
          </a:bodyPr>
          <a:lstStyle/>
          <a:p>
            <a:r>
              <a:rPr lang="ca-ES" sz="1100" b="1" dirty="0"/>
              <a:t>Diarrea</a:t>
            </a:r>
          </a:p>
        </p:txBody>
      </p:sp>
      <p:sp>
        <p:nvSpPr>
          <p:cNvPr id="16" name="CuadroTexto 15">
            <a:extLst>
              <a:ext uri="{FF2B5EF4-FFF2-40B4-BE49-F238E27FC236}">
                <a16:creationId xmlns:a16="http://schemas.microsoft.com/office/drawing/2014/main" xmlns="" id="{AE75FE62-6AD6-4A6D-B9F6-03755CAFBD5C}"/>
              </a:ext>
            </a:extLst>
          </p:cNvPr>
          <p:cNvSpPr txBox="1"/>
          <p:nvPr/>
        </p:nvSpPr>
        <p:spPr>
          <a:xfrm>
            <a:off x="6661899" y="4944116"/>
            <a:ext cx="720000" cy="343753"/>
          </a:xfrm>
          <a:prstGeom prst="rect">
            <a:avLst/>
          </a:prstGeom>
          <a:noFill/>
        </p:spPr>
        <p:txBody>
          <a:bodyPr wrap="square" lIns="0" tIns="0" rIns="0" bIns="0" rtlCol="0">
            <a:spAutoFit/>
          </a:bodyPr>
          <a:lstStyle/>
          <a:p>
            <a:r>
              <a:rPr lang="ca-ES" sz="1100" b="1" dirty="0"/>
              <a:t>Tuberculosi</a:t>
            </a:r>
          </a:p>
        </p:txBody>
      </p:sp>
      <p:sp>
        <p:nvSpPr>
          <p:cNvPr id="17" name="CuadroTexto 16">
            <a:extLst>
              <a:ext uri="{FF2B5EF4-FFF2-40B4-BE49-F238E27FC236}">
                <a16:creationId xmlns:a16="http://schemas.microsoft.com/office/drawing/2014/main" xmlns="" id="{EFD85700-4312-42DB-B1C1-2CA6A0DE940F}"/>
              </a:ext>
            </a:extLst>
          </p:cNvPr>
          <p:cNvSpPr txBox="1"/>
          <p:nvPr/>
        </p:nvSpPr>
        <p:spPr>
          <a:xfrm>
            <a:off x="7428327" y="4936732"/>
            <a:ext cx="587752" cy="343753"/>
          </a:xfrm>
          <a:prstGeom prst="rect">
            <a:avLst/>
          </a:prstGeom>
          <a:noFill/>
        </p:spPr>
        <p:txBody>
          <a:bodyPr wrap="square" lIns="0" tIns="0" rIns="0" bIns="0" rtlCol="0">
            <a:spAutoFit/>
          </a:bodyPr>
          <a:lstStyle/>
          <a:p>
            <a:r>
              <a:rPr lang="ca-ES" sz="1100" b="1" dirty="0"/>
              <a:t>Accidents trànsit</a:t>
            </a:r>
          </a:p>
        </p:txBody>
      </p:sp>
      <p:cxnSp>
        <p:nvCxnSpPr>
          <p:cNvPr id="20" name="Conector recto de flecha 19">
            <a:extLst>
              <a:ext uri="{FF2B5EF4-FFF2-40B4-BE49-F238E27FC236}">
                <a16:creationId xmlns:a16="http://schemas.microsoft.com/office/drawing/2014/main" xmlns="" id="{9D8E9EDA-FDC8-45A4-81EC-3DCCED94CF32}"/>
              </a:ext>
            </a:extLst>
          </p:cNvPr>
          <p:cNvCxnSpPr>
            <a:cxnSpLocks/>
          </p:cNvCxnSpPr>
          <p:nvPr/>
        </p:nvCxnSpPr>
        <p:spPr>
          <a:xfrm>
            <a:off x="1446601" y="1765383"/>
            <a:ext cx="6731205" cy="9375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xmlns="" id="{7F8CDD1D-F4F9-40D2-B2CD-3BF197D9F700}"/>
              </a:ext>
            </a:extLst>
          </p:cNvPr>
          <p:cNvCxnSpPr>
            <a:cxnSpLocks/>
          </p:cNvCxnSpPr>
          <p:nvPr/>
        </p:nvCxnSpPr>
        <p:spPr>
          <a:xfrm>
            <a:off x="2172402" y="2589880"/>
            <a:ext cx="5957378" cy="4907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xmlns="" id="{FD674A42-078C-49AC-9E30-F3B581B48C75}"/>
              </a:ext>
            </a:extLst>
          </p:cNvPr>
          <p:cNvCxnSpPr>
            <a:cxnSpLocks/>
          </p:cNvCxnSpPr>
          <p:nvPr/>
        </p:nvCxnSpPr>
        <p:spPr>
          <a:xfrm flipV="1">
            <a:off x="2909215" y="3201071"/>
            <a:ext cx="5268591" cy="4979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xmlns="" id="{73975E15-CB11-4DB4-B50B-5687BA3FA59F}"/>
              </a:ext>
            </a:extLst>
          </p:cNvPr>
          <p:cNvCxnSpPr>
            <a:cxnSpLocks/>
          </p:cNvCxnSpPr>
          <p:nvPr/>
        </p:nvCxnSpPr>
        <p:spPr>
          <a:xfrm flipV="1">
            <a:off x="3672193" y="3592630"/>
            <a:ext cx="4500000" cy="2392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xmlns="" id="{90CA6768-3B46-4006-94F3-5B22F769C896}"/>
              </a:ext>
            </a:extLst>
          </p:cNvPr>
          <p:cNvCxnSpPr>
            <a:cxnSpLocks/>
          </p:cNvCxnSpPr>
          <p:nvPr/>
        </p:nvCxnSpPr>
        <p:spPr>
          <a:xfrm flipV="1">
            <a:off x="4374636" y="3987107"/>
            <a:ext cx="3797557" cy="2929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xmlns="" id="{7380EB44-ED5F-4C04-93F3-BBD570DCA287}"/>
              </a:ext>
            </a:extLst>
          </p:cNvPr>
          <p:cNvSpPr txBox="1"/>
          <p:nvPr/>
        </p:nvSpPr>
        <p:spPr>
          <a:xfrm>
            <a:off x="8217934" y="4940373"/>
            <a:ext cx="587752" cy="343753"/>
          </a:xfrm>
          <a:prstGeom prst="rect">
            <a:avLst/>
          </a:prstGeom>
          <a:noFill/>
        </p:spPr>
        <p:txBody>
          <a:bodyPr wrap="square" lIns="0" tIns="0" rIns="0" bIns="0" rtlCol="0">
            <a:spAutoFit/>
          </a:bodyPr>
          <a:lstStyle/>
          <a:p>
            <a:r>
              <a:rPr lang="ca-ES" sz="1100" b="1" dirty="0"/>
              <a:t>Consum de tabac</a:t>
            </a:r>
          </a:p>
        </p:txBody>
      </p:sp>
      <p:cxnSp>
        <p:nvCxnSpPr>
          <p:cNvPr id="44" name="Conector recto de flecha 43">
            <a:extLst>
              <a:ext uri="{FF2B5EF4-FFF2-40B4-BE49-F238E27FC236}">
                <a16:creationId xmlns:a16="http://schemas.microsoft.com/office/drawing/2014/main" xmlns="" id="{7A330E81-283D-4258-A103-BFF3C079D0D5}"/>
              </a:ext>
            </a:extLst>
          </p:cNvPr>
          <p:cNvCxnSpPr>
            <a:cxnSpLocks/>
          </p:cNvCxnSpPr>
          <p:nvPr/>
        </p:nvCxnSpPr>
        <p:spPr>
          <a:xfrm flipV="1">
            <a:off x="7306904" y="4232979"/>
            <a:ext cx="865289" cy="1738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xmlns="" id="{0C616721-37D9-4FE8-8134-703CED4DA027}"/>
              </a:ext>
            </a:extLst>
          </p:cNvPr>
          <p:cNvSpPr txBox="1"/>
          <p:nvPr/>
        </p:nvSpPr>
        <p:spPr>
          <a:xfrm>
            <a:off x="8088413" y="2170657"/>
            <a:ext cx="864000" cy="430887"/>
          </a:xfrm>
          <a:prstGeom prst="rect">
            <a:avLst/>
          </a:prstGeom>
          <a:noFill/>
        </p:spPr>
        <p:txBody>
          <a:bodyPr wrap="square" rtlCol="0">
            <a:spAutoFit/>
          </a:bodyPr>
          <a:lstStyle/>
          <a:p>
            <a:r>
              <a:rPr lang="ca-ES" sz="1100" dirty="0"/>
              <a:t>Més de</a:t>
            </a:r>
          </a:p>
          <a:p>
            <a:r>
              <a:rPr lang="ca-ES" sz="1100" dirty="0"/>
              <a:t>6 milions</a:t>
            </a:r>
          </a:p>
        </p:txBody>
      </p:sp>
      <p:sp>
        <p:nvSpPr>
          <p:cNvPr id="57" name="CuadroTexto 56">
            <a:extLst>
              <a:ext uri="{FF2B5EF4-FFF2-40B4-BE49-F238E27FC236}">
                <a16:creationId xmlns:a16="http://schemas.microsoft.com/office/drawing/2014/main" xmlns="" id="{E18EFBAD-4B1F-4916-9CC3-38F25FDB71B0}"/>
              </a:ext>
            </a:extLst>
          </p:cNvPr>
          <p:cNvSpPr txBox="1"/>
          <p:nvPr/>
        </p:nvSpPr>
        <p:spPr>
          <a:xfrm>
            <a:off x="8142820" y="4454955"/>
            <a:ext cx="755185" cy="437504"/>
          </a:xfrm>
          <a:prstGeom prst="rect">
            <a:avLst/>
          </a:prstGeom>
          <a:noFill/>
        </p:spPr>
        <p:txBody>
          <a:bodyPr wrap="square" rtlCol="0">
            <a:spAutoFit/>
          </a:bodyPr>
          <a:lstStyle/>
          <a:p>
            <a:r>
              <a:rPr lang="ca-ES" sz="1100" b="1" dirty="0"/>
              <a:t>*Altres malalties</a:t>
            </a:r>
          </a:p>
        </p:txBody>
      </p:sp>
      <p:sp>
        <p:nvSpPr>
          <p:cNvPr id="58" name="3 CuadroTexto">
            <a:extLst>
              <a:ext uri="{FF2B5EF4-FFF2-40B4-BE49-F238E27FC236}">
                <a16:creationId xmlns:a16="http://schemas.microsoft.com/office/drawing/2014/main" xmlns="" id="{6B72C228-56DE-4A91-A319-CB4DCEE54CA6}"/>
              </a:ext>
            </a:extLst>
          </p:cNvPr>
          <p:cNvSpPr txBox="1">
            <a:spLocks noChangeArrowheads="1"/>
          </p:cNvSpPr>
          <p:nvPr/>
        </p:nvSpPr>
        <p:spPr bwMode="auto">
          <a:xfrm>
            <a:off x="2011070" y="6001291"/>
            <a:ext cx="568576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100" dirty="0" smtClean="0">
                <a:latin typeface="+mj-lt"/>
              </a:rPr>
              <a:t>Elaboració pròpia a partir de l’estimació de l’OMS: </a:t>
            </a:r>
          </a:p>
          <a:p>
            <a:pPr eaLnBrk="1" hangingPunct="1">
              <a:spcBef>
                <a:spcPct val="0"/>
              </a:spcBef>
              <a:buClrTx/>
              <a:buFontTx/>
              <a:buNone/>
            </a:pPr>
            <a:r>
              <a:rPr lang="ca-ES" sz="1100" dirty="0" err="1" smtClean="0">
                <a:latin typeface="+mj-lt"/>
                <a:hlinkClick r:id="rId4"/>
              </a:rPr>
              <a:t>Mortality</a:t>
            </a:r>
            <a:r>
              <a:rPr lang="ca-ES" sz="1100" dirty="0" smtClean="0">
                <a:latin typeface="+mj-lt"/>
                <a:hlinkClick r:id="rId4"/>
              </a:rPr>
              <a:t> </a:t>
            </a:r>
            <a:r>
              <a:rPr lang="ca-ES" sz="1100" dirty="0" err="1">
                <a:latin typeface="+mj-lt"/>
                <a:hlinkClick r:id="rId4"/>
              </a:rPr>
              <a:t>Attributable</a:t>
            </a:r>
            <a:r>
              <a:rPr lang="ca-ES" sz="1100" dirty="0">
                <a:latin typeface="+mj-lt"/>
                <a:hlinkClick r:id="rId4"/>
              </a:rPr>
              <a:t> to </a:t>
            </a:r>
            <a:r>
              <a:rPr lang="ca-ES" sz="1100" dirty="0" err="1" smtClean="0">
                <a:latin typeface="+mj-lt"/>
                <a:hlinkClick r:id="rId4"/>
              </a:rPr>
              <a:t>Tobacco</a:t>
            </a:r>
            <a:r>
              <a:rPr lang="ca-ES" sz="1100" dirty="0" smtClean="0">
                <a:latin typeface="+mj-lt"/>
                <a:hlinkClick r:id="rId4"/>
              </a:rPr>
              <a:t>(2004)</a:t>
            </a:r>
            <a:r>
              <a:rPr lang="ca-ES" sz="1100" dirty="0" smtClean="0">
                <a:latin typeface="+mj-lt"/>
              </a:rPr>
              <a:t>     </a:t>
            </a:r>
          </a:p>
          <a:p>
            <a:pPr eaLnBrk="1" hangingPunct="1">
              <a:spcBef>
                <a:spcPct val="0"/>
              </a:spcBef>
              <a:buClrTx/>
              <a:buFontTx/>
              <a:buNone/>
            </a:pPr>
            <a:r>
              <a:rPr lang="ca-ES" sz="1100" dirty="0" smtClean="0">
                <a:hlinkClick r:id="rId5"/>
              </a:rPr>
              <a:t>Informe </a:t>
            </a:r>
            <a:r>
              <a:rPr lang="ca-ES" sz="1100" dirty="0">
                <a:hlinkClick r:id="rId5"/>
              </a:rPr>
              <a:t>OMS sobre la </a:t>
            </a:r>
            <a:r>
              <a:rPr lang="ca-ES" sz="1100" dirty="0" err="1">
                <a:hlinkClick r:id="rId5"/>
              </a:rPr>
              <a:t>epidemia</a:t>
            </a:r>
            <a:r>
              <a:rPr lang="ca-ES" sz="1100" dirty="0">
                <a:hlinkClick r:id="rId5"/>
              </a:rPr>
              <a:t> mundial de </a:t>
            </a:r>
            <a:r>
              <a:rPr lang="ca-ES" sz="1100" dirty="0" err="1">
                <a:hlinkClick r:id="rId5"/>
              </a:rPr>
              <a:t>tabaquismo</a:t>
            </a:r>
            <a:r>
              <a:rPr lang="ca-ES" sz="1100" dirty="0">
                <a:hlinkClick r:id="rId5"/>
              </a:rPr>
              <a:t>, 2008 </a:t>
            </a:r>
            <a:r>
              <a:rPr lang="ca-ES" sz="1100" dirty="0" err="1">
                <a:hlinkClick r:id="rId5"/>
              </a:rPr>
              <a:t>plan</a:t>
            </a:r>
            <a:r>
              <a:rPr lang="ca-ES" sz="1100" dirty="0">
                <a:hlinkClick r:id="rId5"/>
              </a:rPr>
              <a:t> de </a:t>
            </a:r>
            <a:r>
              <a:rPr lang="ca-ES" sz="1100" dirty="0" err="1">
                <a:hlinkClick r:id="rId5"/>
              </a:rPr>
              <a:t>medidas</a:t>
            </a:r>
            <a:r>
              <a:rPr lang="ca-ES" sz="1100" dirty="0">
                <a:hlinkClick r:id="rId5"/>
              </a:rPr>
              <a:t> </a:t>
            </a:r>
            <a:r>
              <a:rPr lang="ca-ES" sz="1100" dirty="0" err="1" smtClean="0">
                <a:hlinkClick r:id="rId5"/>
              </a:rPr>
              <a:t>mpower</a:t>
            </a:r>
            <a:endParaRPr lang="ca-ES" sz="1100" dirty="0" smtClean="0"/>
          </a:p>
          <a:p>
            <a:pPr eaLnBrk="1" hangingPunct="1">
              <a:spcBef>
                <a:spcPct val="0"/>
              </a:spcBef>
              <a:buClrTx/>
              <a:buNone/>
            </a:pPr>
            <a:r>
              <a:rPr lang="ca-ES" altLang="ca-ES" sz="1100" i="1" dirty="0">
                <a:hlinkClick r:id="rId6"/>
              </a:rPr>
              <a:t>OMS Top 10 causes of </a:t>
            </a:r>
            <a:r>
              <a:rPr lang="ca-ES" altLang="ca-ES" sz="1100" i="1" dirty="0" err="1">
                <a:hlinkClick r:id="rId6"/>
              </a:rPr>
              <a:t>death</a:t>
            </a:r>
            <a:r>
              <a:rPr lang="ca-ES" altLang="ca-ES" sz="1100" i="1" dirty="0">
                <a:hlinkClick r:id="rId6"/>
              </a:rPr>
              <a:t> (2015)</a:t>
            </a:r>
            <a:r>
              <a:rPr lang="ca-ES" altLang="ca-ES" sz="1100" i="1" dirty="0"/>
              <a:t>  </a:t>
            </a:r>
          </a:p>
          <a:p>
            <a:pPr eaLnBrk="1" hangingPunct="1">
              <a:spcBef>
                <a:spcPct val="0"/>
              </a:spcBef>
              <a:buClrTx/>
              <a:buFontTx/>
              <a:buNone/>
            </a:pPr>
            <a:endParaRPr lang="ca-ES" altLang="ca-ES" sz="1100" i="1" dirty="0" smtClean="0">
              <a:latin typeface="+mj-lt"/>
            </a:endParaRPr>
          </a:p>
        </p:txBody>
      </p:sp>
      <p:sp>
        <p:nvSpPr>
          <p:cNvPr id="62" name="Marcador de texto 3">
            <a:extLst>
              <a:ext uri="{FF2B5EF4-FFF2-40B4-BE49-F238E27FC236}">
                <a16:creationId xmlns:a16="http://schemas.microsoft.com/office/drawing/2014/main" xmlns="" id="{776A3195-7171-469D-9573-913F3829E128}"/>
              </a:ext>
            </a:extLst>
          </p:cNvPr>
          <p:cNvSpPr txBox="1">
            <a:spLocks/>
          </p:cNvSpPr>
          <p:nvPr/>
        </p:nvSpPr>
        <p:spPr>
          <a:xfrm>
            <a:off x="362909" y="729680"/>
            <a:ext cx="867868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300" kern="0" dirty="0">
                <a:solidFill>
                  <a:srgbClr val="0293E0"/>
                </a:solidFill>
              </a:rPr>
              <a:t>Causa la</a:t>
            </a:r>
            <a:r>
              <a:rPr lang="ca-ES" sz="2300" b="1" kern="0" dirty="0">
                <a:solidFill>
                  <a:srgbClr val="0293E0"/>
                </a:solidFill>
              </a:rPr>
              <a:t> mort </a:t>
            </a:r>
            <a:r>
              <a:rPr lang="ca-ES" sz="2300" kern="0" dirty="0">
                <a:solidFill>
                  <a:srgbClr val="0293E0"/>
                </a:solidFill>
              </a:rPr>
              <a:t>de més de </a:t>
            </a:r>
            <a:r>
              <a:rPr lang="ca-ES" sz="2300" b="1" kern="0" dirty="0" smtClean="0">
                <a:solidFill>
                  <a:srgbClr val="0293E0"/>
                </a:solidFill>
              </a:rPr>
              <a:t>6 </a:t>
            </a:r>
            <a:r>
              <a:rPr lang="ca-ES" sz="2300" b="1" kern="0" dirty="0">
                <a:solidFill>
                  <a:srgbClr val="0293E0"/>
                </a:solidFill>
              </a:rPr>
              <a:t>milions de persones</a:t>
            </a:r>
            <a:r>
              <a:rPr lang="ca-ES" sz="2300" kern="0" dirty="0">
                <a:solidFill>
                  <a:srgbClr val="0293E0"/>
                </a:solidFill>
              </a:rPr>
              <a:t> </a:t>
            </a:r>
            <a:r>
              <a:rPr lang="ca-ES" sz="2300" b="1" kern="0" dirty="0">
                <a:solidFill>
                  <a:srgbClr val="0293E0"/>
                </a:solidFill>
              </a:rPr>
              <a:t>a l’any </a:t>
            </a:r>
            <a:r>
              <a:rPr lang="ca-ES" sz="2300" kern="0" dirty="0">
                <a:solidFill>
                  <a:srgbClr val="0293E0"/>
                </a:solidFill>
              </a:rPr>
              <a:t>al mon</a:t>
            </a:r>
          </a:p>
        </p:txBody>
      </p:sp>
      <p:sp>
        <p:nvSpPr>
          <p:cNvPr id="63" name="Título 1">
            <a:extLst>
              <a:ext uri="{FF2B5EF4-FFF2-40B4-BE49-F238E27FC236}">
                <a16:creationId xmlns:a16="http://schemas.microsoft.com/office/drawing/2014/main" xmlns=""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2" name="1 CuadroTexto"/>
          <p:cNvSpPr txBox="1"/>
          <p:nvPr/>
        </p:nvSpPr>
        <p:spPr>
          <a:xfrm>
            <a:off x="7172300" y="5366424"/>
            <a:ext cx="1959927" cy="900246"/>
          </a:xfrm>
          <a:prstGeom prst="rect">
            <a:avLst/>
          </a:prstGeom>
          <a:noFill/>
        </p:spPr>
        <p:txBody>
          <a:bodyPr wrap="square" rtlCol="0">
            <a:spAutoFit/>
          </a:bodyPr>
          <a:lstStyle/>
          <a:p>
            <a:r>
              <a:rPr lang="ca-ES" sz="1050" dirty="0" smtClean="0"/>
              <a:t>*Càncer: bucofaringe</a:t>
            </a:r>
            <a:r>
              <a:rPr lang="ca-ES" sz="1050" dirty="0"/>
              <a:t>, </a:t>
            </a:r>
            <a:r>
              <a:rPr lang="ca-ES" sz="1050" dirty="0" smtClean="0"/>
              <a:t>esofàgic, estómac</a:t>
            </a:r>
            <a:r>
              <a:rPr lang="ca-ES" sz="1050" dirty="0"/>
              <a:t>, </a:t>
            </a:r>
            <a:r>
              <a:rPr lang="ca-ES" sz="1050" dirty="0" smtClean="0"/>
              <a:t>fetge i </a:t>
            </a:r>
            <a:r>
              <a:rPr lang="ca-ES" sz="1050" dirty="0"/>
              <a:t>altres tipus </a:t>
            </a:r>
            <a:r>
              <a:rPr lang="ca-ES" sz="1050" dirty="0" smtClean="0"/>
              <a:t>. </a:t>
            </a:r>
          </a:p>
          <a:p>
            <a:r>
              <a:rPr lang="ca-ES" sz="1050" dirty="0"/>
              <a:t>M</a:t>
            </a:r>
            <a:r>
              <a:rPr lang="ca-ES" sz="1050" dirty="0" smtClean="0"/>
              <a:t>alalties </a:t>
            </a:r>
            <a:r>
              <a:rPr lang="ca-ES" sz="1050" dirty="0"/>
              <a:t>cardiovasculars diferents de </a:t>
            </a:r>
            <a:r>
              <a:rPr lang="ca-ES" sz="1050" dirty="0" smtClean="0"/>
              <a:t>cardiopatia </a:t>
            </a:r>
            <a:r>
              <a:rPr lang="ca-ES" sz="1050" dirty="0"/>
              <a:t>isquèmica i </a:t>
            </a:r>
            <a:r>
              <a:rPr lang="ca-ES" sz="1050" dirty="0" smtClean="0"/>
              <a:t>cerebrovasculars</a:t>
            </a:r>
            <a:r>
              <a:rPr lang="ca-ES" sz="1050" dirty="0"/>
              <a:t>. </a:t>
            </a:r>
          </a:p>
        </p:txBody>
      </p:sp>
      <p:cxnSp>
        <p:nvCxnSpPr>
          <p:cNvPr id="4" name="3 Conector curvado"/>
          <p:cNvCxnSpPr/>
          <p:nvPr/>
        </p:nvCxnSpPr>
        <p:spPr>
          <a:xfrm flipH="1">
            <a:off x="8649568" y="4684340"/>
            <a:ext cx="108000" cy="756000"/>
          </a:xfrm>
          <a:prstGeom prst="curvedConnector4">
            <a:avLst>
              <a:gd name="adj1" fmla="val -247620"/>
              <a:gd name="adj2" fmla="val 65678"/>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3779" y="5442626"/>
            <a:ext cx="7873340" cy="830997"/>
          </a:xfrm>
          <a:prstGeom prst="rect">
            <a:avLst/>
          </a:prstGeom>
          <a:noFill/>
        </p:spPr>
        <p:txBody>
          <a:bodyPr wrap="square" rtlCol="0">
            <a:spAutoFit/>
          </a:bodyPr>
          <a:lstStyle/>
          <a:p>
            <a:r>
              <a:rPr lang="ca-ES" sz="1200" dirty="0" smtClean="0">
                <a:latin typeface="Arial" panose="020B0604020202020204" pitchFamily="34" charset="0"/>
              </a:rPr>
              <a:t>Factors de risc més importants a nivell mundial (</a:t>
            </a:r>
            <a:r>
              <a:rPr lang="ca-ES" sz="1200" dirty="0">
                <a:latin typeface="Arial" panose="020B0604020202020204" pitchFamily="34" charset="0"/>
              </a:rPr>
              <a:t>Global </a:t>
            </a:r>
            <a:r>
              <a:rPr lang="ca-ES" sz="1200" dirty="0" err="1">
                <a:latin typeface="Arial" panose="020B0604020202020204" pitchFamily="34" charset="0"/>
              </a:rPr>
              <a:t>Burden</a:t>
            </a:r>
            <a:r>
              <a:rPr lang="ca-ES" sz="1200" dirty="0">
                <a:latin typeface="Arial" panose="020B0604020202020204" pitchFamily="34" charset="0"/>
              </a:rPr>
              <a:t> of </a:t>
            </a:r>
            <a:r>
              <a:rPr lang="ca-ES" sz="1200" dirty="0" err="1">
                <a:latin typeface="Arial" panose="020B0604020202020204" pitchFamily="34" charset="0"/>
              </a:rPr>
              <a:t>diseases</a:t>
            </a:r>
            <a:r>
              <a:rPr lang="ca-ES" sz="1200" dirty="0">
                <a:latin typeface="Arial" panose="020B0604020202020204" pitchFamily="34" charset="0"/>
              </a:rPr>
              <a:t> </a:t>
            </a:r>
            <a:r>
              <a:rPr lang="ca-ES" sz="1200" dirty="0" err="1" smtClean="0">
                <a:latin typeface="Arial" panose="020B0604020202020204" pitchFamily="34" charset="0"/>
              </a:rPr>
              <a:t>Ranking</a:t>
            </a:r>
            <a:r>
              <a:rPr lang="ca-ES" sz="1200" dirty="0" smtClean="0">
                <a:latin typeface="Arial" panose="020B0604020202020204" pitchFamily="34" charset="0"/>
              </a:rPr>
              <a:t>) 2016. </a:t>
            </a:r>
            <a:r>
              <a:rPr lang="ca-ES" sz="1200" dirty="0" smtClean="0">
                <a:latin typeface="Arial" panose="020B0604020202020204" pitchFamily="34" charset="0"/>
                <a:hlinkClick r:id="rId3"/>
              </a:rPr>
              <a:t>Perfil d’Espanya</a:t>
            </a:r>
            <a:endParaRPr lang="ca-ES" sz="1200" dirty="0" smtClean="0">
              <a:latin typeface="Arial" panose="020B0604020202020204" pitchFamily="34" charset="0"/>
            </a:endParaRPr>
          </a:p>
          <a:p>
            <a:r>
              <a:rPr lang="ca-ES" sz="1200" dirty="0">
                <a:hlinkClick r:id="rId4"/>
              </a:rPr>
              <a:t>Avaluació de risc comparatiu global, regional i nacional de 84 conductuals, ambientals i ocupacionals, i riscos metabòlics o clústers de riscos, 1990-2016: un anàlisi sistemàtic per a l'estudi Global </a:t>
            </a:r>
            <a:r>
              <a:rPr lang="ca-ES" sz="1200" dirty="0" err="1">
                <a:hlinkClick r:id="rId4"/>
              </a:rPr>
              <a:t>Burden</a:t>
            </a:r>
            <a:r>
              <a:rPr lang="ca-ES" sz="1200" dirty="0">
                <a:hlinkClick r:id="rId4"/>
              </a:rPr>
              <a:t> of </a:t>
            </a:r>
            <a:r>
              <a:rPr lang="ca-ES" sz="1200" dirty="0" err="1">
                <a:hlinkClick r:id="rId4"/>
              </a:rPr>
              <a:t>Disease</a:t>
            </a:r>
            <a:r>
              <a:rPr lang="ca-ES" sz="1200" dirty="0">
                <a:hlinkClick r:id="rId4"/>
              </a:rPr>
              <a:t> 2016</a:t>
            </a:r>
            <a:endParaRPr lang="ca-ES" sz="1200" dirty="0"/>
          </a:p>
          <a:p>
            <a:endParaRPr lang="ca-ES" sz="1200" dirty="0">
              <a:latin typeface="Arial" panose="020B0604020202020204" pitchFamily="34" charset="0"/>
            </a:endParaRPr>
          </a:p>
        </p:txBody>
      </p:sp>
      <p:sp>
        <p:nvSpPr>
          <p:cNvPr id="4" name="Título 1">
            <a:extLst>
              <a:ext uri="{FF2B5EF4-FFF2-40B4-BE49-F238E27FC236}">
                <a16:creationId xmlns:a16="http://schemas.microsoft.com/office/drawing/2014/main" xmlns=""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5" name="Marcador de texto 3">
            <a:extLst>
              <a:ext uri="{FF2B5EF4-FFF2-40B4-BE49-F238E27FC236}">
                <a16:creationId xmlns:a16="http://schemas.microsoft.com/office/drawing/2014/main" xmlns="" id="{776A3195-7171-469D-9573-913F3829E128}"/>
              </a:ext>
            </a:extLst>
          </p:cNvPr>
          <p:cNvSpPr txBox="1">
            <a:spLocks/>
          </p:cNvSpPr>
          <p:nvPr/>
        </p:nvSpPr>
        <p:spPr>
          <a:xfrm>
            <a:off x="362909" y="729680"/>
            <a:ext cx="878109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000" kern="0" dirty="0" smtClean="0">
                <a:solidFill>
                  <a:srgbClr val="0293E0"/>
                </a:solidFill>
              </a:rPr>
              <a:t>Factors de risc que expliquen la tendència de morts i discapacitat </a:t>
            </a:r>
            <a:endParaRPr lang="ca-ES" sz="2000" kern="0" dirty="0">
              <a:solidFill>
                <a:srgbClr val="0293E0"/>
              </a:solidFill>
            </a:endParaRPr>
          </a:p>
        </p:txBody>
      </p:sp>
      <p:pic>
        <p:nvPicPr>
          <p:cNvPr id="45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5050"/>
            <a:ext cx="9025247" cy="38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555668" y="2606633"/>
            <a:ext cx="4132613" cy="219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5735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40346" y="436298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1137047516"/>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629943"/>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dirty="0">
                <a:latin typeface="Calibri" panose="020F0502020204030204" pitchFamily="34" charset="0"/>
              </a:rPr>
              <a:t>Diaris 22,9%</a:t>
            </a:r>
          </a:p>
          <a:p>
            <a:pPr>
              <a:spcBef>
                <a:spcPct val="0"/>
              </a:spcBef>
              <a:buClrTx/>
              <a:buNone/>
            </a:pPr>
            <a:r>
              <a:rPr lang="ca-ES" altLang="ca-ES" sz="1400" b="1" dirty="0">
                <a:latin typeface="Calibri" panose="020F0502020204030204" pitchFamily="34" charset="0"/>
              </a:rPr>
              <a:t>Ocasionals 1,8%</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a:solidFill>
                  <a:srgbClr val="C00000"/>
                </a:solidFill>
              </a:rPr>
              <a:t>..........però encara fumen més d’1,5 milions</a:t>
            </a:r>
            <a:endParaRPr lang="ca-ES" sz="2000"/>
          </a:p>
        </p:txBody>
      </p:sp>
      <p:cxnSp>
        <p:nvCxnSpPr>
          <p:cNvPr id="5" name="4 Conector recto de flecha"/>
          <p:cNvCxnSpPr/>
          <p:nvPr/>
        </p:nvCxnSpPr>
        <p:spPr>
          <a:xfrm>
            <a:off x="7184571" y="3951334"/>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1756666177"/>
              </p:ext>
            </p:extLst>
          </p:nvPr>
        </p:nvGraphicFramePr>
        <p:xfrm>
          <a:off x="1566068" y="1780085"/>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647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389948" y="2462689"/>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3464557" y="6342765"/>
            <a:ext cx="3894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hlinkClick r:id="rId4"/>
              </a:rPr>
              <a:t>Font: Enquesta de Salut de Catalunya </a:t>
            </a:r>
            <a:endParaRPr lang="ca-ES" altLang="ca-ES" sz="140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57188" y="4995646"/>
            <a:ext cx="1338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179388" y="4616450"/>
            <a:ext cx="2022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b="1">
                <a:solidFill>
                  <a:srgbClr val="00B0F0"/>
                </a:solidFill>
                <a:latin typeface="Calibri" panose="020F0502020204030204" pitchFamily="34" charset="0"/>
              </a:rPr>
              <a:t>Edat inici 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5391</Words>
  <Application>Microsoft Office PowerPoint</Application>
  <PresentationFormat>Presentación en pantalla (4:3)</PresentationFormat>
  <Paragraphs>471</Paragraphs>
  <Slides>56</Slides>
  <Notes>56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Presentación de PowerPoint</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Curs presencial perifèric en els EAP (2 hores)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cp:lastModifiedBy>
  <cp:revision>71</cp:revision>
  <cp:lastPrinted>2017-09-27T12:32:05Z</cp:lastPrinted>
  <dcterms:modified xsi:type="dcterms:W3CDTF">2017-10-02T08:28:45Z</dcterms:modified>
</cp:coreProperties>
</file>