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72" r:id="rId3"/>
    <p:sldId id="277" r:id="rId4"/>
    <p:sldId id="279" r:id="rId5"/>
    <p:sldId id="355" r:id="rId6"/>
    <p:sldId id="273" r:id="rId7"/>
    <p:sldId id="276" r:id="rId8"/>
    <p:sldId id="292" r:id="rId9"/>
    <p:sldId id="285" r:id="rId10"/>
    <p:sldId id="302" r:id="rId11"/>
    <p:sldId id="281" r:id="rId12"/>
    <p:sldId id="303" r:id="rId13"/>
    <p:sldId id="293" r:id="rId14"/>
    <p:sldId id="300" r:id="rId15"/>
    <p:sldId id="353" r:id="rId16"/>
    <p:sldId id="299" r:id="rId17"/>
    <p:sldId id="354" r:id="rId18"/>
    <p:sldId id="351"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57" r:id="rId42"/>
    <p:sldId id="362" r:id="rId43"/>
    <p:sldId id="334" r:id="rId44"/>
    <p:sldId id="363" r:id="rId45"/>
    <p:sldId id="358" r:id="rId46"/>
    <p:sldId id="364" r:id="rId47"/>
    <p:sldId id="340" r:id="rId48"/>
    <p:sldId id="341" r:id="rId49"/>
    <p:sldId id="346" r:id="rId50"/>
    <p:sldId id="347" r:id="rId51"/>
    <p:sldId id="365" r:id="rId52"/>
    <p:sldId id="361" r:id="rId53"/>
  </p:sldIdLst>
  <p:sldSz cx="9144000" cy="6858000" type="screen4x3"/>
  <p:notesSz cx="6797675" cy="9926638"/>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E7"/>
    <a:srgbClr val="BF1F73"/>
    <a:srgbClr val="AC1C67"/>
    <a:srgbClr val="A5A5C3"/>
    <a:srgbClr val="CC99FF"/>
    <a:srgbClr val="941859"/>
    <a:srgbClr val="731345"/>
    <a:srgbClr val="8D1755"/>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AA16B-000A-4300-9B2A-75FFBF7C22BD}" v="2" dt="2017-05-01T19:38:54.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57" autoAdjust="0"/>
  </p:normalViewPr>
  <p:slideViewPr>
    <p:cSldViewPr snapToGrid="0">
      <p:cViewPr>
        <p:scale>
          <a:sx n="66" d="100"/>
          <a:sy n="66" d="100"/>
        </p:scale>
        <p:origin x="-2850" y="-47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1"/>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9434880"/>
        <c:axId val="33956224"/>
      </c:lineChart>
      <c:catAx>
        <c:axId val="39434880"/>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3956224"/>
        <c:crossesAt val="0"/>
        <c:auto val="1"/>
        <c:lblAlgn val="ctr"/>
        <c:lblOffset val="100"/>
        <c:noMultiLvlLbl val="0"/>
      </c:catAx>
      <c:valAx>
        <c:axId val="33956224"/>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9434880"/>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40448768"/>
        <c:axId val="40450304"/>
        <c:axId val="0"/>
      </c:bar3DChart>
      <c:catAx>
        <c:axId val="40448768"/>
        <c:scaling>
          <c:orientation val="minMax"/>
        </c:scaling>
        <c:delete val="0"/>
        <c:axPos val="b"/>
        <c:numFmt formatCode="General" sourceLinked="0"/>
        <c:majorTickMark val="none"/>
        <c:minorTickMark val="none"/>
        <c:tickLblPos val="nextTo"/>
        <c:txPr>
          <a:bodyPr/>
          <a:lstStyle/>
          <a:p>
            <a:pPr>
              <a:defRPr sz="1598"/>
            </a:pPr>
            <a:endParaRPr lang="ca-ES"/>
          </a:p>
        </c:txPr>
        <c:crossAx val="40450304"/>
        <c:crosses val="autoZero"/>
        <c:auto val="1"/>
        <c:lblAlgn val="ctr"/>
        <c:lblOffset val="100"/>
        <c:noMultiLvlLbl val="0"/>
      </c:catAx>
      <c:valAx>
        <c:axId val="40450304"/>
        <c:scaling>
          <c:orientation val="minMax"/>
        </c:scaling>
        <c:delete val="1"/>
        <c:axPos val="l"/>
        <c:numFmt formatCode="0.0" sourceLinked="1"/>
        <c:majorTickMark val="out"/>
        <c:minorTickMark val="none"/>
        <c:tickLblPos val="nextTo"/>
        <c:crossAx val="40448768"/>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lvl="0" algn="l" defTabSz="2178050">
            <a:lnSpc>
              <a:spcPct val="90000"/>
            </a:lnSpc>
            <a:spcBef>
              <a:spcPct val="0"/>
            </a:spcBef>
            <a:spcAft>
              <a:spcPct val="35000"/>
            </a:spcAft>
          </a:pPr>
          <a:r>
            <a:rPr lang="ca-ES" sz="4900" kern="1200" noProof="0"/>
            <a:t>Longitudinal</a:t>
          </a:r>
        </a:p>
      </dsp:txBody>
      <dsp:txXfrm>
        <a:off x="695670" y="2347368"/>
        <a:ext cx="4173413" cy="7822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49482" y="0"/>
            <a:ext cx="2946575" cy="496809"/>
          </a:xfrm>
          <a:prstGeom prst="rect">
            <a:avLst/>
          </a:prstGeom>
        </p:spPr>
        <p:txBody>
          <a:bodyPr vert="horz" lIns="91440" tIns="45720" rIns="91440" bIns="45720"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03/05/2017</a:t>
            </a:fld>
            <a:endParaRPr lang="ca-ES"/>
          </a:p>
        </p:txBody>
      </p:sp>
      <p:sp>
        <p:nvSpPr>
          <p:cNvPr id="4" name="Contenidor de peu de pàgina 3"/>
          <p:cNvSpPr>
            <a:spLocks noGrp="1"/>
          </p:cNvSpPr>
          <p:nvPr>
            <p:ph type="ftr" sz="quarter" idx="2"/>
          </p:nvPr>
        </p:nvSpPr>
        <p:spPr>
          <a:xfrm>
            <a:off x="0" y="9428242"/>
            <a:ext cx="2946576" cy="496809"/>
          </a:xfrm>
          <a:prstGeom prst="rect">
            <a:avLst/>
          </a:prstGeom>
        </p:spPr>
        <p:txBody>
          <a:bodyPr vert="horz" lIns="91440" tIns="45720" rIns="91440" bIns="45720"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576"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49482" y="0"/>
            <a:ext cx="294657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03/05/2017</a:t>
            </a:fld>
            <a:endParaRPr lang="ca-ES"/>
          </a:p>
        </p:txBody>
      </p:sp>
      <p:sp>
        <p:nvSpPr>
          <p:cNvPr id="4" name="Contenidor d'imatge de diapositiva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ca-ES" noProof="0"/>
          </a:p>
        </p:txBody>
      </p:sp>
      <p:sp>
        <p:nvSpPr>
          <p:cNvPr id="5" name="Contenidor de notes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28242"/>
            <a:ext cx="2946576"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49482" y="9428242"/>
            <a:ext cx="2946575" cy="4968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ielo.isciii.es/scielo.php?script=sci_arttext&amp;pid=S1135-5727200900020000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ho.int/mediacentre/factsheets/fs310/es/index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xa.yimg.com/kq/groups/2633010/990247380/name/tobacco_infograph.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dirty="0">
                <a:latin typeface="Calibri"/>
              </a:rPr>
              <a:t>L’Agència de Salut Pública de Catalunya (</a:t>
            </a:r>
            <a:r>
              <a:rPr lang="ca-ES" altLang="es-ES" dirty="0" err="1">
                <a:latin typeface="Calibri"/>
              </a:rPr>
              <a:t>ASPCAT</a:t>
            </a:r>
            <a:r>
              <a:rPr lang="ca-ES" altLang="es-ES" dirty="0">
                <a:latin typeface="Calibri"/>
              </a:rPr>
              <a:t>) juntament amb les societats científiques (CAMFiC i AIFICC) impulsa el programa Atenció Primària Sense Fum (PAPSF). </a:t>
            </a:r>
          </a:p>
          <a:p>
            <a:endParaRPr lang="ca-ES" altLang="es-ES" dirty="0">
              <a:latin typeface="Calibri"/>
            </a:endParaRPr>
          </a:p>
          <a:p>
            <a:r>
              <a:rPr lang="ca-ES" altLang="es-ES" dirty="0">
                <a:latin typeface="Calibri"/>
              </a:rPr>
              <a:t>Portem 15 anys del programa (2002-2017), 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molts canvis de professionals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endParaRPr lang="ca-ES" altLang="es-ES" dirty="0">
              <a:latin typeface="+mn-lt"/>
            </a:endParaRPr>
          </a:p>
          <a:p>
            <a:r>
              <a:rPr lang="ca-ES" altLang="es-ES" dirty="0">
                <a:latin typeface="Calibri"/>
              </a:rPr>
              <a:t>Aquest any hem elaborat guies actualitzades per ajudar a deixar de fumar dirigides a professionals i a pacients. Volem aprofitar la distribució d’aquestes guies en tots els centres d'AP, per "renovar" la formació.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ca-ES" sz="1200" kern="1200" noProof="0" dirty="0">
                <a:solidFill>
                  <a:schemeClr val="tx1"/>
                </a:solidFill>
                <a:effectLst/>
                <a:latin typeface="+mn-lt"/>
                <a:ea typeface="+mn-ea"/>
                <a:cs typeface="+mn-cs"/>
              </a:rPr>
              <a:t>Comparat amb altres intervencions habituals d’AP, l’ajuda per deixar de fumar es considera varies vegades més eficient i cost-efectiva que altres intervencions preventives i </a:t>
            </a:r>
            <a:r>
              <a:rPr lang="ca-ES" sz="1200" kern="1200" noProof="0" dirty="0" err="1">
                <a:solidFill>
                  <a:schemeClr val="tx1"/>
                </a:solidFill>
                <a:effectLst/>
                <a:latin typeface="+mn-lt"/>
                <a:ea typeface="+mn-ea"/>
                <a:cs typeface="+mn-cs"/>
              </a:rPr>
              <a:t>asistencials</a:t>
            </a:r>
            <a:r>
              <a:rPr lang="ca-ES" sz="1200" kern="1200" noProof="0" dirty="0">
                <a:solidFill>
                  <a:schemeClr val="tx1"/>
                </a:solidFill>
                <a:effectLst/>
                <a:latin typeface="+mn-lt"/>
                <a:ea typeface="+mn-ea"/>
                <a:cs typeface="+mn-cs"/>
              </a:rPr>
              <a:t> </a:t>
            </a:r>
            <a:r>
              <a:rPr lang="ca-ES" sz="1200" kern="1200" noProof="0" dirty="0" err="1">
                <a:solidFill>
                  <a:schemeClr val="tx1"/>
                </a:solidFill>
                <a:effectLst/>
                <a:latin typeface="+mn-lt"/>
                <a:ea typeface="+mn-ea"/>
                <a:cs typeface="+mn-cs"/>
              </a:rPr>
              <a:t>ampliament</a:t>
            </a:r>
            <a:r>
              <a:rPr lang="ca-ES" sz="1200" kern="1200" noProof="0" dirty="0">
                <a:solidFill>
                  <a:schemeClr val="tx1"/>
                </a:solidFill>
                <a:effectLst/>
                <a:latin typeface="+mn-lt"/>
                <a:ea typeface="+mn-ea"/>
                <a:cs typeface="+mn-cs"/>
              </a:rPr>
              <a:t> instaurades, com per exemple la </a:t>
            </a:r>
            <a:r>
              <a:rPr lang="ca-ES" sz="1200" kern="1200" noProof="0" dirty="0" smtClean="0">
                <a:solidFill>
                  <a:schemeClr val="tx1"/>
                </a:solidFill>
                <a:effectLst/>
                <a:latin typeface="+mn-lt"/>
                <a:ea typeface="+mn-ea"/>
                <a:cs typeface="+mn-cs"/>
              </a:rPr>
              <a:t>detecció </a:t>
            </a:r>
            <a:r>
              <a:rPr lang="ca-ES" sz="1200" kern="1200" noProof="0" dirty="0">
                <a:solidFill>
                  <a:schemeClr val="tx1"/>
                </a:solidFill>
                <a:effectLst/>
                <a:latin typeface="+mn-lt"/>
                <a:ea typeface="+mn-ea"/>
                <a:cs typeface="+mn-cs"/>
              </a:rPr>
              <a:t>i maneig clínica de la hipercolesterolèmia o la hipertensió arterial</a:t>
            </a:r>
            <a:r>
              <a:rPr lang="ca-ES" sz="1200" kern="1200" noProof="0" dirty="0">
                <a:solidFill>
                  <a:schemeClr val="tx1"/>
                </a:solidFill>
                <a:effectLst/>
              </a:rPr>
              <a:t>. </a:t>
            </a:r>
            <a:r>
              <a:rPr lang="ca-ES" sz="1200" kern="1200" noProof="0" dirty="0">
                <a:solidFill>
                  <a:schemeClr val="tx1"/>
                </a:solidFill>
                <a:effectLst/>
                <a:hlinkClick r:id="rId3"/>
              </a:rPr>
              <a:t>http://</a:t>
            </a:r>
            <a:r>
              <a:rPr lang="ca-ES" sz="1200" kern="1200" noProof="0" dirty="0" err="1">
                <a:solidFill>
                  <a:schemeClr val="tx1"/>
                </a:solidFill>
                <a:effectLst/>
                <a:hlinkClick r:id="rId3"/>
              </a:rPr>
              <a:t>scielo.isciii.es</a:t>
            </a:r>
            <a:r>
              <a:rPr lang="ca-ES" sz="1200" kern="1200" noProof="0" dirty="0">
                <a:solidFill>
                  <a:schemeClr val="tx1"/>
                </a:solidFill>
                <a:effectLst/>
                <a:hlinkClick r:id="rId3"/>
              </a:rPr>
              <a:t>/</a:t>
            </a:r>
            <a:r>
              <a:rPr lang="ca-ES" sz="1200" kern="1200" noProof="0" dirty="0" err="1">
                <a:solidFill>
                  <a:schemeClr val="tx1"/>
                </a:solidFill>
                <a:effectLst/>
                <a:hlinkClick r:id="rId3"/>
              </a:rPr>
              <a:t>scielo.php?script</a:t>
            </a:r>
            <a:r>
              <a:rPr lang="ca-ES" sz="1200" kern="1200" noProof="0" dirty="0">
                <a:solidFill>
                  <a:schemeClr val="tx1"/>
                </a:solidFill>
                <a:effectLst/>
                <a:hlinkClick r:id="rId3"/>
              </a:rPr>
              <a:t>=</a:t>
            </a:r>
            <a:r>
              <a:rPr lang="ca-ES" sz="1200" kern="1200" noProof="0" dirty="0" err="1">
                <a:solidFill>
                  <a:schemeClr val="tx1"/>
                </a:solidFill>
                <a:effectLst/>
                <a:hlinkClick r:id="rId3"/>
              </a:rPr>
              <a:t>sci_arttext&amp;pid</a:t>
            </a:r>
            <a:r>
              <a:rPr lang="ca-ES" sz="1200" kern="1200" noProof="0" dirty="0">
                <a:solidFill>
                  <a:schemeClr val="tx1"/>
                </a:solidFill>
                <a:effectLst/>
                <a:hlinkClick r:id="rId3"/>
              </a:rPr>
              <a:t>=S1135-57272009000200004</a:t>
            </a:r>
            <a:r>
              <a:rPr lang="ca-ES" sz="1200" kern="1200" noProof="0" dirty="0">
                <a:solidFill>
                  <a:schemeClr val="tx1"/>
                </a:solidFill>
                <a:effectLst/>
              </a:rPr>
              <a:t> </a:t>
            </a:r>
            <a:endParaRPr lang="ca-ES" sz="1200" kern="1200" dirty="0">
              <a:solidFill>
                <a:schemeClr val="tx1"/>
              </a:solidFill>
              <a:effectLst/>
              <a:latin typeface="Calibri"/>
            </a:endParaRPr>
          </a:p>
          <a:p>
            <a:endParaRPr lang="ca-ES" sz="1200" kern="1200" noProof="0" dirty="0" smtClean="0">
              <a:solidFill>
                <a:schemeClr val="tx1"/>
              </a:solidFill>
              <a:effectLst/>
              <a:latin typeface="+mn-lt"/>
              <a:ea typeface="+mn-ea"/>
              <a:cs typeface="+mn-cs"/>
            </a:endParaRPr>
          </a:p>
          <a:p>
            <a:r>
              <a:rPr lang="ca-ES" sz="1200" kern="1200" noProof="0" dirty="0" smtClean="0">
                <a:solidFill>
                  <a:schemeClr val="tx1"/>
                </a:solidFill>
                <a:effectLst/>
                <a:latin typeface="+mn-lt"/>
                <a:ea typeface="+mn-ea"/>
                <a:cs typeface="+mn-cs"/>
              </a:rPr>
              <a:t>En aquesta</a:t>
            </a:r>
            <a:r>
              <a:rPr lang="ca-ES" sz="1200" kern="1200" baseline="0" noProof="0" dirty="0" smtClean="0">
                <a:solidFill>
                  <a:schemeClr val="tx1"/>
                </a:solidFill>
                <a:effectLst/>
                <a:latin typeface="+mn-lt"/>
                <a:ea typeface="+mn-ea"/>
                <a:cs typeface="+mn-cs"/>
              </a:rPr>
              <a:t> gràfica podem veure la comparativa en un </a:t>
            </a:r>
            <a:r>
              <a:rPr lang="ca-ES" sz="1200" kern="1200" baseline="0" noProof="0" dirty="0">
                <a:solidFill>
                  <a:schemeClr val="tx1"/>
                </a:solidFill>
                <a:effectLst/>
                <a:latin typeface="+mn-lt"/>
                <a:ea typeface="+mn-ea"/>
                <a:cs typeface="+mn-cs"/>
              </a:rPr>
              <a:t>home d’alt risc </a:t>
            </a:r>
            <a:r>
              <a:rPr lang="ca-ES" sz="1200" kern="1200" baseline="0" noProof="0" dirty="0" smtClean="0">
                <a:solidFill>
                  <a:schemeClr val="tx1"/>
                </a:solidFill>
                <a:effectLst/>
                <a:latin typeface="+mn-lt"/>
                <a:ea typeface="+mn-ea"/>
                <a:cs typeface="+mn-cs"/>
              </a:rPr>
              <a:t>en quant als </a:t>
            </a:r>
            <a:r>
              <a:rPr lang="ca-ES" sz="1200" kern="1200" baseline="0" noProof="0" dirty="0">
                <a:solidFill>
                  <a:schemeClr val="tx1"/>
                </a:solidFill>
                <a:effectLst/>
                <a:latin typeface="+mn-lt"/>
                <a:ea typeface="+mn-ea"/>
                <a:cs typeface="+mn-cs"/>
              </a:rPr>
              <a:t>mesos de vida guanyats si controla factors de risc com deixar de fumar, la HTA o dislipèmia, als 20 anys té una esperança de vida 3 vegades superior si deixa de fumar que si controla la seva HTA i 10 vegades superior </a:t>
            </a:r>
            <a:r>
              <a:rPr lang="ca-ES" sz="1200" kern="1200" baseline="0" noProof="0" dirty="0" smtClean="0">
                <a:solidFill>
                  <a:schemeClr val="tx1"/>
                </a:solidFill>
                <a:effectLst/>
                <a:latin typeface="+mn-lt"/>
                <a:ea typeface="+mn-ea"/>
                <a:cs typeface="+mn-cs"/>
              </a:rPr>
              <a:t>que si c</a:t>
            </a:r>
            <a:r>
              <a:rPr lang="ca-ES" sz="1200" kern="1200" noProof="0" dirty="0" smtClean="0">
                <a:solidFill>
                  <a:schemeClr val="tx1"/>
                </a:solidFill>
                <a:effectLst/>
                <a:latin typeface="+mn-lt"/>
                <a:ea typeface="+mn-ea"/>
                <a:cs typeface="+mn-cs"/>
              </a:rPr>
              <a:t>ontrola </a:t>
            </a:r>
            <a:r>
              <a:rPr lang="ca-ES" sz="1200" kern="1200" noProof="0" dirty="0">
                <a:solidFill>
                  <a:schemeClr val="tx1"/>
                </a:solidFill>
                <a:effectLst/>
                <a:latin typeface="+mn-lt"/>
                <a:ea typeface="+mn-ea"/>
                <a:cs typeface="+mn-cs"/>
              </a:rPr>
              <a:t>el seu colesterol.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dirty="0"/>
          </a:p>
        </p:txBody>
      </p:sp>
      <p:sp>
        <p:nvSpPr>
          <p:cNvPr id="4" name="Marcador de pie de página 3"/>
          <p:cNvSpPr>
            <a:spLocks noGrp="1"/>
          </p:cNvSpPr>
          <p:nvPr>
            <p:ph type="ftr" sz="quarter" idx="4"/>
          </p:nvPr>
        </p:nvSpPr>
        <p:spPr/>
        <p:txBody>
          <a:bodyPr/>
          <a:lstStyle/>
          <a:p>
            <a:pPr>
              <a:defRPr/>
            </a:pPr>
            <a:endParaRPr lang="ca-ES"/>
          </a:p>
        </p:txBody>
      </p:sp>
      <p:sp>
        <p:nvSpPr>
          <p:cNvPr id="29701"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66C85F-9C82-4AFB-9D62-37C220F67775}"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dirty="0" smtClean="0">
                <a:solidFill>
                  <a:schemeClr val="tx1"/>
                </a:solidFill>
                <a:effectLst/>
                <a:latin typeface="+mn-lt"/>
                <a:ea typeface="+mn-ea"/>
                <a:cs typeface="+mn-cs"/>
              </a:rPr>
              <a:t>Amb </a:t>
            </a:r>
            <a:r>
              <a:rPr lang="ca-ES" sz="1200" b="0" i="0" kern="1200" baseline="0" noProof="0" dirty="0" smtClean="0">
                <a:solidFill>
                  <a:schemeClr val="tx1"/>
                </a:solidFill>
                <a:effectLst/>
                <a:latin typeface="+mn-lt"/>
                <a:ea typeface="+mn-ea"/>
                <a:cs typeface="+mn-cs"/>
              </a:rPr>
              <a:t>aquest gràfic volem demostrar que h</a:t>
            </a:r>
            <a:r>
              <a:rPr lang="ca-ES" sz="1200" b="0" i="0" kern="1200" noProof="0" dirty="0" smtClean="0">
                <a:solidFill>
                  <a:schemeClr val="tx1"/>
                </a:solidFill>
                <a:effectLst/>
                <a:latin typeface="+mn-lt"/>
                <a:ea typeface="+mn-ea"/>
                <a:cs typeface="+mn-cs"/>
              </a:rPr>
              <a:t>em de tenir en compte i no menysprear </a:t>
            </a:r>
            <a:r>
              <a:rPr lang="ca-ES" sz="1200" b="1" i="0" kern="1200" noProof="0" dirty="0" smtClean="0">
                <a:solidFill>
                  <a:schemeClr val="tx1"/>
                </a:solidFill>
                <a:effectLst/>
                <a:latin typeface="+mn-lt"/>
                <a:ea typeface="+mn-ea"/>
                <a:cs typeface="+mn-cs"/>
              </a:rPr>
              <a:t>QUALSEVOL tipus d'intervenció encara que sigui</a:t>
            </a:r>
            <a:r>
              <a:rPr lang="ca-ES" sz="1200" b="1" i="0" kern="1200" baseline="0" noProof="0" dirty="0" smtClean="0">
                <a:solidFill>
                  <a:schemeClr val="tx1"/>
                </a:solidFill>
                <a:effectLst/>
                <a:latin typeface="+mn-lt"/>
                <a:ea typeface="+mn-ea"/>
                <a:cs typeface="+mn-cs"/>
              </a:rPr>
              <a:t> </a:t>
            </a:r>
            <a:r>
              <a:rPr lang="ca-ES" sz="1200" b="1" i="0" kern="1200" noProof="0" dirty="0" smtClean="0">
                <a:solidFill>
                  <a:schemeClr val="tx1"/>
                </a:solidFill>
                <a:effectLst/>
                <a:latin typeface="+mn-lt"/>
                <a:ea typeface="+mn-ea"/>
                <a:cs typeface="+mn-cs"/>
              </a:rPr>
              <a:t>mínima,</a:t>
            </a:r>
            <a:r>
              <a:rPr lang="ca-ES" sz="1200" b="1" i="0" kern="1200" baseline="0" noProof="0" dirty="0" smtClean="0">
                <a:solidFill>
                  <a:schemeClr val="tx1"/>
                </a:solidFill>
                <a:effectLst/>
                <a:latin typeface="+mn-lt"/>
                <a:ea typeface="+mn-ea"/>
                <a:cs typeface="+mn-cs"/>
              </a:rPr>
              <a:t> </a:t>
            </a:r>
            <a:r>
              <a:rPr lang="ca-ES" sz="1200" b="0" i="0" kern="1200" baseline="0" noProof="0" dirty="0" smtClean="0">
                <a:solidFill>
                  <a:schemeClr val="tx1"/>
                </a:solidFill>
                <a:effectLst/>
                <a:latin typeface="+mn-lt"/>
                <a:ea typeface="+mn-ea"/>
                <a:cs typeface="+mn-cs"/>
              </a:rPr>
              <a:t>ja que encara que </a:t>
            </a:r>
            <a:r>
              <a:rPr lang="ca-ES" sz="1200" b="0" i="0" kern="1200" noProof="0" dirty="0" smtClean="0">
                <a:solidFill>
                  <a:schemeClr val="tx1"/>
                </a:solidFill>
                <a:effectLst/>
                <a:latin typeface="+mn-lt"/>
                <a:ea typeface="+mn-ea"/>
                <a:cs typeface="+mn-cs"/>
              </a:rPr>
              <a:t>estigui associada a tasses d‘èxit més baixes, tenen</a:t>
            </a:r>
            <a:r>
              <a:rPr lang="ca-ES" sz="1200" b="0" i="0" kern="1200" baseline="0" noProof="0" dirty="0" smtClean="0">
                <a:solidFill>
                  <a:schemeClr val="tx1"/>
                </a:solidFill>
                <a:effectLst/>
                <a:latin typeface="+mn-lt"/>
                <a:ea typeface="+mn-ea"/>
                <a:cs typeface="+mn-cs"/>
              </a:rPr>
              <a:t> </a:t>
            </a:r>
            <a:r>
              <a:rPr lang="ca-ES" sz="1200" b="0" i="0" kern="1200" noProof="0" dirty="0" smtClean="0">
                <a:solidFill>
                  <a:schemeClr val="tx1"/>
                </a:solidFill>
                <a:effectLst/>
                <a:latin typeface="+mn-lt"/>
                <a:ea typeface="+mn-ea"/>
                <a:cs typeface="+mn-cs"/>
              </a:rPr>
              <a:t>el potencial d'arribar a un major nombre de persones i, per tant, l'impacte poblacional és més gran. Per tant, podem adaptar la nostre intervenció</a:t>
            </a:r>
            <a:r>
              <a:rPr lang="ca-ES" sz="1200" b="0" i="0" kern="1200" baseline="0" noProof="0" dirty="0" smtClean="0">
                <a:solidFill>
                  <a:schemeClr val="tx1"/>
                </a:solidFill>
                <a:effectLst/>
                <a:latin typeface="+mn-lt"/>
                <a:ea typeface="+mn-ea"/>
                <a:cs typeface="+mn-cs"/>
              </a:rPr>
              <a:t> segons la disponibilitat i les necessitats del pacient i del professional.</a:t>
            </a:r>
            <a:endParaRPr lang="ca-ES" sz="1200" b="0" i="0" kern="1200" noProof="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dirty="0" smtClean="0">
                <a:solidFill>
                  <a:schemeClr val="tx1"/>
                </a:solidFill>
                <a:effectLst/>
                <a:latin typeface="+mn-lt"/>
                <a:ea typeface="+mn-ea"/>
                <a:cs typeface="+mn-cs"/>
              </a:rPr>
              <a:t>Hem de tenir en compte la importància que pot tenir el </a:t>
            </a:r>
            <a:r>
              <a:rPr lang="ca-ES" sz="1200" b="1" i="0" kern="1200" noProof="0" dirty="0" smtClean="0">
                <a:solidFill>
                  <a:schemeClr val="tx1"/>
                </a:solidFill>
                <a:effectLst/>
                <a:latin typeface="+mn-lt"/>
                <a:ea typeface="+mn-ea"/>
                <a:cs typeface="+mn-cs"/>
              </a:rPr>
              <a:t>consell</a:t>
            </a:r>
            <a:r>
              <a:rPr lang="ca-ES" sz="1200" b="1" i="0" kern="1200" baseline="0" noProof="0" dirty="0" smtClean="0">
                <a:solidFill>
                  <a:schemeClr val="tx1"/>
                </a:solidFill>
                <a:effectLst/>
                <a:latin typeface="+mn-lt"/>
                <a:ea typeface="+mn-ea"/>
                <a:cs typeface="+mn-cs"/>
              </a:rPr>
              <a:t> dels professionals sanitaris</a:t>
            </a:r>
            <a:r>
              <a:rPr lang="ca-ES" sz="1200" b="0" i="0" kern="1200" baseline="0" noProof="0" dirty="0" smtClean="0">
                <a:solidFill>
                  <a:schemeClr val="tx1"/>
                </a:solidFill>
                <a:effectLst/>
                <a:latin typeface="+mn-lt"/>
                <a:ea typeface="+mn-ea"/>
                <a:cs typeface="+mn-cs"/>
              </a:rPr>
              <a:t>. </a:t>
            </a:r>
            <a:r>
              <a:rPr lang="ca-ES" sz="1200" b="0" i="0" kern="1200" noProof="0" dirty="0" smtClean="0">
                <a:solidFill>
                  <a:schemeClr val="tx1"/>
                </a:solidFill>
                <a:effectLst/>
                <a:latin typeface="+mn-lt"/>
                <a:ea typeface="+mn-ea"/>
                <a:cs typeface="+mn-cs"/>
              </a:rPr>
              <a:t>Perquè una persona deixi de fumar o iniciï </a:t>
            </a:r>
            <a:r>
              <a:rPr lang="ca-ES" sz="1200" b="1" i="0" kern="1200" noProof="0" dirty="0" smtClean="0">
                <a:solidFill>
                  <a:schemeClr val="tx1"/>
                </a:solidFill>
                <a:effectLst/>
                <a:latin typeface="+mn-lt"/>
                <a:ea typeface="+mn-ea"/>
                <a:cs typeface="+mn-cs"/>
              </a:rPr>
              <a:t>un canvi de comportament, </a:t>
            </a:r>
            <a:r>
              <a:rPr lang="ca-ES" sz="1200" b="0" i="0" kern="1200" noProof="0" dirty="0" smtClean="0">
                <a:solidFill>
                  <a:schemeClr val="tx1"/>
                </a:solidFill>
                <a:effectLst/>
                <a:latin typeface="+mn-lt"/>
                <a:ea typeface="+mn-ea"/>
                <a:cs typeface="+mn-cs"/>
              </a:rPr>
              <a:t>de vegades n'hi ha prou amb que </a:t>
            </a:r>
            <a:r>
              <a:rPr lang="ca-ES" sz="1200" b="1" i="0" kern="1200" noProof="0" dirty="0" smtClean="0">
                <a:solidFill>
                  <a:schemeClr val="tx1"/>
                </a:solidFill>
                <a:effectLst/>
                <a:latin typeface="+mn-lt"/>
                <a:ea typeface="+mn-ea"/>
                <a:cs typeface="+mn-cs"/>
              </a:rPr>
              <a:t>la pregunta: vostè</a:t>
            </a:r>
            <a:r>
              <a:rPr lang="ca-ES" sz="1200" b="1" i="0" kern="1200" baseline="0" noProof="0" dirty="0" smtClean="0">
                <a:solidFill>
                  <a:schemeClr val="tx1"/>
                </a:solidFill>
                <a:effectLst/>
                <a:latin typeface="+mn-lt"/>
                <a:ea typeface="+mn-ea"/>
                <a:cs typeface="+mn-cs"/>
              </a:rPr>
              <a:t> fuma? </a:t>
            </a:r>
            <a:r>
              <a:rPr lang="ca-ES" sz="1200" b="0" i="0" kern="1200" baseline="0" noProof="0" dirty="0" smtClean="0">
                <a:solidFill>
                  <a:schemeClr val="tx1"/>
                </a:solidFill>
                <a:effectLst/>
                <a:latin typeface="+mn-lt"/>
                <a:ea typeface="+mn-ea"/>
                <a:cs typeface="+mn-cs"/>
              </a:rPr>
              <a:t>es faci</a:t>
            </a:r>
            <a:r>
              <a:rPr lang="ca-ES" sz="1200" b="0" i="0" kern="1200" noProof="0" dirty="0" smtClean="0">
                <a:solidFill>
                  <a:schemeClr val="tx1"/>
                </a:solidFill>
                <a:effectLst/>
                <a:latin typeface="+mn-lt"/>
                <a:ea typeface="+mn-ea"/>
                <a:cs typeface="+mn-cs"/>
              </a:rPr>
              <a:t> en un context de salut (per un professional</a:t>
            </a:r>
            <a:r>
              <a:rPr lang="ca-ES" sz="1200" b="0" i="0" kern="1200" baseline="0" noProof="0" dirty="0" smtClean="0">
                <a:solidFill>
                  <a:schemeClr val="tx1"/>
                </a:solidFill>
                <a:effectLst/>
                <a:latin typeface="+mn-lt"/>
                <a:ea typeface="+mn-ea"/>
                <a:cs typeface="+mn-cs"/>
              </a:rPr>
              <a:t> sanitari com metge/essa, pediatra, infermer/a, farmacèutic/a, odontòleg/a....), </a:t>
            </a:r>
            <a:r>
              <a:rPr lang="ca-ES" sz="1200" b="1" i="0" kern="1200" noProof="0" dirty="0" smtClean="0">
                <a:solidFill>
                  <a:schemeClr val="tx1"/>
                </a:solidFill>
                <a:effectLst/>
                <a:latin typeface="+mn-lt"/>
                <a:ea typeface="+mn-ea"/>
                <a:cs typeface="+mn-cs"/>
              </a:rPr>
              <a:t>aprofitant QUALSEVOL visita oportunista </a:t>
            </a:r>
            <a:r>
              <a:rPr lang="ca-ES" sz="1200" b="0" i="0" kern="1200" noProof="0" dirty="0" smtClean="0">
                <a:solidFill>
                  <a:schemeClr val="tx1"/>
                </a:solidFill>
                <a:effectLst/>
                <a:latin typeface="+mn-lt"/>
                <a:ea typeface="+mn-ea"/>
                <a:cs typeface="+mn-cs"/>
              </a:rPr>
              <a:t>o seguiment de crònics</a:t>
            </a:r>
            <a:r>
              <a:rPr lang="ca-ES" sz="1200" b="0" i="0" kern="1200" baseline="0" noProof="0" dirty="0" smtClean="0">
                <a:solidFill>
                  <a:schemeClr val="tx1"/>
                </a:solidFill>
                <a:effectLst/>
                <a:latin typeface="+mn-lt"/>
                <a:ea typeface="+mn-ea"/>
                <a:cs typeface="+mn-cs"/>
              </a:rPr>
              <a:t> i </a:t>
            </a:r>
            <a:r>
              <a:rPr lang="ca-ES" sz="1200" b="0" i="0" kern="1200" noProof="0" dirty="0" smtClean="0">
                <a:solidFill>
                  <a:schemeClr val="tx1"/>
                </a:solidFill>
                <a:effectLst/>
                <a:latin typeface="+mn-lt"/>
                <a:ea typeface="+mn-ea"/>
                <a:cs typeface="+mn-cs"/>
              </a:rPr>
              <a:t>se'ls ofereixi un </a:t>
            </a:r>
            <a:r>
              <a:rPr lang="ca-ES" sz="1200" b="1" i="0" kern="1200" noProof="0" dirty="0" smtClean="0">
                <a:solidFill>
                  <a:schemeClr val="tx1"/>
                </a:solidFill>
                <a:effectLst/>
                <a:latin typeface="+mn-lt"/>
                <a:ea typeface="+mn-ea"/>
                <a:cs typeface="+mn-cs"/>
              </a:rPr>
              <a:t>consell breu </a:t>
            </a:r>
            <a:r>
              <a:rPr lang="ca-ES" sz="1200" b="0" i="0" kern="1200" noProof="0" dirty="0" smtClean="0">
                <a:solidFill>
                  <a:schemeClr val="tx1"/>
                </a:solidFill>
                <a:effectLst/>
                <a:latin typeface="+mn-lt"/>
                <a:ea typeface="+mn-ea"/>
                <a:cs typeface="+mn-cs"/>
              </a:rPr>
              <a:t>(2-3% d‘èxit). Entenent</a:t>
            </a:r>
            <a:r>
              <a:rPr lang="ca-ES" sz="1200" b="0" i="0" kern="1200" baseline="0" noProof="0" dirty="0" smtClean="0">
                <a:solidFill>
                  <a:schemeClr val="tx1"/>
                </a:solidFill>
                <a:effectLst/>
                <a:latin typeface="+mn-lt"/>
                <a:ea typeface="+mn-ea"/>
                <a:cs typeface="+mn-cs"/>
              </a:rPr>
              <a:t> per consell breu:</a:t>
            </a:r>
            <a:r>
              <a:rPr lang="ca-ES" sz="1200" b="1" i="0" kern="1200" baseline="0" noProof="0" dirty="0" smtClean="0">
                <a:solidFill>
                  <a:schemeClr val="tx1"/>
                </a:solidFill>
                <a:effectLst/>
                <a:latin typeface="+mn-lt"/>
                <a:ea typeface="+mn-ea"/>
                <a:cs typeface="+mn-cs"/>
              </a:rPr>
              <a:t> identificar </a:t>
            </a:r>
            <a:r>
              <a:rPr lang="ca-ES" sz="1200" b="0" i="0" kern="1200" baseline="0" noProof="0" dirty="0" smtClean="0">
                <a:solidFill>
                  <a:schemeClr val="tx1"/>
                </a:solidFill>
                <a:effectLst/>
                <a:latin typeface="+mn-lt"/>
                <a:ea typeface="+mn-ea"/>
                <a:cs typeface="+mn-cs"/>
              </a:rPr>
              <a:t>la condició de fumador, </a:t>
            </a:r>
            <a:r>
              <a:rPr lang="ca-ES" sz="1200" b="1" i="0" kern="1200" baseline="0" noProof="0" dirty="0" smtClean="0">
                <a:solidFill>
                  <a:schemeClr val="tx1"/>
                </a:solidFill>
                <a:effectLst/>
                <a:latin typeface="+mn-lt"/>
                <a:ea typeface="+mn-ea"/>
                <a:cs typeface="+mn-cs"/>
              </a:rPr>
              <a:t>oferir consell i ajuda, </a:t>
            </a:r>
            <a:r>
              <a:rPr lang="ca-ES" sz="1200" b="0" i="0" kern="1200" baseline="0" noProof="0" dirty="0" smtClean="0">
                <a:solidFill>
                  <a:schemeClr val="tx1"/>
                </a:solidFill>
                <a:effectLst/>
                <a:latin typeface="+mn-lt"/>
                <a:ea typeface="+mn-ea"/>
                <a:cs typeface="+mn-cs"/>
              </a:rPr>
              <a:t>deixant sempre la porta oberta. </a:t>
            </a:r>
          </a:p>
          <a:p>
            <a:endParaRPr lang="ca-ES" sz="1200" b="0" i="0" kern="1200" noProof="0" dirty="0" smtClean="0">
              <a:solidFill>
                <a:schemeClr val="tx1"/>
              </a:solidFill>
              <a:effectLst/>
              <a:latin typeface="+mn-lt"/>
              <a:ea typeface="+mn-ea"/>
              <a:cs typeface="+mn-cs"/>
            </a:endParaRPr>
          </a:p>
          <a:p>
            <a:r>
              <a:rPr lang="ca-ES" sz="1200" b="0" i="0" kern="1200" baseline="0" noProof="0" dirty="0" smtClean="0">
                <a:solidFill>
                  <a:schemeClr val="tx1"/>
                </a:solidFill>
                <a:effectLst/>
                <a:latin typeface="+mn-lt"/>
                <a:ea typeface="+mn-ea"/>
                <a:cs typeface="+mn-cs"/>
              </a:rPr>
              <a:t>No </a:t>
            </a:r>
            <a:r>
              <a:rPr lang="ca-ES" sz="1200" b="0" i="0" kern="1200" noProof="0" dirty="0" smtClean="0">
                <a:solidFill>
                  <a:schemeClr val="tx1"/>
                </a:solidFill>
                <a:effectLst/>
                <a:latin typeface="+mn-lt"/>
                <a:ea typeface="+mn-ea"/>
                <a:cs typeface="+mn-cs"/>
              </a:rPr>
              <a:t>tothom </a:t>
            </a:r>
            <a:r>
              <a:rPr lang="ca-ES" sz="1200" b="0" i="0" kern="1200" noProof="0" dirty="0">
                <a:solidFill>
                  <a:schemeClr val="tx1"/>
                </a:solidFill>
                <a:effectLst/>
                <a:latin typeface="+mn-lt"/>
                <a:ea typeface="+mn-ea"/>
                <a:cs typeface="+mn-cs"/>
              </a:rPr>
              <a:t>que vol deixar de fumar requereixi molt de temps: en la taula s'observa que</a:t>
            </a:r>
            <a:r>
              <a:rPr lang="ca-ES" sz="1200" b="1" i="0" kern="1200" noProof="0" dirty="0">
                <a:solidFill>
                  <a:schemeClr val="tx1"/>
                </a:solidFill>
                <a:effectLst/>
                <a:latin typeface="+mn-lt"/>
                <a:ea typeface="+mn-ea"/>
                <a:cs typeface="+mn-cs"/>
              </a:rPr>
              <a:t> sempre hi ha persones que responen a intervencions breus (6-10%) </a:t>
            </a:r>
            <a:r>
              <a:rPr lang="ca-ES" sz="1200" b="0" i="0" kern="1200" noProof="0" dirty="0">
                <a:solidFill>
                  <a:schemeClr val="tx1"/>
                </a:solidFill>
                <a:effectLst/>
                <a:latin typeface="+mn-lt"/>
                <a:ea typeface="+mn-ea"/>
                <a:cs typeface="+mn-cs"/>
              </a:rPr>
              <a:t>(intervenció, sigui entrevista motivacional o ajuda per deixar</a:t>
            </a:r>
            <a:r>
              <a:rPr lang="ca-ES" sz="1200" b="0" i="0" kern="1200" baseline="0" noProof="0" dirty="0">
                <a:solidFill>
                  <a:schemeClr val="tx1"/>
                </a:solidFill>
                <a:effectLst/>
                <a:latin typeface="+mn-lt"/>
                <a:ea typeface="+mn-ea"/>
                <a:cs typeface="+mn-cs"/>
              </a:rPr>
              <a:t> de fumar, </a:t>
            </a:r>
            <a:r>
              <a:rPr lang="ca-ES" sz="1200" b="0" i="0" kern="1200" baseline="0" noProof="0" dirty="0" smtClean="0">
                <a:solidFill>
                  <a:schemeClr val="tx1"/>
                </a:solidFill>
                <a:effectLst/>
                <a:latin typeface="+mn-lt"/>
                <a:ea typeface="+mn-ea"/>
                <a:cs typeface="+mn-cs"/>
              </a:rPr>
              <a:t>amb visites d’un temps aproximadament </a:t>
            </a:r>
            <a:r>
              <a:rPr lang="ca-ES" sz="1200" b="0" i="0" kern="1200" noProof="0" dirty="0">
                <a:solidFill>
                  <a:schemeClr val="tx1"/>
                </a:solidFill>
                <a:effectLst/>
                <a:latin typeface="+mn-lt"/>
                <a:ea typeface="+mn-ea"/>
                <a:cs typeface="+mn-cs"/>
              </a:rPr>
              <a:t>inferior a tres minuts). </a:t>
            </a:r>
            <a:r>
              <a:rPr lang="ca-ES" sz="1200" b="0" i="0" kern="1200" noProof="0" dirty="0" smtClean="0">
                <a:solidFill>
                  <a:schemeClr val="tx1"/>
                </a:solidFill>
                <a:effectLst/>
                <a:latin typeface="+mn-lt"/>
                <a:ea typeface="+mn-ea"/>
                <a:cs typeface="+mn-cs"/>
              </a:rPr>
              <a:t>Per</a:t>
            </a:r>
            <a:r>
              <a:rPr lang="ca-ES" sz="1200" b="0" i="0" kern="1200" baseline="0" noProof="0" dirty="0" smtClean="0">
                <a:solidFill>
                  <a:schemeClr val="tx1"/>
                </a:solidFill>
                <a:effectLst/>
                <a:latin typeface="+mn-lt"/>
                <a:ea typeface="+mn-ea"/>
                <a:cs typeface="+mn-cs"/>
              </a:rPr>
              <a:t> últim, h</a:t>
            </a:r>
            <a:r>
              <a:rPr lang="ca-ES" sz="1200" b="0" i="0" kern="1200" noProof="0" dirty="0" smtClean="0">
                <a:solidFill>
                  <a:schemeClr val="tx1"/>
                </a:solidFill>
                <a:effectLst/>
                <a:latin typeface="+mn-lt"/>
                <a:ea typeface="+mn-ea"/>
                <a:cs typeface="+mn-cs"/>
              </a:rPr>
              <a:t>i </a:t>
            </a:r>
            <a:r>
              <a:rPr lang="ca-ES" sz="1200" b="0" i="0" kern="1200" noProof="0" dirty="0">
                <a:solidFill>
                  <a:schemeClr val="tx1"/>
                </a:solidFill>
                <a:effectLst/>
                <a:latin typeface="+mn-lt"/>
                <a:ea typeface="+mn-ea"/>
                <a:cs typeface="+mn-cs"/>
              </a:rPr>
              <a:t>haurà també molts pacients que es beneficiïn</a:t>
            </a:r>
            <a:r>
              <a:rPr lang="ca-ES" sz="1200" b="0" i="0" kern="1200" baseline="0" noProof="0" dirty="0">
                <a:solidFill>
                  <a:schemeClr val="tx1"/>
                </a:solidFill>
                <a:effectLst/>
                <a:latin typeface="+mn-lt"/>
                <a:ea typeface="+mn-ea"/>
                <a:cs typeface="+mn-cs"/>
              </a:rPr>
              <a:t> </a:t>
            </a:r>
            <a:r>
              <a:rPr lang="ca-ES" sz="1200" b="1" i="0" kern="1200" baseline="0" noProof="0" dirty="0" smtClean="0">
                <a:solidFill>
                  <a:schemeClr val="tx1"/>
                </a:solidFill>
                <a:effectLst/>
                <a:latin typeface="+mn-lt"/>
                <a:ea typeface="+mn-ea"/>
                <a:cs typeface="+mn-cs"/>
              </a:rPr>
              <a:t>d’intervencions</a:t>
            </a:r>
            <a:r>
              <a:rPr lang="ca-ES" sz="1200" b="1" i="0" kern="1200" noProof="0" dirty="0" smtClean="0">
                <a:solidFill>
                  <a:schemeClr val="tx1"/>
                </a:solidFill>
                <a:effectLst/>
                <a:latin typeface="+mn-lt"/>
                <a:ea typeface="+mn-ea"/>
                <a:cs typeface="+mn-cs"/>
              </a:rPr>
              <a:t> més intensiva, </a:t>
            </a:r>
            <a:r>
              <a:rPr lang="ca-ES" sz="1200" b="0" i="0" kern="1200" noProof="0" dirty="0" smtClean="0">
                <a:solidFill>
                  <a:schemeClr val="tx1"/>
                </a:solidFill>
                <a:effectLst/>
                <a:latin typeface="+mn-lt"/>
                <a:ea typeface="+mn-ea"/>
                <a:cs typeface="+mn-cs"/>
              </a:rPr>
              <a:t>sigui</a:t>
            </a:r>
            <a:r>
              <a:rPr lang="ca-ES" sz="1200" b="0" i="0" kern="1200" baseline="0" noProof="0" dirty="0" smtClean="0">
                <a:solidFill>
                  <a:schemeClr val="tx1"/>
                </a:solidFill>
                <a:effectLst/>
                <a:latin typeface="+mn-lt"/>
                <a:ea typeface="+mn-ea"/>
                <a:cs typeface="+mn-cs"/>
              </a:rPr>
              <a:t> </a:t>
            </a:r>
            <a:r>
              <a:rPr lang="ca-ES" sz="1200" b="0" i="0" kern="1200" baseline="0" noProof="0" dirty="0">
                <a:solidFill>
                  <a:schemeClr val="tx1"/>
                </a:solidFill>
                <a:effectLst/>
                <a:latin typeface="+mn-lt"/>
                <a:ea typeface="+mn-ea"/>
                <a:cs typeface="+mn-cs"/>
              </a:rPr>
              <a:t>individual, grupal o </a:t>
            </a:r>
            <a:r>
              <a:rPr lang="ca-ES" sz="1200" b="0" i="0" kern="1200" noProof="0" dirty="0">
                <a:solidFill>
                  <a:schemeClr val="tx1"/>
                </a:solidFill>
                <a:effectLst/>
                <a:latin typeface="+mn-lt"/>
                <a:ea typeface="+mn-ea"/>
                <a:cs typeface="+mn-cs"/>
              </a:rPr>
              <a:t> </a:t>
            </a:r>
            <a:r>
              <a:rPr lang="ca-ES" sz="1200" b="0" i="0" kern="1200" noProof="0" dirty="0" smtClean="0">
                <a:solidFill>
                  <a:schemeClr val="tx1"/>
                </a:solidFill>
                <a:effectLst/>
                <a:latin typeface="+mn-lt"/>
                <a:ea typeface="+mn-ea"/>
                <a:cs typeface="+mn-cs"/>
              </a:rPr>
              <a:t>telefònica. </a:t>
            </a:r>
          </a:p>
          <a:p>
            <a:endParaRPr lang="ca-ES" sz="1200" b="0" i="0" kern="1200" noProof="0" dirty="0" smtClean="0">
              <a:solidFill>
                <a:schemeClr val="tx1"/>
              </a:solidFill>
              <a:effectLst/>
              <a:latin typeface="+mn-lt"/>
              <a:ea typeface="+mn-ea"/>
              <a:cs typeface="+mn-cs"/>
            </a:endParaRPr>
          </a:p>
          <a:p>
            <a:endParaRPr lang="ca-ES" sz="1200" b="0" i="0" kern="1200" noProof="0" dirty="0" smtClean="0">
              <a:solidFill>
                <a:schemeClr val="tx1"/>
              </a:solidFill>
              <a:effectLst/>
              <a:latin typeface="+mn-lt"/>
              <a:ea typeface="+mn-ea"/>
              <a:cs typeface="+mn-cs"/>
            </a:endParaRPr>
          </a:p>
          <a:p>
            <a:endParaRPr lang="ca-ES" sz="1200" b="0" i="0" kern="1200" noProof="0" dirty="0">
              <a:solidFill>
                <a:schemeClr val="tx1"/>
              </a:solidFill>
              <a:effectLst/>
              <a:latin typeface="+mn-lt"/>
              <a:ea typeface="+mn-ea"/>
              <a:cs typeface="+mn-cs"/>
            </a:endParaRPr>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11</a:t>
            </a:fld>
            <a:endParaRPr lang="ca-ES" alt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ca-ES" altLang="ca-ES" noProof="0"/>
              <a:t>L’Atenció Primària té un patrimoni fonamental: el coneixement de</a:t>
            </a:r>
            <a:r>
              <a:rPr lang="ca-ES" altLang="ca-ES" baseline="0" noProof="0"/>
              <a:t> la població a la que atén.</a:t>
            </a:r>
          </a:p>
          <a:p>
            <a:pPr marL="0" marR="0" indent="0" algn="l" defTabSz="914400" rtl="0" eaLnBrk="0" fontAlgn="base" latinLnBrk="0" hangingPunct="0">
              <a:lnSpc>
                <a:spcPct val="90000"/>
              </a:lnSpc>
              <a:spcBef>
                <a:spcPct val="30000"/>
              </a:spcBef>
              <a:spcAft>
                <a:spcPct val="0"/>
              </a:spcAft>
              <a:buClrTx/>
              <a:buSzTx/>
              <a:buFontTx/>
              <a:buNone/>
              <a:tabLst/>
              <a:defRPr/>
            </a:pPr>
            <a:endParaRPr lang="ca-ES" altLang="ca-ES" noProof="0"/>
          </a:p>
          <a:p>
            <a:pPr>
              <a:lnSpc>
                <a:spcPct val="90000"/>
              </a:lnSpc>
            </a:pPr>
            <a:r>
              <a:rPr lang="ca-ES" altLang="ca-ES" noProof="0"/>
              <a:t>L’AP té un paper cabdal com a primer nivell assistencial i per les seves pròpies característiques: accessible (és el nivell més accessible del sistema sanitari) i pròxima,  personalitzada (tenint</a:t>
            </a:r>
            <a:r>
              <a:rPr lang="ca-ES" altLang="ca-ES" baseline="0" noProof="0"/>
              <a:t> en compte les necessitats i característiques de cada pacient, </a:t>
            </a:r>
            <a:r>
              <a:rPr lang="ca-ES" altLang="ca-ES" noProof="0"/>
              <a:t>individualitzant</a:t>
            </a:r>
            <a:r>
              <a:rPr lang="ca-ES" altLang="ca-ES" baseline="0" noProof="0"/>
              <a:t> els tractaments)</a:t>
            </a:r>
            <a:r>
              <a:rPr lang="ca-ES" altLang="ca-ES" noProof="0"/>
              <a:t>, integral (perspectiva </a:t>
            </a:r>
            <a:r>
              <a:rPr lang="ca-ES" altLang="ca-ES" noProof="0" err="1"/>
              <a:t>biopsicosocial</a:t>
            </a:r>
            <a:r>
              <a:rPr lang="ca-ES" altLang="ca-ES" noProof="0"/>
              <a:t> ), longitudinal</a:t>
            </a:r>
            <a:r>
              <a:rPr lang="ca-ES" altLang="ca-ES" baseline="0" noProof="0"/>
              <a:t> (al llarg de la seva vida)</a:t>
            </a:r>
          </a:p>
          <a:p>
            <a:pPr>
              <a:lnSpc>
                <a:spcPct val="90000"/>
              </a:lnSpc>
            </a:pPr>
            <a:r>
              <a:rPr lang="ca-ES" altLang="ca-ES" noProof="0"/>
              <a:t>L’atenció primària és el lloc on consulten un major nombre de fumadors abans i després de patir malalties relacionades amb el tabac. </a:t>
            </a:r>
          </a:p>
          <a:p>
            <a:pPr>
              <a:lnSpc>
                <a:spcPct val="90000"/>
              </a:lnSpc>
            </a:pPr>
            <a:endParaRPr lang="ca-ES" altLang="ca-ES" noProof="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ca-ES"/>
              <a:t>I a més......</a:t>
            </a:r>
            <a:r>
              <a:rPr lang="ca-ES" altLang="ca-ES" b="1"/>
              <a:t> és una realitat la</a:t>
            </a:r>
            <a:r>
              <a:rPr lang="ca-ES" altLang="ca-ES" b="1" baseline="0"/>
              <a:t> funció modèlica dels professionals sanitaris que treballen en AP. Sobretot medicina, infermeria i odontologia, </a:t>
            </a:r>
            <a:r>
              <a:rPr lang="ca-ES" altLang="ca-ES" baseline="0"/>
              <a:t>tenen una prevalença molt per sota de la població general.</a:t>
            </a:r>
            <a:endParaRPr lang="es-ES" altLang="ca-ES" baseline="0"/>
          </a:p>
          <a:p>
            <a:r>
              <a:rPr lang="ca-ES" altLang="ca-ES" baseline="0"/>
              <a:t>El comportament respecte al tabac varia, per regla general el sanitari que fuma aconsella deixar de fumar en menor mesura que els que no fumen (Estudio PESCE:  </a:t>
            </a:r>
            <a:r>
              <a:rPr lang="ca-ES" altLang="ca-ES" baseline="0" err="1"/>
              <a:t>http</a:t>
            </a:r>
            <a:r>
              <a:rPr lang="ca-ES" altLang="ca-ES" baseline="0"/>
              <a:t>://projectes.camfic.cat/</a:t>
            </a:r>
            <a:r>
              <a:rPr lang="ca-ES" altLang="ca-ES" baseline="0" err="1"/>
              <a:t>CAMFiC</a:t>
            </a:r>
            <a:r>
              <a:rPr lang="ca-ES" altLang="ca-ES" baseline="0"/>
              <a:t>/Seccions/</a:t>
            </a:r>
            <a:r>
              <a:rPr lang="ca-ES" altLang="ca-ES" baseline="0" err="1"/>
              <a:t>GrupsTreball</a:t>
            </a:r>
            <a:r>
              <a:rPr lang="ca-ES" altLang="ca-ES" baseline="0"/>
              <a:t>/Docs/Grapat/PESCE.pdf) </a:t>
            </a:r>
            <a:endParaRPr lang="ca-ES" altLang="ca-ES"/>
          </a:p>
          <a:p>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El problema de salut més important en el nostre entorn i </a:t>
            </a:r>
            <a:r>
              <a:rPr lang="ca-ES" sz="1200" b="1">
                <a:solidFill>
                  <a:srgbClr val="0293E0"/>
                </a:solidFill>
              </a:rPr>
              <a:t>es pot prevenir,</a:t>
            </a:r>
            <a:r>
              <a:rPr lang="ca-ES" sz="1200" b="1" baseline="0">
                <a:solidFill>
                  <a:srgbClr val="0293E0"/>
                </a:solidFill>
              </a:rPr>
              <a:t> </a:t>
            </a:r>
            <a:r>
              <a:rPr lang="ca-ES" sz="1200" b="0" baseline="0">
                <a:solidFill>
                  <a:srgbClr val="0293E0"/>
                </a:solidFill>
              </a:rPr>
              <a:t>per tant, els professionals tenim la </a:t>
            </a:r>
            <a:r>
              <a:rPr lang="es-ES" sz="1200" b="0" i="0" kern="1200">
                <a:solidFill>
                  <a:schemeClr val="tx1"/>
                </a:solidFill>
                <a:effectLst/>
                <a:latin typeface="+mn-lt"/>
                <a:ea typeface="+mn-ea"/>
                <a:cs typeface="+mn-cs"/>
              </a:rPr>
              <a:t>posibilidad </a:t>
            </a:r>
            <a:r>
              <a:rPr lang="es-ES" sz="1200" b="0" i="0" kern="1200" err="1">
                <a:solidFill>
                  <a:schemeClr val="tx1"/>
                </a:solidFill>
                <a:effectLst/>
                <a:latin typeface="+mn-lt"/>
                <a:ea typeface="+mn-ea"/>
                <a:cs typeface="+mn-cs"/>
              </a:rPr>
              <a:t>d’intervenir</a:t>
            </a:r>
            <a:r>
              <a:rPr lang="es-ES" sz="1200" b="0" i="0" kern="120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a:solidFill>
                  <a:srgbClr val="0293E0"/>
                </a:solidFill>
              </a:rPr>
              <a:t>Afecta a moltes </a:t>
            </a:r>
            <a:r>
              <a:rPr lang="ca-ES" sz="1200">
                <a:solidFill>
                  <a:srgbClr val="0293E0"/>
                </a:solidFill>
              </a:rPr>
              <a:t>de les </a:t>
            </a:r>
            <a:r>
              <a:rPr lang="ca-ES" sz="1200" b="1">
                <a:solidFill>
                  <a:srgbClr val="0293E0"/>
                </a:solidFill>
              </a:rPr>
              <a:t>persones</a:t>
            </a:r>
            <a:r>
              <a:rPr lang="ca-ES" sz="1200">
                <a:solidFill>
                  <a:srgbClr val="0293E0"/>
                </a:solidFill>
              </a:rPr>
              <a:t> que es visiten en </a:t>
            </a:r>
            <a:r>
              <a:rPr lang="ca-ES" sz="1200" err="1">
                <a:solidFill>
                  <a:srgbClr val="0293E0"/>
                </a:solidFill>
              </a:rPr>
              <a:t>AP</a:t>
            </a:r>
            <a:r>
              <a:rPr lang="ca-ES" sz="1200">
                <a:solidFill>
                  <a:srgbClr val="0293E0"/>
                </a:solidFill>
              </a:rPr>
              <a:t>, tant</a:t>
            </a:r>
            <a:r>
              <a:rPr lang="ca-ES" sz="1200" baseline="0">
                <a:solidFill>
                  <a:srgbClr val="0293E0"/>
                </a:solidFill>
              </a:rPr>
              <a:t> amb o sense altres factors de risc. </a:t>
            </a:r>
            <a:endParaRPr lang="ca-ES" sz="1200">
              <a:solidFill>
                <a:srgbClr val="0293E0"/>
              </a:solidFill>
            </a:endParaRP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a:solidFill>
                  <a:srgbClr val="0293E0"/>
                </a:solidFill>
              </a:rPr>
              <a:t>Les intervencions per ajudar a deixar de fumar, des del consell fins a més intensives (conductuals i farmacològiques) tenen </a:t>
            </a:r>
            <a:r>
              <a:rPr lang="ca-ES" sz="1200" b="1">
                <a:solidFill>
                  <a:srgbClr val="0293E0"/>
                </a:solidFill>
              </a:rPr>
              <a:t>evidència</a:t>
            </a:r>
            <a:r>
              <a:rPr lang="ca-ES" sz="1200">
                <a:solidFill>
                  <a:srgbClr val="0293E0"/>
                </a:solidFill>
              </a:rPr>
              <a:t> de la seva </a:t>
            </a:r>
            <a:r>
              <a:rPr lang="ca-ES" sz="1200" b="1">
                <a:solidFill>
                  <a:srgbClr val="0293E0"/>
                </a:solidFill>
              </a:rPr>
              <a:t>eficàcia.</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0">
                <a:solidFill>
                  <a:srgbClr val="0293E0"/>
                </a:solidFill>
              </a:rPr>
              <a:t>A més, és </a:t>
            </a:r>
            <a:r>
              <a:rPr lang="ca-ES" sz="1200">
                <a:solidFill>
                  <a:srgbClr val="0293E0"/>
                </a:solidFill>
              </a:rPr>
              <a:t>una de les intervencions amb </a:t>
            </a:r>
            <a:r>
              <a:rPr lang="ca-ES" sz="1200" b="1">
                <a:solidFill>
                  <a:srgbClr val="0293E0"/>
                </a:solidFill>
              </a:rPr>
              <a:t>millor relació cost-efectivitat </a:t>
            </a:r>
            <a:r>
              <a:rPr lang="ca-ES" sz="1200" b="0">
                <a:solidFill>
                  <a:srgbClr val="0293E0"/>
                </a:solidFill>
              </a:rPr>
              <a:t>de les que realitzem</a:t>
            </a:r>
            <a:r>
              <a:rPr lang="ca-ES" sz="1200" b="0" baseline="0">
                <a:solidFill>
                  <a:srgbClr val="0293E0"/>
                </a:solidFill>
              </a:rPr>
              <a:t> en el nostre medi.</a:t>
            </a:r>
          </a:p>
          <a:p>
            <a:pPr marL="0" marR="0" indent="0" algn="l" defTabSz="914400" rtl="0" eaLnBrk="0" fontAlgn="base" latinLnBrk="0" hangingPunct="0">
              <a:lnSpc>
                <a:spcPct val="100000"/>
              </a:lnSpc>
              <a:spcBef>
                <a:spcPct val="30000"/>
              </a:spcBef>
              <a:spcAft>
                <a:spcPct val="0"/>
              </a:spcAft>
              <a:buClr>
                <a:schemeClr val="accent1">
                  <a:lumMod val="75000"/>
                </a:schemeClr>
              </a:buClr>
              <a:buSzPct val="95000"/>
              <a:buFont typeface="+mj-lt"/>
              <a:buNone/>
              <a:tabLst/>
              <a:defRPr/>
            </a:pPr>
            <a:r>
              <a:rPr lang="ca-ES" sz="1200" b="1" baseline="0">
                <a:solidFill>
                  <a:srgbClr val="0293E0"/>
                </a:solidFill>
              </a:rPr>
              <a:t>Tant les polítiques sanitàries  com els professionals</a:t>
            </a:r>
            <a:r>
              <a:rPr lang="ca-ES" sz="1200" b="1">
                <a:solidFill>
                  <a:srgbClr val="0293E0"/>
                </a:solidFill>
              </a:rPr>
              <a:t>,</a:t>
            </a:r>
            <a:r>
              <a:rPr lang="ca-ES" sz="1200" b="1" baseline="0">
                <a:solidFill>
                  <a:srgbClr val="0293E0"/>
                </a:solidFill>
              </a:rPr>
              <a:t> </a:t>
            </a:r>
            <a:r>
              <a:rPr lang="ca-ES" sz="1200" b="0" baseline="0">
                <a:solidFill>
                  <a:srgbClr val="0293E0"/>
                </a:solidFill>
              </a:rPr>
              <a:t>h</a:t>
            </a:r>
            <a:r>
              <a:rPr lang="ca-ES" sz="1200">
                <a:solidFill>
                  <a:srgbClr val="0293E0"/>
                </a:solidFill>
              </a:rPr>
              <a:t>em de </a:t>
            </a:r>
            <a:r>
              <a:rPr lang="ca-ES" sz="1200" b="1">
                <a:solidFill>
                  <a:srgbClr val="0293E0"/>
                </a:solidFill>
              </a:rPr>
              <a:t>prioritzar</a:t>
            </a:r>
            <a:r>
              <a:rPr lang="ca-ES" sz="1200" b="0">
                <a:solidFill>
                  <a:srgbClr val="0293E0"/>
                </a:solidFill>
              </a:rPr>
              <a:t>,</a:t>
            </a:r>
            <a:r>
              <a:rPr lang="ca-ES" sz="1200" b="0" baseline="0">
                <a:solidFill>
                  <a:srgbClr val="0293E0"/>
                </a:solidFill>
              </a:rPr>
              <a:t> </a:t>
            </a:r>
            <a:r>
              <a:rPr lang="ca-ES" sz="1200">
                <a:solidFill>
                  <a:srgbClr val="0293E0"/>
                </a:solidFill>
              </a:rPr>
              <a:t>en les consultes d’AP, les </a:t>
            </a:r>
            <a:r>
              <a:rPr lang="ca-ES" sz="1200" b="1">
                <a:solidFill>
                  <a:srgbClr val="0293E0"/>
                </a:solidFill>
              </a:rPr>
              <a:t>intervencions amb major impacte en salut.</a:t>
            </a:r>
          </a:p>
          <a:p>
            <a:pPr marL="514350" marR="0" indent="-514350" algn="l" defTabSz="914400" rtl="0" eaLnBrk="0" fontAlgn="base" latinLnBrk="0" hangingPunct="0">
              <a:lnSpc>
                <a:spcPct val="100000"/>
              </a:lnSpc>
              <a:spcBef>
                <a:spcPct val="30000"/>
              </a:spcBef>
              <a:spcAft>
                <a:spcPct val="0"/>
              </a:spcAft>
              <a:buClr>
                <a:schemeClr val="accent1">
                  <a:lumMod val="75000"/>
                </a:schemeClr>
              </a:buClr>
              <a:buSzPct val="95000"/>
              <a:buFont typeface="+mj-lt"/>
              <a:buAutoNum type="arabicPeriod"/>
              <a:tabLst/>
              <a:defRPr/>
            </a:pPr>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14</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15</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17</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A la </a:t>
            </a:r>
            <a:r>
              <a:rPr lang="ca-ES" sz="1200" i="1" kern="1200">
                <a:solidFill>
                  <a:schemeClr val="tx1"/>
                </a:solidFill>
                <a:effectLst/>
                <a:latin typeface="+mn-lt"/>
                <a:ea typeface="+mn-ea"/>
                <a:cs typeface="+mn-cs"/>
              </a:rPr>
              <a:t>Guia de pràctica clínica </a:t>
            </a:r>
            <a:r>
              <a:rPr lang="ca-ES" sz="1200" kern="1200">
                <a:solidFill>
                  <a:schemeClr val="tx1"/>
                </a:solidFill>
                <a:effectLst/>
                <a:latin typeface="+mn-lt"/>
                <a:ea typeface="+mn-ea"/>
                <a:cs typeface="+mn-cs"/>
              </a:rPr>
              <a:t>del </a:t>
            </a:r>
            <a:r>
              <a:rPr lang="ca-ES" sz="1200" kern="1200" err="1">
                <a:solidFill>
                  <a:schemeClr val="tx1"/>
                </a:solidFill>
                <a:effectLst/>
                <a:latin typeface="+mn-lt"/>
                <a:ea typeface="+mn-ea"/>
                <a:cs typeface="+mn-cs"/>
              </a:rPr>
              <a:t>Public</a:t>
            </a:r>
            <a:r>
              <a:rPr lang="ca-ES" sz="1200" kern="1200">
                <a:solidFill>
                  <a:schemeClr val="tx1"/>
                </a:solidFill>
                <a:effectLst/>
                <a:latin typeface="+mn-lt"/>
                <a:ea typeface="+mn-ea"/>
                <a:cs typeface="+mn-cs"/>
              </a:rPr>
              <a:t> Health Service</a:t>
            </a:r>
            <a:r>
              <a:rPr lang="ca-ES" sz="1200" kern="1200" baseline="0">
                <a:solidFill>
                  <a:schemeClr val="tx1"/>
                </a:solidFill>
                <a:effectLst/>
                <a:latin typeface="+mn-lt"/>
                <a:ea typeface="+mn-ea"/>
                <a:cs typeface="+mn-cs"/>
              </a:rPr>
              <a:t> </a:t>
            </a:r>
            <a:r>
              <a:rPr lang="ca-ES" sz="1200" kern="1200">
                <a:solidFill>
                  <a:schemeClr val="tx1"/>
                </a:solidFill>
                <a:effectLst/>
                <a:latin typeface="+mn-lt"/>
                <a:ea typeface="+mn-ea"/>
                <a:cs typeface="+mn-cs"/>
              </a:rPr>
              <a:t>es  resumeix el tractament del tabaquisme amb l’acrònim de les 5A: </a:t>
            </a:r>
            <a:r>
              <a:rPr lang="ca-ES" sz="1200" i="1" kern="1200" err="1">
                <a:solidFill>
                  <a:schemeClr val="tx1"/>
                </a:solidFill>
                <a:effectLst/>
                <a:latin typeface="+mn-lt"/>
                <a:ea typeface="+mn-ea"/>
                <a:cs typeface="+mn-cs"/>
              </a:rPr>
              <a:t>ask</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(preguntar pel  tabac) + </a:t>
            </a:r>
            <a:r>
              <a:rPr lang="ca-ES" sz="1200" i="1" kern="1200" err="1">
                <a:solidFill>
                  <a:schemeClr val="tx1"/>
                </a:solidFill>
                <a:effectLst/>
                <a:latin typeface="+mn-lt"/>
                <a:ea typeface="+mn-ea"/>
                <a:cs typeface="+mn-cs"/>
              </a:rPr>
              <a:t>advise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(aconsellar) + </a:t>
            </a:r>
            <a:r>
              <a:rPr lang="ca-ES" sz="1200" i="1" kern="1200" err="1">
                <a:solidFill>
                  <a:schemeClr val="tx1"/>
                </a:solidFill>
                <a:effectLst/>
                <a:latin typeface="+mn-lt"/>
                <a:ea typeface="+mn-ea"/>
                <a:cs typeface="+mn-cs"/>
              </a:rPr>
              <a:t>assess</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(comprovar la disposició) + </a:t>
            </a:r>
            <a:r>
              <a:rPr lang="ca-ES" sz="1200" i="1" kern="1200" err="1">
                <a:solidFill>
                  <a:schemeClr val="tx1"/>
                </a:solidFill>
                <a:effectLst/>
                <a:latin typeface="+mn-lt"/>
                <a:ea typeface="+mn-ea"/>
                <a:cs typeface="+mn-cs"/>
              </a:rPr>
              <a:t>assist</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(ajudar) + </a:t>
            </a:r>
            <a:r>
              <a:rPr lang="ca-ES" sz="1200" i="1" kern="1200" err="1">
                <a:solidFill>
                  <a:schemeClr val="tx1"/>
                </a:solidFill>
                <a:effectLst/>
                <a:latin typeface="+mn-lt"/>
                <a:ea typeface="+mn-ea"/>
                <a:cs typeface="+mn-cs"/>
              </a:rPr>
              <a:t>arrange</a:t>
            </a:r>
            <a:r>
              <a:rPr lang="ca-ES" sz="1200" i="1" kern="1200">
                <a:solidFill>
                  <a:schemeClr val="tx1"/>
                </a:solidFill>
                <a:effectLst/>
                <a:latin typeface="+mn-lt"/>
                <a:ea typeface="+mn-ea"/>
                <a:cs typeface="+mn-cs"/>
              </a:rPr>
              <a:t> </a:t>
            </a:r>
            <a:r>
              <a:rPr lang="ca-ES" sz="1200" kern="1200">
                <a:solidFill>
                  <a:schemeClr val="tx1"/>
                </a:solidFill>
                <a:effectLst/>
                <a:latin typeface="+mn-lt"/>
                <a:ea typeface="+mn-ea"/>
                <a:cs typeface="+mn-cs"/>
              </a:rPr>
              <a:t>(acordar seguiment).  </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Ask</a:t>
            </a:r>
            <a:r>
              <a:rPr lang="ca-ES" sz="1200" kern="1200">
                <a:solidFill>
                  <a:schemeClr val="tx1"/>
                </a:solidFill>
                <a:effectLst/>
                <a:latin typeface="+mn-lt"/>
                <a:ea typeface="+mn-ea"/>
                <a:cs typeface="+mn-cs"/>
              </a:rPr>
              <a:t>: preguntar pel  tabac i registrar-ho en un lloc visible de la </a:t>
            </a:r>
            <a:r>
              <a:rPr lang="ca-ES" sz="1200" kern="1200" err="1">
                <a:solidFill>
                  <a:schemeClr val="tx1"/>
                </a:solidFill>
                <a:effectLst/>
                <a:latin typeface="+mn-lt"/>
                <a:ea typeface="+mn-ea"/>
                <a:cs typeface="+mn-cs"/>
              </a:rPr>
              <a:t>HCAP</a:t>
            </a:r>
            <a:r>
              <a:rPr lang="ca-ES" sz="1200" kern="1200">
                <a:solidFill>
                  <a:schemeClr val="tx1"/>
                </a:solidFill>
                <a:effectLst/>
                <a:latin typeface="+mn-lt"/>
                <a:ea typeface="+mn-ea"/>
                <a:cs typeface="+mn-cs"/>
              </a:rPr>
              <a:t>, de fet com una patologia més.</a:t>
            </a:r>
          </a:p>
          <a:p>
            <a:pPr lvl="0"/>
            <a:r>
              <a:rPr lang="ca-ES" sz="1200" i="1" kern="1200" err="1">
                <a:solidFill>
                  <a:schemeClr val="tx1"/>
                </a:solidFill>
                <a:effectLst/>
                <a:latin typeface="+mn-lt"/>
                <a:ea typeface="+mn-ea"/>
                <a:cs typeface="+mn-cs"/>
              </a:rPr>
              <a:t>Advise</a:t>
            </a:r>
            <a:r>
              <a:rPr lang="ca-ES" sz="1200" kern="1200">
                <a:solidFill>
                  <a:schemeClr val="tx1"/>
                </a:solidFill>
                <a:effectLst/>
                <a:latin typeface="+mn-lt"/>
                <a:ea typeface="+mn-ea"/>
                <a:cs typeface="+mn-cs"/>
              </a:rPr>
              <a:t>: aconsellar deixar de fumar de forma clara (qualsevol quantitat de tabac ja és perjudicial); ferma (deixar de fumar és el millor negoci de vida) i personalitzada (el tabac l’està perjudicant perquè...).</a:t>
            </a:r>
          </a:p>
          <a:p>
            <a:r>
              <a:rPr lang="ca-ES" sz="1200" kern="1200">
                <a:solidFill>
                  <a:schemeClr val="tx1"/>
                </a:solidFill>
                <a:effectLst/>
                <a:latin typeface="+mn-lt"/>
                <a:ea typeface="+mn-ea"/>
                <a:cs typeface="+mn-cs"/>
              </a:rPr>
              <a:t> </a:t>
            </a:r>
            <a:r>
              <a:rPr lang="ca-ES" sz="1200" i="1" kern="1200" err="1">
                <a:solidFill>
                  <a:schemeClr val="tx1"/>
                </a:solidFill>
                <a:effectLst/>
                <a:latin typeface="+mn-lt"/>
                <a:ea typeface="+mn-ea"/>
                <a:cs typeface="+mn-cs"/>
              </a:rPr>
              <a:t>Assess</a:t>
            </a:r>
            <a:r>
              <a:rPr lang="ca-ES" sz="1200" kern="1200">
                <a:solidFill>
                  <a:schemeClr val="tx1"/>
                </a:solidFill>
                <a:effectLst/>
                <a:latin typeface="+mn-lt"/>
                <a:ea typeface="+mn-ea"/>
                <a:cs typeface="+mn-cs"/>
              </a:rPr>
              <a:t>: comprovar la disposició de la persona per deixar el tabac.</a:t>
            </a:r>
          </a:p>
          <a:p>
            <a:r>
              <a:rPr lang="ca-ES" sz="1200" kern="1200">
                <a:solidFill>
                  <a:schemeClr val="tx1"/>
                </a:solidFill>
                <a:effectLst/>
                <a:latin typeface="+mn-lt"/>
                <a:ea typeface="+mn-ea"/>
                <a:cs typeface="+mn-cs"/>
              </a:rPr>
              <a:t> </a:t>
            </a:r>
            <a:r>
              <a:rPr lang="ca-ES" sz="1200" i="1" kern="1200">
                <a:solidFill>
                  <a:schemeClr val="tx1"/>
                </a:solidFill>
                <a:effectLst/>
                <a:latin typeface="+mn-lt"/>
                <a:ea typeface="+mn-ea"/>
                <a:cs typeface="+mn-cs"/>
              </a:rPr>
              <a:t>Assist</a:t>
            </a:r>
            <a:r>
              <a:rPr lang="ca-ES" sz="1200" kern="1200">
                <a:solidFill>
                  <a:schemeClr val="tx1"/>
                </a:solidFill>
                <a:effectLst/>
                <a:latin typeface="+mn-lt"/>
                <a:ea typeface="+mn-ea"/>
                <a:cs typeface="+mn-cs"/>
              </a:rPr>
              <a:t>: ajudar a deixar de fumar a pacients motivats per fer-ho o bé motivar per afavorir intents posteriors.</a:t>
            </a:r>
          </a:p>
          <a:p>
            <a:r>
              <a:rPr lang="ca-ES" sz="1200" kern="1200">
                <a:solidFill>
                  <a:schemeClr val="tx1"/>
                </a:solidFill>
                <a:effectLst/>
                <a:latin typeface="+mn-lt"/>
                <a:ea typeface="+mn-ea"/>
                <a:cs typeface="+mn-cs"/>
              </a:rPr>
              <a:t> </a:t>
            </a:r>
          </a:p>
          <a:p>
            <a:pPr lvl="0"/>
            <a:r>
              <a:rPr lang="ca-ES" sz="1200" i="1" kern="1200" err="1">
                <a:solidFill>
                  <a:schemeClr val="tx1"/>
                </a:solidFill>
                <a:effectLst/>
                <a:latin typeface="+mn-lt"/>
                <a:ea typeface="+mn-ea"/>
                <a:cs typeface="+mn-cs"/>
              </a:rPr>
              <a:t>Arrange</a:t>
            </a:r>
            <a:r>
              <a:rPr lang="ca-ES" sz="1200" kern="1200">
                <a:solidFill>
                  <a:schemeClr val="tx1"/>
                </a:solidFill>
                <a:effectLst/>
                <a:latin typeface="+mn-lt"/>
                <a:ea typeface="+mn-ea"/>
                <a:cs typeface="+mn-cs"/>
              </a:rPr>
              <a:t>: acordar  visites de seguiment.</a:t>
            </a:r>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19</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ca-ES" sz="1200" kern="1200" dirty="0">
                <a:solidFill>
                  <a:schemeClr val="tx1"/>
                </a:solidFill>
                <a:effectLst/>
                <a:latin typeface="+mn-lt"/>
                <a:ea typeface="+mn-ea"/>
                <a:cs typeface="+mn-cs"/>
              </a:rPr>
              <a:t>Presentació dels docents i dels discents, </a:t>
            </a:r>
            <a:r>
              <a:rPr lang="ca-ES" sz="1200" kern="1200" dirty="0" smtClean="0">
                <a:solidFill>
                  <a:schemeClr val="tx1"/>
                </a:solidFill>
                <a:effectLst/>
                <a:latin typeface="+mn-lt"/>
                <a:ea typeface="+mn-ea"/>
                <a:cs typeface="+mn-cs"/>
              </a:rPr>
              <a:t>expectatives (opcional </a:t>
            </a:r>
            <a:r>
              <a:rPr lang="ca-ES" sz="1200" kern="1200" dirty="0">
                <a:solidFill>
                  <a:schemeClr val="tx1"/>
                </a:solidFill>
                <a:effectLst/>
                <a:latin typeface="+mn-lt"/>
                <a:ea typeface="+mn-ea"/>
                <a:cs typeface="+mn-cs"/>
              </a:rPr>
              <a:t>nivell d’experiència </a:t>
            </a:r>
            <a:r>
              <a:rPr lang="ca-ES" sz="1200" kern="1200" dirty="0" smtClean="0">
                <a:solidFill>
                  <a:schemeClr val="tx1"/>
                </a:solidFill>
                <a:effectLst/>
                <a:latin typeface="+mn-lt"/>
                <a:ea typeface="+mn-ea"/>
                <a:cs typeface="+mn-cs"/>
              </a:rPr>
              <a:t>prèvia). </a:t>
            </a:r>
            <a:endParaRPr lang="ca-ES" sz="1200" kern="1200" dirty="0">
              <a:solidFill>
                <a:schemeClr val="tx1"/>
              </a:solidFill>
              <a:effectLst/>
              <a:latin typeface="+mn-lt"/>
              <a:ea typeface="+mn-ea"/>
              <a:cs typeface="+mn-cs"/>
            </a:endParaRPr>
          </a:p>
          <a:p>
            <a:pPr lvl="0"/>
            <a:endParaRPr lang="ca-ES" sz="1200" kern="1200" dirty="0">
              <a:solidFill>
                <a:schemeClr val="tx1"/>
              </a:solidFill>
              <a:effectLst/>
              <a:latin typeface="+mn-lt"/>
              <a:ea typeface="+mn-ea"/>
              <a:cs typeface="+mn-cs"/>
            </a:endParaRPr>
          </a:p>
          <a:p>
            <a:r>
              <a:rPr lang="ca-ES" sz="1200" kern="1200" dirty="0">
                <a:solidFill>
                  <a:schemeClr val="tx1"/>
                </a:solidFill>
                <a:effectLst/>
                <a:latin typeface="+mn-lt"/>
                <a:ea typeface="+mn-ea"/>
                <a:cs typeface="+mn-cs"/>
              </a:rPr>
              <a:t>Presentació Objectius docents: </a:t>
            </a:r>
          </a:p>
          <a:p>
            <a:r>
              <a:rPr lang="ca-ES" sz="1200" kern="1200" dirty="0">
                <a:solidFill>
                  <a:schemeClr val="tx1"/>
                </a:solidFill>
                <a:effectLst/>
                <a:latin typeface="+mn-lt"/>
                <a:ea typeface="+mn-ea"/>
                <a:cs typeface="+mn-cs"/>
              </a:rPr>
              <a:t>- Formació de formadors</a:t>
            </a:r>
            <a:r>
              <a:rPr lang="ca-ES" sz="1200" kern="1200" baseline="0" dirty="0">
                <a:solidFill>
                  <a:schemeClr val="tx1"/>
                </a:solidFill>
                <a:effectLst/>
                <a:latin typeface="+mn-lt"/>
                <a:ea typeface="+mn-ea"/>
                <a:cs typeface="+mn-cs"/>
              </a:rPr>
              <a:t> (4 hores): </a:t>
            </a:r>
            <a:r>
              <a:rPr lang="ca-ES" sz="1200" kern="1200" dirty="0">
                <a:solidFill>
                  <a:schemeClr val="tx1"/>
                </a:solidFill>
                <a:effectLst/>
                <a:latin typeface="+mn-lt"/>
                <a:ea typeface="+mn-ea"/>
                <a:cs typeface="+mn-cs"/>
              </a:rPr>
              <a:t>Capacitar i dotar als referents de tabaquisme de la xarxa del PAPSF per tal que siguin capaços de portar a terme una activitat formativa per ensenyar a ajudar a deixar de fumar al seu EAP.</a:t>
            </a:r>
          </a:p>
          <a:p>
            <a:r>
              <a:rPr lang="ca-ES" sz="1200" b="0" kern="1200" dirty="0">
                <a:solidFill>
                  <a:schemeClr val="tx1"/>
                </a:solidFill>
                <a:effectLst/>
                <a:latin typeface="+mn-lt"/>
                <a:ea typeface="+mn-ea"/>
                <a:cs typeface="+mn-cs"/>
              </a:rPr>
              <a:t>- Formació</a:t>
            </a:r>
            <a:r>
              <a:rPr lang="ca-ES" sz="1200" b="0" kern="1200" baseline="0" dirty="0">
                <a:solidFill>
                  <a:schemeClr val="tx1"/>
                </a:solidFill>
                <a:effectLst/>
                <a:latin typeface="+mn-lt"/>
                <a:ea typeface="+mn-ea"/>
                <a:cs typeface="+mn-cs"/>
              </a:rPr>
              <a:t> perifèrica (2 hores): </a:t>
            </a:r>
            <a:r>
              <a:rPr lang="ca-ES" sz="1200" kern="1200" dirty="0">
                <a:solidFill>
                  <a:schemeClr val="tx1"/>
                </a:solidFill>
                <a:effectLst/>
                <a:latin typeface="+mn-lt"/>
                <a:ea typeface="+mn-ea"/>
                <a:cs typeface="+mn-cs"/>
              </a:rPr>
              <a:t>Capacitar i dotar de eines als professionals d’AP per tal que pugin ajudar a deixar de fumar als els seus pacients</a:t>
            </a:r>
          </a:p>
          <a:p>
            <a:pPr lvl="0"/>
            <a:endParaRPr lang="ca-E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dirty="0">
                <a:solidFill>
                  <a:schemeClr val="tx1"/>
                </a:solidFill>
                <a:effectLst/>
                <a:latin typeface="+mn-lt"/>
                <a:ea typeface="+mn-ea"/>
                <a:cs typeface="+mn-cs"/>
              </a:rPr>
              <a:t>El curs està estructurat</a:t>
            </a:r>
            <a:r>
              <a:rPr lang="ca-ES" sz="1200" kern="1200" baseline="0" dirty="0">
                <a:solidFill>
                  <a:schemeClr val="tx1"/>
                </a:solidFill>
                <a:effectLst/>
                <a:latin typeface="+mn-lt"/>
                <a:ea typeface="+mn-ea"/>
                <a:cs typeface="+mn-cs"/>
              </a:rPr>
              <a:t> en tres blocs:</a:t>
            </a:r>
            <a:endParaRPr lang="ca-ES" sz="1200" kern="1200" dirty="0">
              <a:solidFill>
                <a:schemeClr val="tx1"/>
              </a:solidFill>
              <a:effectLst/>
              <a:latin typeface="+mn-lt"/>
              <a:ea typeface="+mn-ea"/>
              <a:cs typeface="+mn-cs"/>
            </a:endParaRPr>
          </a:p>
          <a:p>
            <a:pPr marL="228600" indent="-228600">
              <a:buFont typeface="+mj-lt"/>
              <a:buAutoNum type="arabicPeriod"/>
            </a:pPr>
            <a:r>
              <a:rPr lang="ca-ES" sz="1200" kern="1200" dirty="0">
                <a:solidFill>
                  <a:schemeClr val="tx1"/>
                </a:solidFill>
                <a:effectLst/>
                <a:latin typeface="+mn-lt"/>
                <a:ea typeface="+mn-ea"/>
                <a:cs typeface="+mn-cs"/>
              </a:rPr>
              <a:t>Per què intervenir? Epidemiologia i morbimortalitat relacionada al consum del tabac i el potencial</a:t>
            </a:r>
            <a:r>
              <a:rPr lang="ca-ES" sz="1200" kern="1200" baseline="0" dirty="0">
                <a:solidFill>
                  <a:schemeClr val="tx1"/>
                </a:solidFill>
                <a:effectLst/>
                <a:latin typeface="+mn-lt"/>
                <a:ea typeface="+mn-ea"/>
                <a:cs typeface="+mn-cs"/>
              </a:rPr>
              <a:t> de l’atenció primària.</a:t>
            </a:r>
            <a:r>
              <a:rPr lang="ca-ES" sz="1200" kern="1200" dirty="0">
                <a:solidFill>
                  <a:schemeClr val="tx1"/>
                </a:solidFill>
                <a:effectLst/>
                <a:latin typeface="+mn-lt"/>
                <a:ea typeface="+mn-ea"/>
                <a:cs typeface="+mn-cs"/>
              </a:rPr>
              <a:t> </a:t>
            </a:r>
          </a:p>
          <a:p>
            <a:pPr marL="228600" indent="-228600">
              <a:buFont typeface="+mj-lt"/>
              <a:buAutoNum type="arabicPeriod"/>
            </a:pPr>
            <a:r>
              <a:rPr lang="ca-ES" sz="1200" kern="1200" dirty="0">
                <a:solidFill>
                  <a:schemeClr val="tx1"/>
                </a:solidFill>
                <a:effectLst/>
                <a:latin typeface="+mn-lt"/>
                <a:ea typeface="+mn-ea"/>
                <a:cs typeface="+mn-cs"/>
              </a:rPr>
              <a:t>Recursos</a:t>
            </a:r>
            <a:r>
              <a:rPr lang="ca-ES" sz="1200" kern="1200" baseline="0" dirty="0">
                <a:solidFill>
                  <a:schemeClr val="tx1"/>
                </a:solidFill>
                <a:effectLst/>
                <a:latin typeface="+mn-lt"/>
                <a:ea typeface="+mn-ea"/>
                <a:cs typeface="+mn-cs"/>
              </a:rPr>
              <a:t> amb els que comptem des del PAPSF per ajudar a deixar de fumar</a:t>
            </a:r>
            <a:endParaRPr lang="ca-ES" sz="1200" kern="1200" dirty="0">
              <a:solidFill>
                <a:schemeClr val="tx1"/>
              </a:solidFill>
              <a:effectLst/>
              <a:latin typeface="+mn-lt"/>
              <a:ea typeface="+mn-ea"/>
              <a:cs typeface="+mn-cs"/>
            </a:endParaRPr>
          </a:p>
          <a:p>
            <a:pPr marL="228600" indent="-228600">
              <a:buAutoNum type="arabicPeriod" startAt="3"/>
            </a:pPr>
            <a:r>
              <a:rPr lang="ca-ES" sz="1200" kern="1200" dirty="0">
                <a:solidFill>
                  <a:schemeClr val="tx1"/>
                </a:solidFill>
                <a:effectLst/>
                <a:latin typeface="+mn-lt"/>
                <a:ea typeface="+mn-ea"/>
                <a:cs typeface="+mn-cs"/>
              </a:rPr>
              <a:t>Què cal fer? Aplicar la intervenció per ajudar a deixar de fumar segons disposició: NO DECIDITS/</a:t>
            </a:r>
            <a:r>
              <a:rPr lang="ca-ES" sz="1200" kern="1200" dirty="0" err="1">
                <a:solidFill>
                  <a:schemeClr val="tx1"/>
                </a:solidFill>
                <a:effectLst/>
                <a:latin typeface="+mn-lt"/>
                <a:ea typeface="+mn-ea"/>
                <a:cs typeface="+mn-cs"/>
              </a:rPr>
              <a:t>IDES</a:t>
            </a:r>
            <a:r>
              <a:rPr lang="ca-ES" sz="1200" kern="1200" dirty="0">
                <a:solidFill>
                  <a:schemeClr val="tx1"/>
                </a:solidFill>
                <a:effectLst/>
                <a:latin typeface="+mn-lt"/>
                <a:ea typeface="+mn-ea"/>
                <a:cs typeface="+mn-cs"/>
              </a:rPr>
              <a:t>  o</a:t>
            </a:r>
            <a:r>
              <a:rPr lang="ca-ES" sz="1200" kern="1200" baseline="0" dirty="0">
                <a:solidFill>
                  <a:schemeClr val="tx1"/>
                </a:solidFill>
                <a:effectLst/>
                <a:latin typeface="+mn-lt"/>
                <a:ea typeface="+mn-ea"/>
                <a:cs typeface="+mn-cs"/>
              </a:rPr>
              <a:t> </a:t>
            </a:r>
            <a:r>
              <a:rPr lang="ca-ES" sz="1200" kern="1200" dirty="0">
                <a:solidFill>
                  <a:schemeClr val="tx1"/>
                </a:solidFill>
                <a:effectLst/>
                <a:latin typeface="+mn-lt"/>
                <a:ea typeface="+mn-ea"/>
                <a:cs typeface="+mn-cs"/>
              </a:rPr>
              <a:t> DECIDITS/</a:t>
            </a:r>
            <a:r>
              <a:rPr lang="ca-ES" sz="1200" kern="1200" dirty="0" err="1">
                <a:solidFill>
                  <a:schemeClr val="tx1"/>
                </a:solidFill>
                <a:effectLst/>
                <a:latin typeface="+mn-lt"/>
                <a:ea typeface="+mn-ea"/>
                <a:cs typeface="+mn-cs"/>
              </a:rPr>
              <a:t>IDES</a:t>
            </a:r>
            <a:r>
              <a:rPr lang="ca-ES" sz="1200" kern="1200" dirty="0">
                <a:solidFill>
                  <a:schemeClr val="tx1"/>
                </a:solidFill>
                <a:effectLst/>
                <a:latin typeface="+mn-lt"/>
                <a:ea typeface="+mn-ea"/>
                <a:cs typeface="+mn-cs"/>
              </a:rPr>
              <a:t>  i els tractaments farmacològics de primera línia d’ajuda per deixar de fumar </a:t>
            </a:r>
          </a:p>
          <a:p>
            <a:endParaRPr lang="ca-ES" baseline="0" dirty="0"/>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La definició de </a:t>
            </a:r>
            <a:r>
              <a:rPr lang="ca-ES" sz="1200" b="1" kern="1200" noProof="0">
                <a:solidFill>
                  <a:schemeClr val="tx1"/>
                </a:solidFill>
                <a:effectLst/>
                <a:latin typeface="+mn-lt"/>
                <a:ea typeface="+mn-ea"/>
                <a:cs typeface="+mn-cs"/>
              </a:rPr>
              <a:t>«fumador diari» </a:t>
            </a:r>
            <a:r>
              <a:rPr lang="ca-ES" sz="1200" kern="1200" noProof="0">
                <a:solidFill>
                  <a:schemeClr val="tx1"/>
                </a:solidFill>
                <a:effectLst/>
                <a:latin typeface="+mn-lt"/>
                <a:ea typeface="+mn-ea"/>
                <a:cs typeface="+mn-cs"/>
              </a:rPr>
              <a:t>varia entre les enquestes, però sovint es refereix a una persona que fuma qualsevol producte de tabac almenys un cop al dia durant un període determinat anterior a la data de l'enquesta (“es sol dir en l’últim</a:t>
            </a:r>
            <a:r>
              <a:rPr lang="ca-ES" sz="1200" kern="1200" baseline="0" noProof="0">
                <a:solidFill>
                  <a:schemeClr val="tx1"/>
                </a:solidFill>
                <a:effectLst/>
                <a:latin typeface="+mn-lt"/>
                <a:ea typeface="+mn-ea"/>
                <a:cs typeface="+mn-cs"/>
              </a:rPr>
              <a:t> mes”)</a:t>
            </a:r>
            <a:r>
              <a:rPr lang="ca-ES" sz="1200" kern="1200" noProof="0">
                <a:solidFill>
                  <a:schemeClr val="tx1"/>
                </a:solidFill>
                <a:effectLst/>
                <a:latin typeface="+mn-lt"/>
                <a:ea typeface="+mn-ea"/>
                <a:cs typeface="+mn-cs"/>
              </a:rPr>
              <a:t>. </a:t>
            </a:r>
            <a:r>
              <a:rPr lang="ca-ES" noProof="0"/>
              <a:t>Un </a:t>
            </a:r>
            <a:r>
              <a:rPr lang="ca-ES" b="1" noProof="0"/>
              <a:t>«fumador ocasional» </a:t>
            </a:r>
            <a:r>
              <a:rPr lang="ca-ES" b="0" noProof="0"/>
              <a:t>é</a:t>
            </a:r>
            <a:r>
              <a:rPr lang="ca-ES" noProof="0"/>
              <a:t>s una persona que fuma </a:t>
            </a:r>
            <a:r>
              <a:rPr lang="ca-ES" sz="1200" kern="1200" noProof="0">
                <a:solidFill>
                  <a:schemeClr val="tx1"/>
                </a:solidFill>
                <a:effectLst/>
                <a:latin typeface="+mn-lt"/>
                <a:ea typeface="+mn-ea"/>
                <a:cs typeface="+mn-cs"/>
              </a:rPr>
              <a:t>qualsevol producte de tabac </a:t>
            </a:r>
            <a:r>
              <a:rPr lang="ca-ES" noProof="0"/>
              <a:t>de manera no diària durant un període determinat anterior a la data de l’enquesta. </a:t>
            </a: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noProof="0">
                <a:solidFill>
                  <a:schemeClr val="tx1"/>
                </a:solidFill>
                <a:effectLst/>
                <a:latin typeface="+mn-lt"/>
                <a:ea typeface="+mn-ea"/>
                <a:cs typeface="+mn-cs"/>
              </a:rPr>
              <a:t>Recordar que en cas de tenir </a:t>
            </a:r>
            <a:r>
              <a:rPr lang="ca-ES" sz="1200" kern="1200" noProof="0" err="1">
                <a:solidFill>
                  <a:schemeClr val="tx1"/>
                </a:solidFill>
                <a:effectLst/>
                <a:latin typeface="+mn-lt"/>
                <a:ea typeface="+mn-ea"/>
                <a:cs typeface="+mn-cs"/>
              </a:rPr>
              <a:t>l’ecap</a:t>
            </a:r>
            <a:r>
              <a:rPr lang="ca-ES" sz="1200" kern="1200" noProof="0">
                <a:solidFill>
                  <a:schemeClr val="tx1"/>
                </a:solidFill>
                <a:effectLst/>
                <a:latin typeface="+mn-lt"/>
                <a:ea typeface="+mn-ea"/>
                <a:cs typeface="+mn-cs"/>
              </a:rPr>
              <a:t>, el registre s’ha de fer dins de la Intel·ligència Activa i penjar el diagnòstic (fumador diari o ocasional). Cal valorar dins l’equip quin diagnòstic incorporar. </a:t>
            </a:r>
            <a:r>
              <a:rPr lang="ca-ES" sz="1200" i="1" kern="1200" noProof="0">
                <a:solidFill>
                  <a:schemeClr val="tx1"/>
                </a:solidFill>
                <a:effectLst/>
                <a:latin typeface="+mn-lt"/>
                <a:ea typeface="+mn-ea"/>
                <a:cs typeface="+mn-cs"/>
              </a:rPr>
              <a:t>Si</a:t>
            </a:r>
            <a:r>
              <a:rPr lang="ca-ES" sz="1200" i="1" kern="1200" baseline="0" noProof="0">
                <a:solidFill>
                  <a:schemeClr val="tx1"/>
                </a:solidFill>
                <a:effectLst/>
                <a:latin typeface="+mn-lt"/>
                <a:ea typeface="+mn-ea"/>
                <a:cs typeface="+mn-cs"/>
              </a:rPr>
              <a:t> cliquen sobre el pla de cures, fumes sí/no, el botó dret del ratolí, se’ns obre un espai per comentari i la variable quedat en un altre color. </a:t>
            </a:r>
            <a:endParaRPr lang="ca-ES" sz="120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20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noProof="0">
                <a:solidFill>
                  <a:schemeClr val="tx1"/>
                </a:solidFill>
                <a:effectLst/>
                <a:latin typeface="+mn-lt"/>
                <a:ea typeface="+mn-ea"/>
                <a:cs typeface="+mn-cs"/>
              </a:rPr>
              <a:t>En</a:t>
            </a:r>
            <a:r>
              <a:rPr lang="ca-ES" sz="1200" kern="1200" baseline="0" noProof="0">
                <a:solidFill>
                  <a:schemeClr val="tx1"/>
                </a:solidFill>
                <a:effectLst/>
                <a:latin typeface="+mn-lt"/>
                <a:ea typeface="+mn-ea"/>
                <a:cs typeface="+mn-cs"/>
              </a:rPr>
              <a:t> el cas </a:t>
            </a:r>
            <a:r>
              <a:rPr lang="ca-ES" sz="1200" kern="1200" baseline="0" noProof="0" err="1">
                <a:solidFill>
                  <a:schemeClr val="tx1"/>
                </a:solidFill>
                <a:effectLst/>
                <a:latin typeface="+mn-lt"/>
                <a:ea typeface="+mn-ea"/>
                <a:cs typeface="+mn-cs"/>
              </a:rPr>
              <a:t>d’exfumador</a:t>
            </a:r>
            <a:r>
              <a:rPr lang="ca-ES" sz="1200" kern="1200" baseline="0" noProof="0">
                <a:solidFill>
                  <a:schemeClr val="tx1"/>
                </a:solidFill>
                <a:effectLst/>
                <a:latin typeface="+mn-lt"/>
                <a:ea typeface="+mn-ea"/>
                <a:cs typeface="+mn-cs"/>
              </a:rPr>
              <a:t> (a l’any que no fuma), s’haurà de posar</a:t>
            </a:r>
            <a:r>
              <a:rPr lang="ca-ES" sz="1200" b="1" kern="1200" baseline="0" noProof="0">
                <a:solidFill>
                  <a:schemeClr val="tx1"/>
                </a:solidFill>
                <a:effectLst/>
                <a:latin typeface="+mn-lt"/>
                <a:ea typeface="+mn-ea"/>
                <a:cs typeface="+mn-cs"/>
              </a:rPr>
              <a:t> inactiu </a:t>
            </a:r>
            <a:r>
              <a:rPr lang="ca-ES" sz="1200" kern="1200" baseline="0" noProof="0">
                <a:solidFill>
                  <a:schemeClr val="tx1"/>
                </a:solidFill>
                <a:effectLst/>
                <a:latin typeface="+mn-lt"/>
                <a:ea typeface="+mn-ea"/>
                <a:cs typeface="+mn-cs"/>
              </a:rPr>
              <a:t>el diagnòstic de fumador, </a:t>
            </a:r>
            <a:r>
              <a:rPr lang="ca-ES" sz="1200" b="0" i="0" u="none" strike="noStrike" kern="1200" baseline="0">
                <a:solidFill>
                  <a:schemeClr val="tx1"/>
                </a:solidFill>
                <a:latin typeface="+mn-lt"/>
                <a:ea typeface="+mn-ea"/>
                <a:cs typeface="+mn-cs"/>
              </a:rPr>
              <a:t>en ser una addicció i per tant, es considera malaltia crònica amb possibilitat de recaigudes.</a:t>
            </a:r>
            <a:endParaRPr lang="ca-ES" sz="1200" kern="1200">
              <a:solidFill>
                <a:srgbClr val="FF0000"/>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sz="1200" kern="1200">
                <a:solidFill>
                  <a:schemeClr val="tx1"/>
                </a:solidFill>
                <a:effectLst/>
                <a:latin typeface="+mn-lt"/>
                <a:ea typeface="+mn-ea"/>
                <a:cs typeface="+mn-cs"/>
              </a:rPr>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sz="1200" kern="1200">
                <a:solidFill>
                  <a:schemeClr val="tx1"/>
                </a:solidFill>
                <a:effectLst/>
                <a:latin typeface="+mn-lt"/>
                <a:ea typeface="+mn-ea"/>
                <a:cs typeface="+mn-cs"/>
              </a:rPr>
              <a:t>Aquesta pot semblar una intervenció molt senzilla però és molt potent ja que va augmentant els motius que mentalment té el fumador per deixar de fumar. Malauradament en moltes visites es perd aquesta oportunitat</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200" kern="1200">
                <a:solidFill>
                  <a:schemeClr val="tx1"/>
                </a:solidFill>
                <a:effectLst/>
                <a:latin typeface="+mn-lt"/>
                <a:ea typeface="+mn-ea"/>
                <a:cs typeface="+mn-cs"/>
              </a:rPr>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22</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Totes aquelles persones que no estan decidides a deixar de fumar necessiten un estil d’entrevista clínica que els ajudi o faciliti reflexionar sobre el seu consum de tabac. Aquesta manera de fer a consulta s’anomena 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sz="1200" kern="1200">
                <a:solidFill>
                  <a:schemeClr val="tx1"/>
                </a:solidFill>
                <a:effectLst/>
                <a:latin typeface="+mn-lt"/>
                <a:ea typeface="+mn-ea"/>
                <a:cs typeface="+mn-cs"/>
              </a:rPr>
              <a:t>Que el pacient deixi de fumar no sol passar a la primera visita i qui treballa ajudant a fer canvis de conducta sap que l’entrevista </a:t>
            </a:r>
            <a:r>
              <a:rPr lang="ca-ES" sz="1200" kern="1200" err="1">
                <a:solidFill>
                  <a:schemeClr val="tx1"/>
                </a:solidFill>
                <a:effectLst/>
                <a:latin typeface="+mn-lt"/>
                <a:ea typeface="+mn-ea"/>
                <a:cs typeface="+mn-cs"/>
              </a:rPr>
              <a:t>motivacional</a:t>
            </a:r>
            <a:r>
              <a:rPr lang="ca-ES" sz="1200" kern="1200">
                <a:solidFill>
                  <a:schemeClr val="tx1"/>
                </a:solidFill>
                <a:effectLst/>
                <a:latin typeface="+mn-lt"/>
                <a:ea typeface="+mn-ea"/>
                <a:cs typeface="+mn-cs"/>
              </a:rPr>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Els anomenats pares de l’entrevista motivacional,  William R. Miller i Stephen </a:t>
            </a:r>
            <a:r>
              <a:rPr lang="ca-ES" sz="1200" kern="1200" err="1">
                <a:solidFill>
                  <a:schemeClr val="tx1"/>
                </a:solidFill>
                <a:effectLst/>
                <a:latin typeface="+mn-lt"/>
                <a:ea typeface="+mn-ea"/>
                <a:cs typeface="+mn-cs"/>
              </a:rPr>
              <a:t>Rollnick</a:t>
            </a:r>
            <a:r>
              <a:rPr lang="ca-ES" sz="1200" kern="1200">
                <a:solidFill>
                  <a:schemeClr val="tx1"/>
                </a:solidFill>
                <a:effectLst/>
                <a:latin typeface="+mn-lt"/>
                <a:ea typeface="+mn-ea"/>
                <a:cs typeface="+mn-cs"/>
              </a:rPr>
              <a:t>, potser no estarien molt d’acord amb la simplificació que hem fet del seu model d’entrevista. En tot cas recomanem moltíssim llegir i gaudir dels dos llibres  que tenen traduïts la castellà. </a:t>
            </a:r>
          </a:p>
          <a:p>
            <a:endParaRPr lang="ca-ES" sz="1200" kern="1200">
              <a:solidFill>
                <a:schemeClr val="tx1"/>
              </a:solidFill>
              <a:effectLst/>
              <a:latin typeface="+mn-lt"/>
              <a:ea typeface="+mn-ea"/>
              <a:cs typeface="+mn-cs"/>
            </a:endParaRPr>
          </a:p>
          <a:p>
            <a:r>
              <a:rPr lang="ca-ES" sz="1200" kern="1200">
                <a:solidFill>
                  <a:schemeClr val="tx1"/>
                </a:solidFill>
                <a:effectLst/>
                <a:latin typeface="+mn-lt"/>
                <a:ea typeface="+mn-ea"/>
                <a:cs typeface="+mn-cs"/>
              </a:rPr>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sz="1200" kern="1200">
                <a:solidFill>
                  <a:schemeClr val="tx1"/>
                </a:solidFill>
                <a:effectLst/>
                <a:latin typeface="+mn-lt"/>
                <a:ea typeface="+mn-ea"/>
                <a:cs typeface="+mn-cs"/>
              </a:rPr>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sz="1200" kern="1200">
                <a:solidFill>
                  <a:schemeClr val="tx1"/>
                </a:solidFill>
                <a:effectLst/>
                <a:latin typeface="+mn-lt"/>
                <a:ea typeface="+mn-ea"/>
                <a:cs typeface="+mn-cs"/>
              </a:rPr>
              <a:t>Fer un bon resum és difícil. Però és el que s’emportarà la persona de la consulta i sobre lo que rumiarà un cop marxi del centre de salut. </a:t>
            </a:r>
          </a:p>
          <a:p>
            <a:endParaRPr lang="ca-ES"/>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a:solidFill>
                  <a:schemeClr val="tx1"/>
                </a:solidFill>
                <a:effectLst/>
                <a:latin typeface="+mn-lt"/>
                <a:ea typeface="+mn-ea"/>
                <a:cs typeface="+mn-cs"/>
              </a:rPr>
              <a:t>Les persones que estan decidides a deixar de fumar en el proper mes cal ajudar-les amb tractament conductual i, en molts casos, també tractament farmacològic. </a:t>
            </a:r>
          </a:p>
          <a:p>
            <a:r>
              <a:rPr lang="ca-ES" sz="1200" kern="1200">
                <a:solidFill>
                  <a:schemeClr val="tx1"/>
                </a:solidFill>
                <a:effectLst/>
                <a:latin typeface="+mn-lt"/>
                <a:ea typeface="+mn-ea"/>
                <a:cs typeface="+mn-cs"/>
              </a:rPr>
              <a:t>Anys d’experiència ajudant a fumadors a deixar el tabac recomana fer: </a:t>
            </a:r>
          </a:p>
          <a:p>
            <a:pPr lvl="0"/>
            <a:r>
              <a:rPr lang="ca-ES" sz="1200" kern="1200">
                <a:solidFill>
                  <a:schemeClr val="tx1"/>
                </a:solidFill>
                <a:effectLst/>
                <a:latin typeface="+mn-lt"/>
                <a:ea typeface="+mn-ea"/>
                <a:cs typeface="+mn-cs"/>
              </a:rPr>
              <a:t>una, o millor dues, visites abans del dia que es deixa de fumar </a:t>
            </a:r>
          </a:p>
          <a:p>
            <a:pPr lvl="0"/>
            <a:r>
              <a:rPr lang="ca-ES" sz="1200" kern="1200">
                <a:solidFill>
                  <a:schemeClr val="tx1"/>
                </a:solidFill>
                <a:effectLst/>
                <a:latin typeface="+mn-lt"/>
                <a:ea typeface="+mn-ea"/>
                <a:cs typeface="+mn-cs"/>
              </a:rPr>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sz="1200" kern="1200">
                <a:solidFill>
                  <a:schemeClr val="tx1"/>
                </a:solidFill>
                <a:effectLst/>
                <a:latin typeface="+mn-lt"/>
                <a:ea typeface="+mn-ea"/>
                <a:cs typeface="+mn-cs"/>
              </a:rPr>
              <a:t> </a:t>
            </a:r>
          </a:p>
          <a:p>
            <a:r>
              <a:rPr lang="ca-ES" sz="1200" kern="1200">
                <a:solidFill>
                  <a:schemeClr val="tx1"/>
                </a:solidFill>
                <a:effectLst/>
                <a:latin typeface="+mn-lt"/>
                <a:ea typeface="+mn-ea"/>
                <a:cs typeface="+mn-cs"/>
              </a:rPr>
              <a:t>No cal dir que les noves tecnologies faciliten molt que el seguiment no sigui presencial.</a:t>
            </a:r>
          </a:p>
          <a:p>
            <a:endParaRPr lang="ca-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28</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29</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a:t>El consum de tabac és la primera causa de pèrdua de salut i de mortalitat prematura i evitable. </a:t>
            </a:r>
            <a:r>
              <a:rPr lang="ca-ES" sz="1200" b="0" i="0" kern="1200">
                <a:solidFill>
                  <a:schemeClr val="tx1"/>
                </a:solidFill>
                <a:effectLst/>
                <a:latin typeface="+mn-lt"/>
                <a:ea typeface="+mn-ea"/>
                <a:cs typeface="+mn-cs"/>
              </a:rPr>
              <a:t>Segons </a:t>
            </a:r>
            <a:r>
              <a:rPr lang="ca-ES" sz="1200" b="0" i="0" kern="1200" err="1">
                <a:solidFill>
                  <a:schemeClr val="tx1"/>
                </a:solidFill>
                <a:effectLst/>
                <a:latin typeface="+mn-lt"/>
                <a:ea typeface="+mn-ea"/>
                <a:cs typeface="+mn-cs"/>
              </a:rPr>
              <a:t>l’Organizació</a:t>
            </a:r>
            <a:r>
              <a:rPr lang="ca-ES" sz="1200" b="0" i="0" kern="1200">
                <a:solidFill>
                  <a:schemeClr val="tx1"/>
                </a:solidFill>
                <a:effectLst/>
                <a:latin typeface="+mn-lt"/>
                <a:ea typeface="+mn-ea"/>
                <a:cs typeface="+mn-cs"/>
              </a:rPr>
              <a:t> Mundial de la Salut, el tabac és “l’únic producte de consum legal que mata quan s’utilitza exactament de acord</a:t>
            </a:r>
            <a:r>
              <a:rPr lang="ca-ES" sz="1200" b="0" i="0" kern="1200" baseline="0">
                <a:solidFill>
                  <a:schemeClr val="tx1"/>
                </a:solidFill>
                <a:effectLst/>
                <a:latin typeface="+mn-lt"/>
                <a:ea typeface="+mn-ea"/>
                <a:cs typeface="+mn-cs"/>
              </a:rPr>
              <a:t> a les indicacions del fabricant</a:t>
            </a:r>
            <a:r>
              <a:rPr lang="ca-ES" sz="1200" b="0" i="0" kern="120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El consum</a:t>
            </a:r>
            <a:r>
              <a:rPr lang="ca-ES" sz="1200" b="0" i="0" kern="1200" baseline="0" noProof="0">
                <a:solidFill>
                  <a:schemeClr val="tx1"/>
                </a:solidFill>
                <a:effectLst/>
                <a:latin typeface="+mn-lt"/>
                <a:ea typeface="+mn-ea"/>
                <a:cs typeface="+mn-cs"/>
              </a:rPr>
              <a:t> de tabac és un factor de risc i el fet de no fumar o haver passat a ser ex-fumador, és un </a:t>
            </a:r>
            <a:r>
              <a:rPr lang="ca-ES" sz="1200" b="1" i="0" kern="1200" baseline="0" noProof="0">
                <a:solidFill>
                  <a:schemeClr val="tx1"/>
                </a:solidFill>
                <a:effectLst/>
                <a:latin typeface="+mn-lt"/>
                <a:ea typeface="+mn-ea"/>
                <a:cs typeface="+mn-cs"/>
              </a:rPr>
              <a:t>factor protector important que ha de ser identificat</a:t>
            </a:r>
            <a:r>
              <a:rPr lang="ca-ES" sz="1200" b="0" i="0" kern="1200" baseline="0" noProof="0">
                <a:solidFill>
                  <a:schemeClr val="tx1"/>
                </a:solidFill>
                <a:effectLst/>
                <a:latin typeface="+mn-lt"/>
                <a:ea typeface="+mn-ea"/>
                <a:cs typeface="+mn-cs"/>
              </a:rPr>
              <a:t>, els b</a:t>
            </a:r>
            <a:r>
              <a:rPr lang="ca-ES" sz="1200" b="0" i="0" kern="1200" noProof="0">
                <a:solidFill>
                  <a:schemeClr val="tx1"/>
                </a:solidFill>
                <a:effectLst/>
                <a:latin typeface="+mn-lt"/>
                <a:ea typeface="+mn-ea"/>
                <a:cs typeface="+mn-cs"/>
              </a:rPr>
              <a:t>eneficis de la cessació tabàquica són inqüestionables, tant en els que no tenen altres factors de risc com en les persones que ja tenen</a:t>
            </a:r>
            <a:r>
              <a:rPr lang="ca-ES" sz="1200" b="0" i="0" kern="1200" baseline="0" noProof="0">
                <a:solidFill>
                  <a:schemeClr val="tx1"/>
                </a:solidFill>
                <a:effectLst/>
                <a:latin typeface="+mn-lt"/>
                <a:ea typeface="+mn-ea"/>
                <a:cs typeface="+mn-cs"/>
              </a:rPr>
              <a:t> altres factors de risc </a:t>
            </a:r>
            <a:r>
              <a:rPr lang="ca-ES" sz="1200" b="0" i="0" kern="1200" noProof="0">
                <a:solidFill>
                  <a:schemeClr val="tx1"/>
                </a:solidFill>
                <a:effectLst/>
                <a:latin typeface="+mn-lt"/>
                <a:ea typeface="+mn-ea"/>
                <a:cs typeface="+mn-cs"/>
              </a:rPr>
              <a:t>(hipertensió, diabetis, hipercolesterolèmia, etc.). </a:t>
            </a:r>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39</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baseline="0">
                <a:solidFill>
                  <a:schemeClr val="tx1"/>
                </a:solidFill>
                <a:effectLst/>
                <a:latin typeface="+mn-lt"/>
                <a:ea typeface="+mn-ea"/>
                <a:cs typeface="+mn-cs"/>
              </a:rPr>
              <a:t>Segons</a:t>
            </a:r>
            <a:r>
              <a:rPr lang="ca-ES" sz="1200" b="0" i="0" kern="1200">
                <a:solidFill>
                  <a:schemeClr val="tx1"/>
                </a:solidFill>
                <a:effectLst/>
                <a:latin typeface="+mn-lt"/>
                <a:ea typeface="+mn-ea"/>
                <a:cs typeface="+mn-cs"/>
              </a:rPr>
              <a:t> </a:t>
            </a:r>
            <a:r>
              <a:rPr lang="ca-ES" sz="1200" b="0" i="0" kern="1200" err="1">
                <a:solidFill>
                  <a:schemeClr val="tx1"/>
                </a:solidFill>
                <a:effectLst/>
                <a:latin typeface="+mn-lt"/>
                <a:ea typeface="+mn-ea"/>
                <a:cs typeface="+mn-cs"/>
              </a:rPr>
              <a:t>l’</a:t>
            </a:r>
            <a:r>
              <a:rPr lang="ca-ES" sz="1200" b="0" i="0" u="none" strike="noStrike" kern="1200" err="1">
                <a:solidFill>
                  <a:schemeClr val="tx1"/>
                </a:solidFill>
                <a:effectLst/>
                <a:latin typeface="+mn-lt"/>
                <a:ea typeface="+mn-ea"/>
                <a:cs typeface="+mn-cs"/>
                <a:hlinkClick r:id="rId3" tooltip="Las 10 causas principales de defunción en el mundo"/>
              </a:rPr>
              <a:t>Organización</a:t>
            </a:r>
            <a:r>
              <a:rPr lang="ca-ES" sz="1200" b="0" i="0" u="none" strike="noStrike" kern="1200">
                <a:solidFill>
                  <a:schemeClr val="tx1"/>
                </a:solidFill>
                <a:effectLst/>
                <a:latin typeface="+mn-lt"/>
                <a:ea typeface="+mn-ea"/>
                <a:cs typeface="+mn-cs"/>
                <a:hlinkClick r:id="rId3" tooltip="Las 10 causas principales de defunción en el mundo"/>
              </a:rPr>
              <a:t> Mundial de la Salud </a:t>
            </a:r>
            <a:r>
              <a:rPr lang="ca-ES" sz="1200" b="0" i="0" kern="1200">
                <a:solidFill>
                  <a:schemeClr val="tx1"/>
                </a:solidFill>
                <a:effectLst/>
                <a:latin typeface="+mn-lt"/>
                <a:ea typeface="+mn-ea"/>
                <a:cs typeface="+mn-cs"/>
              </a:rPr>
              <a:t>(OMS) el tabac causa 1 de cada 10 morts</a:t>
            </a:r>
            <a:r>
              <a:rPr lang="ca-ES" sz="1200" b="0" i="0" kern="1200" baseline="0">
                <a:solidFill>
                  <a:schemeClr val="tx1"/>
                </a:solidFill>
                <a:effectLst/>
                <a:latin typeface="+mn-lt"/>
                <a:ea typeface="+mn-ea"/>
                <a:cs typeface="+mn-cs"/>
              </a:rPr>
              <a:t> en adults </a:t>
            </a:r>
            <a:r>
              <a:rPr lang="ca-ES" altLang="ca-ES" noProof="0"/>
              <a:t>i es cobra gairebé </a:t>
            </a:r>
            <a:r>
              <a:rPr lang="ca-ES" altLang="ca-ES" b="1" noProof="0"/>
              <a:t>6 milions de vides anualment. </a:t>
            </a:r>
            <a:r>
              <a:rPr lang="ca-ES" b="1" baseline="0"/>
              <a:t>L’ús de tabac ha causat la mort de 1000 milions de persones al llarg del segle XX, moltes més que les morts que van causar la primera i la segona Guerres Mundials en conjunt</a:t>
            </a:r>
            <a:r>
              <a:rPr lang="ca-ES" baseline="0"/>
              <a:t>. </a:t>
            </a:r>
            <a:endParaRPr lang="ca-ES" altLang="ca-ES" b="1" noProof="0"/>
          </a:p>
          <a:p>
            <a:endParaRPr lang="ca-ES" sz="1200" b="0" i="0" kern="1200">
              <a:solidFill>
                <a:schemeClr val="tx1"/>
              </a:solidFill>
              <a:effectLst/>
              <a:latin typeface="+mn-lt"/>
              <a:ea typeface="+mn-ea"/>
              <a:cs typeface="+mn-cs"/>
            </a:endParaRPr>
          </a:p>
          <a:p>
            <a:r>
              <a:rPr lang="ca-ES" sz="1200" b="0" i="0" kern="1200">
                <a:solidFill>
                  <a:schemeClr val="tx1"/>
                </a:solidFill>
                <a:effectLst/>
                <a:latin typeface="+mn-lt"/>
                <a:ea typeface="+mn-ea"/>
                <a:cs typeface="+mn-cs"/>
              </a:rPr>
              <a:t>Fumar està relacionat amb 6 de les 8 principals causes de mort. </a:t>
            </a:r>
            <a:r>
              <a:rPr lang="ca-ES" noProof="0"/>
              <a:t>Les àrees</a:t>
            </a:r>
            <a:r>
              <a:rPr lang="ca-ES" baseline="0" noProof="0"/>
              <a:t> ombrejades indiquen la proporció de defuncions relacionades amb el tabaquisme (les fraccions atribuïbles al consum de tabac). Estan acolorides d’acord amb la columna corresponent a la causa de mortalitat</a:t>
            </a:r>
            <a:r>
              <a:rPr lang="ca-ES" noProof="0"/>
              <a:t>. *Altres malalties causades pel</a:t>
            </a:r>
            <a:r>
              <a:rPr lang="ca-ES" baseline="0" noProof="0"/>
              <a:t> tabaquisme són:</a:t>
            </a:r>
            <a:r>
              <a:rPr lang="ca-ES" noProof="0"/>
              <a:t> càncer bucal i </a:t>
            </a:r>
            <a:r>
              <a:rPr lang="ca-ES" noProof="0" err="1"/>
              <a:t>bucofaringe</a:t>
            </a:r>
            <a:r>
              <a:rPr lang="ca-ES" noProof="0"/>
              <a:t>, càncer esofàgic, càncer d’estómac, càncer de fetge, altres tipus de càncer així com malalties cardiovasculars diferents de la cardiopatia isquèmica i les cerebrovasculars. </a:t>
            </a:r>
          </a:p>
          <a:p>
            <a:endParaRPr lang="ca-ES" sz="1200" b="0" i="0" kern="1200" baseline="0">
              <a:solidFill>
                <a:schemeClr val="tx1"/>
              </a:solidFill>
              <a:effectLst/>
              <a:latin typeface="+mn-lt"/>
              <a:ea typeface="+mn-ea"/>
              <a:cs typeface="+mn-cs"/>
            </a:endParaRPr>
          </a:p>
          <a:p>
            <a:endParaRPr lang="ca-ES" altLang="ca-ES" b="1" noProof="0"/>
          </a:p>
          <a:p>
            <a:pPr marL="0" marR="0" indent="0" algn="l" defTabSz="914400" rtl="0" eaLnBrk="0" fontAlgn="base" latinLnBrk="0" hangingPunct="0">
              <a:lnSpc>
                <a:spcPct val="100000"/>
              </a:lnSpc>
              <a:spcBef>
                <a:spcPct val="30000"/>
              </a:spcBef>
              <a:spcAft>
                <a:spcPct val="0"/>
              </a:spcAft>
              <a:buClrTx/>
              <a:buSzTx/>
              <a:buFontTx/>
              <a:buNone/>
              <a:tabLst/>
              <a:defRPr/>
            </a:pPr>
            <a:r>
              <a:rPr lang="ca-ES" altLang="ca-ES" b="1" noProof="0"/>
              <a:t>En</a:t>
            </a:r>
            <a:r>
              <a:rPr lang="ca-ES" altLang="ca-ES" b="1" baseline="0" noProof="0"/>
              <a:t> Espanya, </a:t>
            </a:r>
            <a:r>
              <a:rPr lang="ca-ES" altLang="ca-ES" b="0" baseline="0" noProof="0"/>
              <a:t>en</a:t>
            </a:r>
            <a:r>
              <a:rPr lang="ca-ES" altLang="ca-ES" b="0" noProof="0"/>
              <a:t>tr</a:t>
            </a:r>
            <a:r>
              <a:rPr lang="ca-ES" altLang="ca-ES" noProof="0"/>
              <a:t>e</a:t>
            </a:r>
            <a:r>
              <a:rPr lang="ca-ES" sz="1200" kern="1200" baseline="0">
                <a:solidFill>
                  <a:schemeClr val="tx1"/>
                </a:solidFill>
                <a:effectLst/>
                <a:latin typeface="+mn-lt"/>
                <a:ea typeface="+mn-ea"/>
                <a:cs typeface="+mn-cs"/>
              </a:rPr>
              <a:t> 2000-2014, ha hagut una mitjana de quasi </a:t>
            </a:r>
            <a:r>
              <a:rPr lang="ca-ES" altLang="ca-ES" noProof="0"/>
              <a:t> 52.000  morts</a:t>
            </a:r>
            <a:r>
              <a:rPr lang="ca-ES" altLang="ca-ES" baseline="0" noProof="0"/>
              <a:t> anuals</a:t>
            </a:r>
            <a:r>
              <a:rPr lang="ca-ES" altLang="ca-ES" noProof="0"/>
              <a:t> prematures atribuïbles al consum de tabac (</a:t>
            </a:r>
            <a:r>
              <a:rPr lang="ca-ES" altLang="ca-ES" b="1" noProof="0"/>
              <a:t>A Catalunya </a:t>
            </a:r>
            <a:r>
              <a:rPr lang="ca-ES" altLang="ca-ES" noProof="0"/>
              <a:t>al voltant de 10.000 persones </a:t>
            </a:r>
            <a:r>
              <a:rPr lang="ca-ES" sz="1200" kern="1200">
                <a:solidFill>
                  <a:schemeClr val="tx1"/>
                </a:solidFill>
                <a:effectLst/>
                <a:latin typeface="+mn-lt"/>
                <a:ea typeface="+mn-ea"/>
                <a:cs typeface="+mn-cs"/>
              </a:rPr>
              <a:t>moren cada any prematurament per efecte directe del consum del tabac o de l’exposició involuntària al fum). </a:t>
            </a:r>
            <a:r>
              <a:rPr lang="ca-ES" altLang="ca-ES" b="0" baseline="0" noProof="0"/>
              <a:t>S</a:t>
            </a:r>
            <a:r>
              <a:rPr lang="ca-ES" sz="1200" b="0" kern="1200">
                <a:solidFill>
                  <a:schemeClr val="tx1"/>
                </a:solidFill>
                <a:effectLst/>
                <a:latin typeface="+mn-lt"/>
                <a:ea typeface="+mn-ea"/>
                <a:cs typeface="+mn-cs"/>
              </a:rPr>
              <a:t>on 142 les</a:t>
            </a:r>
            <a:r>
              <a:rPr lang="ca-ES" sz="1200" b="0" kern="1200" baseline="0">
                <a:solidFill>
                  <a:schemeClr val="tx1"/>
                </a:solidFill>
                <a:effectLst/>
                <a:latin typeface="+mn-lt"/>
                <a:ea typeface="+mn-ea"/>
                <a:cs typeface="+mn-cs"/>
              </a:rPr>
              <a:t> persones que moren cada dia a Espanya pel consum de tabac, quasi un </a:t>
            </a:r>
            <a:r>
              <a:rPr lang="ca-ES" sz="1200" b="0" kern="1200" err="1">
                <a:solidFill>
                  <a:schemeClr val="tx1"/>
                </a:solidFill>
                <a:effectLst/>
                <a:latin typeface="+mn-lt"/>
                <a:ea typeface="+mn-ea"/>
                <a:cs typeface="+mn-cs"/>
              </a:rPr>
              <a:t>Airbus</a:t>
            </a:r>
            <a:r>
              <a:rPr lang="ca-ES" sz="1200" b="0" kern="1200">
                <a:solidFill>
                  <a:schemeClr val="tx1"/>
                </a:solidFill>
                <a:effectLst/>
                <a:latin typeface="+mn-lt"/>
                <a:ea typeface="+mn-ea"/>
                <a:cs typeface="+mn-cs"/>
              </a:rPr>
              <a:t> A320 ple</a:t>
            </a:r>
            <a:r>
              <a:rPr lang="ca-ES" sz="1200" b="0" kern="1200" baseline="0">
                <a:solidFill>
                  <a:schemeClr val="tx1"/>
                </a:solidFill>
                <a:effectLst/>
                <a:latin typeface="+mn-lt"/>
                <a:ea typeface="+mn-ea"/>
                <a:cs typeface="+mn-cs"/>
              </a:rPr>
              <a:t> de passatgers </a:t>
            </a:r>
            <a:r>
              <a:rPr lang="ca-ES" sz="1200" b="0" kern="1200">
                <a:solidFill>
                  <a:schemeClr val="tx1"/>
                </a:solidFill>
                <a:effectLst/>
                <a:latin typeface="+mn-lt"/>
                <a:ea typeface="+mn-ea"/>
                <a:cs typeface="+mn-cs"/>
              </a:rPr>
              <a:t>que no arriba al seu destí cada dia. </a:t>
            </a:r>
            <a:r>
              <a:rPr lang="ca-ES" altLang="ca-ES" baseline="0" noProof="0"/>
              <a:t>El nombre de morts atribuïbles al tabac ha disminuït en homes i ha augmentat en dones. </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867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34ACAF-ED5A-476A-BED5-41C1B9F8B1E9}" type="slidenum">
              <a:rPr lang="ca-ES" altLang="ca-ES"/>
              <a:pPr/>
              <a:t>4</a:t>
            </a:fld>
            <a:endParaRPr lang="ca-ES" altLang="ca-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41</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42</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t>Sobre </a:t>
            </a:r>
            <a:r>
              <a:rPr lang="es-ES" err="1"/>
              <a:t>pell</a:t>
            </a:r>
            <a:r>
              <a:rPr lang="es-ES"/>
              <a:t> sana i </a:t>
            </a:r>
            <a:r>
              <a:rPr lang="es-ES" err="1"/>
              <a:t>sense</a:t>
            </a:r>
            <a:r>
              <a:rPr lang="es-ES"/>
              <a:t> </a:t>
            </a:r>
            <a:r>
              <a:rPr lang="es-ES" err="1"/>
              <a:t>pèl</a:t>
            </a:r>
            <a:r>
              <a:rPr lang="es-ES"/>
              <a:t> (en dones, no aplicar sobre el </a:t>
            </a:r>
            <a:r>
              <a:rPr lang="es-ES" err="1"/>
              <a:t>pit</a:t>
            </a:r>
            <a:r>
              <a:rPr lang="es-ES"/>
              <a:t>).</a:t>
            </a:r>
          </a:p>
          <a:p>
            <a:r>
              <a:rPr lang="es-ES" err="1"/>
              <a:t>Canviar</a:t>
            </a:r>
            <a:r>
              <a:rPr lang="es-ES"/>
              <a:t> la </a:t>
            </a:r>
            <a:r>
              <a:rPr lang="es-ES" err="1"/>
              <a:t>localització</a:t>
            </a:r>
            <a:r>
              <a:rPr lang="es-ES"/>
              <a:t> del </a:t>
            </a:r>
            <a:r>
              <a:rPr lang="es-ES" err="1"/>
              <a:t>pegat</a:t>
            </a:r>
            <a:r>
              <a:rPr lang="es-ES"/>
              <a:t> cada </a:t>
            </a:r>
            <a:r>
              <a:rPr lang="es-ES" err="1"/>
              <a:t>dia</a:t>
            </a:r>
            <a:r>
              <a:rPr lang="es-ES"/>
              <a:t> i no repetir-la en 6-7 </a:t>
            </a:r>
            <a:r>
              <a:rPr lang="es-ES" err="1"/>
              <a:t>dies</a:t>
            </a:r>
            <a:r>
              <a:rPr lang="es-ES"/>
              <a:t>.</a:t>
            </a:r>
          </a:p>
          <a:p>
            <a:r>
              <a:rPr lang="es-ES" err="1"/>
              <a:t>Començar</a:t>
            </a:r>
            <a:r>
              <a:rPr lang="es-ES"/>
              <a:t> el </a:t>
            </a:r>
            <a:r>
              <a:rPr lang="es-ES" err="1"/>
              <a:t>matí</a:t>
            </a:r>
            <a:r>
              <a:rPr lang="es-ES"/>
              <a:t> que es </a:t>
            </a:r>
            <a:r>
              <a:rPr lang="es-ES" err="1"/>
              <a:t>deixa</a:t>
            </a:r>
            <a:r>
              <a:rPr lang="es-ES"/>
              <a:t> de fumar i retirar-lo: – el de 16 </a:t>
            </a:r>
            <a:r>
              <a:rPr lang="es-ES" err="1"/>
              <a:t>hores</a:t>
            </a:r>
            <a:r>
              <a:rPr lang="es-ES"/>
              <a:t> a la </a:t>
            </a:r>
            <a:r>
              <a:rPr lang="es-ES" err="1"/>
              <a:t>nit</a:t>
            </a:r>
            <a:r>
              <a:rPr lang="es-ES"/>
              <a:t>.  – el de 24 h, a </a:t>
            </a:r>
            <a:r>
              <a:rPr lang="es-ES" err="1"/>
              <a:t>l’endemà</a:t>
            </a:r>
            <a:endParaRPr lang="es-ES"/>
          </a:p>
          <a:p>
            <a:endParaRPr lang="es-ES"/>
          </a:p>
          <a:p>
            <a:r>
              <a:rPr lang="es-ES"/>
              <a:t>No</a:t>
            </a:r>
            <a:r>
              <a:rPr lang="es-ES" baseline="0"/>
              <a:t> hi han </a:t>
            </a:r>
            <a:r>
              <a:rPr lang="es-ES" baseline="0" err="1"/>
              <a:t>diferències</a:t>
            </a:r>
            <a:r>
              <a:rPr lang="es-ES" baseline="0"/>
              <a:t> </a:t>
            </a:r>
            <a:r>
              <a:rPr lang="es-ES" baseline="0" err="1"/>
              <a:t>estadísticaments</a:t>
            </a:r>
            <a:r>
              <a:rPr lang="es-ES" baseline="0"/>
              <a:t> </a:t>
            </a:r>
            <a:r>
              <a:rPr lang="es-ES" baseline="0" err="1"/>
              <a:t>significatives</a:t>
            </a:r>
            <a:r>
              <a:rPr lang="es-ES" baseline="0"/>
              <a:t> en la </a:t>
            </a:r>
            <a:r>
              <a:rPr lang="es-ES" baseline="0" err="1"/>
              <a:t>deshabituació</a:t>
            </a:r>
            <a:r>
              <a:rPr lang="es-ES" baseline="0"/>
              <a:t> </a:t>
            </a:r>
            <a:r>
              <a:rPr lang="es-ES" baseline="0" err="1"/>
              <a:t>tabàquica</a:t>
            </a:r>
            <a:r>
              <a:rPr lang="es-ES" baseline="0"/>
              <a:t> </a:t>
            </a:r>
            <a:r>
              <a:rPr lang="es-ES" baseline="0" err="1"/>
              <a:t>comparat</a:t>
            </a:r>
            <a:r>
              <a:rPr lang="es-ES" baseline="0"/>
              <a:t> el </a:t>
            </a:r>
            <a:r>
              <a:rPr lang="es-ES" baseline="0" err="1"/>
              <a:t>pegat</a:t>
            </a:r>
            <a:r>
              <a:rPr lang="es-ES" baseline="0"/>
              <a:t> de 24h </a:t>
            </a:r>
            <a:r>
              <a:rPr lang="es-ES" baseline="0" err="1"/>
              <a:t>amb</a:t>
            </a:r>
            <a:r>
              <a:rPr lang="es-ES" baseline="0"/>
              <a:t> el de 16h</a:t>
            </a:r>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43</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a:t>1.Normalment són lleus, auto limitats i poden desaparèixer amb la utilització correcta</a:t>
            </a:r>
          </a:p>
          <a:p>
            <a:pPr marL="0" marR="0" indent="0" algn="l" defTabSz="914400" rtl="0" eaLnBrk="1" fontAlgn="auto" latinLnBrk="0" hangingPunct="1">
              <a:lnSpc>
                <a:spcPct val="100000"/>
              </a:lnSpc>
              <a:spcBef>
                <a:spcPts val="0"/>
              </a:spcBef>
              <a:spcAft>
                <a:spcPts val="0"/>
              </a:spcAft>
              <a:buClrTx/>
              <a:buSzTx/>
              <a:buFontTx/>
              <a:buNone/>
              <a:tabLs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44</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46</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47</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kern="1200">
                <a:solidFill>
                  <a:schemeClr val="tx1"/>
                </a:solidFill>
                <a:effectLst/>
                <a:latin typeface="+mn-lt"/>
                <a:ea typeface="+mn-ea"/>
                <a:cs typeface="+mn-cs"/>
              </a:rPr>
              <a:t>A més</a:t>
            </a:r>
            <a:r>
              <a:rPr lang="ca-ES" sz="1200" kern="1200" baseline="0">
                <a:solidFill>
                  <a:schemeClr val="tx1"/>
                </a:solidFill>
                <a:effectLst/>
                <a:latin typeface="+mn-lt"/>
                <a:ea typeface="+mn-ea"/>
                <a:cs typeface="+mn-cs"/>
              </a:rPr>
              <a:t> de la mortalitat, hem de tenir en compte, les malalties en les que el consum de tabac intervé. </a:t>
            </a:r>
            <a:r>
              <a:rPr lang="ca-ES" sz="1200" b="0" i="0" kern="1200" noProof="0">
                <a:solidFill>
                  <a:schemeClr val="tx1"/>
                </a:solidFill>
                <a:effectLst/>
                <a:latin typeface="+mn-lt"/>
                <a:ea typeface="+mn-ea"/>
                <a:cs typeface="+mn-cs"/>
              </a:rPr>
              <a:t>Fa més de 50 anys que es va demostrar que el consum de tabac provocava</a:t>
            </a:r>
            <a:r>
              <a:rPr lang="ca-ES" sz="1200" b="0" i="0" kern="1200" baseline="0" noProof="0">
                <a:solidFill>
                  <a:schemeClr val="tx1"/>
                </a:solidFill>
                <a:effectLst/>
                <a:latin typeface="+mn-lt"/>
                <a:ea typeface="+mn-ea"/>
                <a:cs typeface="+mn-cs"/>
              </a:rPr>
              <a:t> malalties importants. L’informe sobre el </a:t>
            </a:r>
            <a:r>
              <a:rPr lang="ca-ES" sz="1200" b="1" i="0" kern="1200" baseline="0" noProof="0">
                <a:solidFill>
                  <a:schemeClr val="tx1"/>
                </a:solidFill>
                <a:effectLst/>
                <a:latin typeface="+mn-lt"/>
                <a:ea typeface="+mn-ea"/>
                <a:cs typeface="+mn-cs"/>
              </a:rPr>
              <a:t>Tabac i salut </a:t>
            </a:r>
            <a:r>
              <a:rPr lang="ca-ES" sz="1200" b="0" i="0" kern="1200" baseline="0" noProof="0">
                <a:solidFill>
                  <a:schemeClr val="tx1"/>
                </a:solidFill>
                <a:effectLst/>
                <a:latin typeface="+mn-lt"/>
                <a:ea typeface="+mn-ea"/>
                <a:cs typeface="+mn-cs"/>
              </a:rPr>
              <a:t>emès al 1964 recopilava l’evidència al respecte. </a:t>
            </a:r>
            <a:r>
              <a:rPr lang="ca-ES" sz="1200" b="0" i="0" u="none" strike="noStrike" kern="1200" baseline="0" noProof="0">
                <a:solidFill>
                  <a:schemeClr val="tx1"/>
                </a:solidFill>
                <a:effectLst/>
                <a:latin typeface="+mn-lt"/>
                <a:ea typeface="+mn-ea"/>
                <a:cs typeface="+mn-cs"/>
              </a:rPr>
              <a:t>Fa tres anys, </a:t>
            </a:r>
            <a:r>
              <a:rPr lang="ca-ES" sz="1200" b="0" i="0" kern="1200" noProof="0">
                <a:solidFill>
                  <a:schemeClr val="tx1"/>
                </a:solidFill>
                <a:effectLst/>
                <a:latin typeface="+mn-lt"/>
                <a:ea typeface="+mn-ea"/>
                <a:cs typeface="+mn-cs"/>
              </a:rPr>
              <a:t>es va publicar l'informe número 32 del </a:t>
            </a:r>
            <a:r>
              <a:rPr lang="ca-ES" sz="1200" b="0" i="0" kern="1200" noProof="0" err="1">
                <a:solidFill>
                  <a:schemeClr val="tx1"/>
                </a:solidFill>
                <a:effectLst/>
                <a:latin typeface="+mn-lt"/>
                <a:ea typeface="+mn-ea"/>
                <a:cs typeface="+mn-cs"/>
              </a:rPr>
              <a:t>USDHHS</a:t>
            </a:r>
            <a:r>
              <a:rPr lang="ca-ES" sz="1200" b="0" i="0" kern="1200" noProof="0">
                <a:solidFill>
                  <a:schemeClr val="tx1"/>
                </a:solidFill>
                <a:effectLst/>
                <a:latin typeface="+mn-lt"/>
                <a:ea typeface="+mn-ea"/>
                <a:cs typeface="+mn-cs"/>
              </a:rPr>
              <a:t>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Health</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Consequences</a:t>
            </a:r>
            <a:r>
              <a:rPr lang="es-ES" sz="1200" b="0" i="0" u="none" strike="noStrike" kern="1200">
                <a:solidFill>
                  <a:schemeClr val="tx1"/>
                </a:solidFill>
                <a:effectLst/>
                <a:latin typeface="+mn-lt"/>
                <a:ea typeface="+mn-ea"/>
                <a:cs typeface="+mn-cs"/>
                <a:hlinkClick r:id="rId3"/>
              </a:rPr>
              <a:t> of Smoking—50 </a:t>
            </a:r>
            <a:r>
              <a:rPr lang="es-ES" sz="1200" b="0" i="0" u="none" strike="noStrike" kern="1200" err="1">
                <a:solidFill>
                  <a:schemeClr val="tx1"/>
                </a:solidFill>
                <a:effectLst/>
                <a:latin typeface="+mn-lt"/>
                <a:ea typeface="+mn-ea"/>
                <a:cs typeface="+mn-cs"/>
                <a:hlinkClick r:id="rId3"/>
              </a:rPr>
              <a:t>Years</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Progress</a:t>
            </a:r>
            <a:r>
              <a:rPr lang="es-ES" sz="1200" b="0" i="0" u="none" strike="noStrike" kern="1200">
                <a:solidFill>
                  <a:schemeClr val="tx1"/>
                </a:solidFill>
                <a:effectLst/>
                <a:latin typeface="+mn-lt"/>
                <a:ea typeface="+mn-ea"/>
                <a:cs typeface="+mn-cs"/>
                <a:hlinkClick r:id="rId3"/>
              </a:rPr>
              <a:t>: A </a:t>
            </a:r>
            <a:r>
              <a:rPr lang="es-ES" sz="1200" b="0" i="0" u="none" strike="noStrike" kern="1200" err="1">
                <a:solidFill>
                  <a:schemeClr val="tx1"/>
                </a:solidFill>
                <a:effectLst/>
                <a:latin typeface="+mn-lt"/>
                <a:ea typeface="+mn-ea"/>
                <a:cs typeface="+mn-cs"/>
                <a:hlinkClick r:id="rId3"/>
              </a:rPr>
              <a:t>Report</a:t>
            </a:r>
            <a:r>
              <a:rPr lang="es-ES" sz="1200" b="0" i="0" u="none" strike="noStrike" kern="1200">
                <a:solidFill>
                  <a:schemeClr val="tx1"/>
                </a:solidFill>
                <a:effectLst/>
                <a:latin typeface="+mn-lt"/>
                <a:ea typeface="+mn-ea"/>
                <a:cs typeface="+mn-cs"/>
                <a:hlinkClick r:id="rId3"/>
              </a:rPr>
              <a:t> of </a:t>
            </a:r>
            <a:r>
              <a:rPr lang="es-ES" sz="1200" b="0" i="0" u="none" strike="noStrike" kern="1200" err="1">
                <a:solidFill>
                  <a:schemeClr val="tx1"/>
                </a:solidFill>
                <a:effectLst/>
                <a:latin typeface="+mn-lt"/>
                <a:ea typeface="+mn-ea"/>
                <a:cs typeface="+mn-cs"/>
                <a:hlinkClick r:id="rId3"/>
              </a:rPr>
              <a:t>the</a:t>
            </a:r>
            <a:r>
              <a:rPr lang="es-ES" sz="1200" b="0" i="0" u="none" strike="noStrike" kern="1200">
                <a:solidFill>
                  <a:schemeClr val="tx1"/>
                </a:solidFill>
                <a:effectLst/>
                <a:latin typeface="+mn-lt"/>
                <a:ea typeface="+mn-ea"/>
                <a:cs typeface="+mn-cs"/>
                <a:hlinkClick r:id="rId3"/>
              </a:rPr>
              <a:t> </a:t>
            </a:r>
            <a:r>
              <a:rPr lang="es-ES" sz="1200" b="0" i="0" u="none" strike="noStrike" kern="1200" err="1">
                <a:solidFill>
                  <a:schemeClr val="tx1"/>
                </a:solidFill>
                <a:effectLst/>
                <a:latin typeface="+mn-lt"/>
                <a:ea typeface="+mn-ea"/>
                <a:cs typeface="+mn-cs"/>
                <a:hlinkClick r:id="rId3"/>
              </a:rPr>
              <a:t>Surgeon</a:t>
            </a:r>
            <a:r>
              <a:rPr lang="es-ES" sz="1200" b="0" i="0" u="none" strike="noStrike" kern="1200">
                <a:solidFill>
                  <a:schemeClr val="tx1"/>
                </a:solidFill>
                <a:effectLst/>
                <a:latin typeface="+mn-lt"/>
                <a:ea typeface="+mn-ea"/>
                <a:cs typeface="+mn-cs"/>
                <a:hlinkClick r:id="rId3"/>
              </a:rPr>
              <a:t> General, 2014</a:t>
            </a:r>
            <a:r>
              <a:rPr lang="es-ES" sz="1200" b="0" i="0" u="none" strike="noStrike" kern="1200">
                <a:solidFill>
                  <a:schemeClr val="tx1"/>
                </a:solidFill>
                <a:effectLst/>
                <a:latin typeface="+mn-lt"/>
                <a:ea typeface="+mn-ea"/>
                <a:cs typeface="+mn-cs"/>
              </a:rPr>
              <a:t> (</a:t>
            </a:r>
            <a:r>
              <a:rPr lang="ca-ES" sz="1200" u="sng" kern="1200">
                <a:solidFill>
                  <a:schemeClr val="tx1"/>
                </a:solidFill>
                <a:effectLst/>
                <a:latin typeface="+mn-lt"/>
                <a:ea typeface="+mn-ea"/>
                <a:cs typeface="+mn-cs"/>
                <a:hlinkClick r:id="rId4"/>
              </a:rPr>
              <a:t>Las </a:t>
            </a:r>
            <a:r>
              <a:rPr lang="ca-ES" sz="1200" u="sng" kern="1200" err="1">
                <a:solidFill>
                  <a:schemeClr val="tx1"/>
                </a:solidFill>
                <a:effectLst/>
                <a:latin typeface="+mn-lt"/>
                <a:ea typeface="+mn-ea"/>
                <a:cs typeface="+mn-cs"/>
                <a:hlinkClick r:id="rId4"/>
              </a:rPr>
              <a:t>consecuencias</a:t>
            </a:r>
            <a:r>
              <a:rPr lang="ca-ES" sz="1200" u="sng" kern="1200">
                <a:solidFill>
                  <a:schemeClr val="tx1"/>
                </a:solidFill>
                <a:effectLst/>
                <a:latin typeface="+mn-lt"/>
                <a:ea typeface="+mn-ea"/>
                <a:cs typeface="+mn-cs"/>
                <a:hlinkClick r:id="rId4"/>
              </a:rPr>
              <a:t> para la </a:t>
            </a:r>
            <a:r>
              <a:rPr lang="ca-ES" sz="1200" u="sng" kern="1200" err="1">
                <a:solidFill>
                  <a:schemeClr val="tx1"/>
                </a:solidFill>
                <a:effectLst/>
                <a:latin typeface="+mn-lt"/>
                <a:ea typeface="+mn-ea"/>
                <a:cs typeface="+mn-cs"/>
                <a:hlinkClick r:id="rId4"/>
              </a:rPr>
              <a:t>salud</a:t>
            </a:r>
            <a:r>
              <a:rPr lang="ca-ES" sz="1200" u="sng" kern="1200">
                <a:solidFill>
                  <a:schemeClr val="tx1"/>
                </a:solidFill>
                <a:effectLst/>
                <a:latin typeface="+mn-lt"/>
                <a:ea typeface="+mn-ea"/>
                <a:cs typeface="+mn-cs"/>
                <a:hlinkClick r:id="rId4"/>
              </a:rPr>
              <a:t> del </a:t>
            </a:r>
            <a:r>
              <a:rPr lang="ca-ES" sz="1200" u="sng" kern="1200" err="1">
                <a:solidFill>
                  <a:schemeClr val="tx1"/>
                </a:solidFill>
                <a:effectLst/>
                <a:latin typeface="+mn-lt"/>
                <a:ea typeface="+mn-ea"/>
                <a:cs typeface="+mn-cs"/>
                <a:hlinkClick r:id="rId4"/>
              </a:rPr>
              <a:t>tabaco</a:t>
            </a:r>
            <a:r>
              <a:rPr lang="ca-ES" sz="1200" u="sng" kern="1200">
                <a:solidFill>
                  <a:schemeClr val="tx1"/>
                </a:solidFill>
                <a:effectLst/>
                <a:latin typeface="+mn-lt"/>
                <a:ea typeface="+mn-ea"/>
                <a:cs typeface="+mn-cs"/>
                <a:hlinkClick r:id="rId4"/>
              </a:rPr>
              <a:t>. 50 </a:t>
            </a:r>
            <a:r>
              <a:rPr lang="ca-ES" sz="1200" u="sng" kern="1200" err="1">
                <a:solidFill>
                  <a:schemeClr val="tx1"/>
                </a:solidFill>
                <a:effectLst/>
                <a:latin typeface="+mn-lt"/>
                <a:ea typeface="+mn-ea"/>
                <a:cs typeface="+mn-cs"/>
                <a:hlinkClick r:id="rId4"/>
              </a:rPr>
              <a:t>años</a:t>
            </a:r>
            <a:r>
              <a:rPr lang="ca-ES" sz="1200" u="sng" kern="1200">
                <a:solidFill>
                  <a:schemeClr val="tx1"/>
                </a:solidFill>
                <a:effectLst/>
                <a:latin typeface="+mn-lt"/>
                <a:ea typeface="+mn-ea"/>
                <a:cs typeface="+mn-cs"/>
                <a:hlinkClick r:id="rId4"/>
              </a:rPr>
              <a:t> del Informe del </a:t>
            </a:r>
            <a:r>
              <a:rPr lang="ca-ES" sz="1200" u="sng" kern="1200" err="1">
                <a:solidFill>
                  <a:schemeClr val="tx1"/>
                </a:solidFill>
                <a:effectLst/>
                <a:latin typeface="+mn-lt"/>
                <a:ea typeface="+mn-ea"/>
                <a:cs typeface="+mn-cs"/>
                <a:hlinkClick r:id="rId4"/>
              </a:rPr>
              <a:t>Cirujano</a:t>
            </a:r>
            <a:r>
              <a:rPr lang="ca-ES" sz="1200" u="sng" kern="1200">
                <a:solidFill>
                  <a:schemeClr val="tx1"/>
                </a:solidFill>
                <a:effectLst/>
                <a:latin typeface="+mn-lt"/>
                <a:ea typeface="+mn-ea"/>
                <a:cs typeface="+mn-cs"/>
                <a:hlinkClick r:id="rId4"/>
              </a:rPr>
              <a:t> General</a:t>
            </a:r>
            <a:r>
              <a:rPr lang="ca-ES" sz="1200" u="sng" kern="1200">
                <a:solidFill>
                  <a:schemeClr val="tx1"/>
                </a:solidFill>
                <a:effectLst/>
                <a:latin typeface="+mn-lt"/>
                <a:ea typeface="+mn-ea"/>
                <a:cs typeface="+mn-cs"/>
              </a:rPr>
              <a:t>)</a:t>
            </a:r>
            <a:r>
              <a:rPr lang="ca-ES" sz="1200" u="none" kern="1200">
                <a:solidFill>
                  <a:schemeClr val="tx1"/>
                </a:solidFill>
                <a:effectLst/>
                <a:latin typeface="+mn-lt"/>
                <a:ea typeface="+mn-ea"/>
                <a:cs typeface="+mn-cs"/>
              </a:rPr>
              <a:t>.</a:t>
            </a:r>
            <a:r>
              <a:rPr lang="es-ES" sz="1200" b="0" i="0" kern="1200" baseline="0">
                <a:solidFill>
                  <a:schemeClr val="tx1"/>
                </a:solidFill>
                <a:effectLst/>
                <a:latin typeface="+mn-lt"/>
                <a:ea typeface="+mn-ea"/>
                <a:cs typeface="+mn-cs"/>
              </a:rPr>
              <a:t> </a:t>
            </a:r>
            <a:r>
              <a:rPr lang="ca-ES" sz="1200" b="0" i="0" u="none" kern="1200" noProof="0">
                <a:solidFill>
                  <a:schemeClr val="tx1"/>
                </a:solidFill>
                <a:effectLst/>
                <a:latin typeface="+mn-lt"/>
                <a:ea typeface="+mn-ea"/>
                <a:cs typeface="+mn-cs"/>
              </a:rPr>
              <a:t>A</a:t>
            </a:r>
            <a:r>
              <a:rPr lang="ca-ES" sz="1200" b="0" i="0" kern="1200" noProof="0">
                <a:solidFill>
                  <a:schemeClr val="tx1"/>
                </a:solidFill>
                <a:effectLst/>
                <a:latin typeface="+mn-lt"/>
                <a:ea typeface="+mn-ea"/>
                <a:cs typeface="+mn-cs"/>
              </a:rPr>
              <a:t> data d'avui se sap que més de 30 malalties estan directament causades pel consum de tabac i unes 10 patologies es relacionen amb l'exposició al fum ambiental de tabac.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a:t>
            </a:r>
            <a:r>
              <a:rPr lang="ca-ES" sz="1200" b="0" i="0" kern="1200" baseline="0" noProof="0">
                <a:solidFill>
                  <a:schemeClr val="tx1"/>
                </a:solidFill>
                <a:effectLst/>
                <a:latin typeface="+mn-lt"/>
                <a:ea typeface="+mn-ea"/>
                <a:cs typeface="+mn-cs"/>
              </a:rPr>
              <a:t> altres m</a:t>
            </a:r>
            <a:r>
              <a:rPr lang="ca-ES" sz="1200" b="0" i="0" kern="1200" noProof="0">
                <a:solidFill>
                  <a:schemeClr val="tx1"/>
                </a:solidFill>
                <a:effectLst/>
                <a:latin typeface="+mn-lt"/>
                <a:ea typeface="+mn-ea"/>
                <a:cs typeface="+mn-cs"/>
              </a:rPr>
              <a:t>alalties del sistema respiratori, sobretot en els infants.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ca-ES" sz="1200" b="0" i="0" kern="1200" noProof="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a:solidFill>
                  <a:schemeClr val="tx1"/>
                </a:solidFill>
                <a:effectLst/>
                <a:latin typeface="+mn-lt"/>
                <a:ea typeface="+mn-ea"/>
                <a:cs typeface="+mn-cs"/>
              </a:rPr>
              <a:t>Crida l'atenció que encara 50 anys després de les primeres evidències s'hagin identificat noves malalties causades pel tabaquisme entre les que destaquen per la seva alta freqüència, la diabetis </a:t>
            </a:r>
            <a:r>
              <a:rPr lang="ca-ES" sz="1200" b="0" i="0" kern="1200" noProof="0" err="1">
                <a:solidFill>
                  <a:schemeClr val="tx1"/>
                </a:solidFill>
                <a:effectLst/>
                <a:latin typeface="+mn-lt"/>
                <a:ea typeface="+mn-ea"/>
                <a:cs typeface="+mn-cs"/>
              </a:rPr>
              <a:t>mellitus</a:t>
            </a:r>
            <a:r>
              <a:rPr lang="ca-ES" sz="1200" b="0" i="0" kern="1200" baseline="0" noProof="0">
                <a:solidFill>
                  <a:schemeClr val="tx1"/>
                </a:solidFill>
                <a:effectLst/>
                <a:latin typeface="+mn-lt"/>
                <a:ea typeface="+mn-ea"/>
                <a:cs typeface="+mn-cs"/>
              </a:rPr>
              <a:t> tipus II</a:t>
            </a:r>
            <a:r>
              <a:rPr lang="ca-ES" sz="1200" b="0" i="0" kern="1200" noProof="0">
                <a:solidFill>
                  <a:schemeClr val="tx1"/>
                </a:solidFill>
                <a:effectLst/>
                <a:latin typeface="+mn-lt"/>
                <a:ea typeface="+mn-ea"/>
                <a:cs typeface="+mn-cs"/>
              </a:rPr>
              <a:t>, l'artritis </a:t>
            </a:r>
            <a:r>
              <a:rPr lang="ca-ES" sz="1200" b="0" i="0" kern="1200" noProof="0" err="1">
                <a:solidFill>
                  <a:schemeClr val="tx1"/>
                </a:solidFill>
                <a:effectLst/>
                <a:latin typeface="+mn-lt"/>
                <a:ea typeface="+mn-ea"/>
                <a:cs typeface="+mn-cs"/>
              </a:rPr>
              <a:t>reumatoide</a:t>
            </a:r>
            <a:r>
              <a:rPr lang="ca-ES" sz="1200" b="0" i="0" kern="1200" noProof="0">
                <a:solidFill>
                  <a:schemeClr val="tx1"/>
                </a:solidFill>
                <a:effectLst/>
                <a:latin typeface="+mn-lt"/>
                <a:ea typeface="+mn-ea"/>
                <a:cs typeface="+mn-cs"/>
              </a:rPr>
              <a:t>, la tuberculosi o el càncer colorectal. També s’afegeix l’ictus a les causades per l’exposició al fum de tabac.</a:t>
            </a:r>
            <a:r>
              <a:rPr lang="ca-ES" sz="1200" b="0" i="0" kern="1200" baseline="0" noProof="0">
                <a:solidFill>
                  <a:schemeClr val="tx1"/>
                </a:solidFill>
                <a:effectLst/>
                <a:latin typeface="+mn-lt"/>
                <a:ea typeface="+mn-ea"/>
                <a:cs typeface="+mn-cs"/>
              </a:rPr>
              <a:t> </a:t>
            </a:r>
            <a:r>
              <a:rPr lang="ca-ES" sz="1200" b="0" i="0" kern="1200" noProof="0">
                <a:solidFill>
                  <a:schemeClr val="tx1"/>
                </a:solidFill>
                <a:effectLst/>
                <a:latin typeface="+mn-lt"/>
                <a:ea typeface="+mn-ea"/>
                <a:cs typeface="+mn-cs"/>
              </a:rPr>
              <a:t>A continuació es mostren dos imatges del </a:t>
            </a:r>
            <a:r>
              <a:rPr lang="ca-ES" sz="1200" b="1" i="0" kern="1200" noProof="0">
                <a:solidFill>
                  <a:schemeClr val="tx1"/>
                </a:solidFill>
                <a:effectLst/>
                <a:latin typeface="+mn-lt"/>
                <a:ea typeface="+mn-ea"/>
                <a:cs typeface="+mn-cs"/>
              </a:rPr>
              <a:t>resum executiu de l'informe </a:t>
            </a:r>
            <a:r>
              <a:rPr lang="ca-ES" sz="1200" b="0" i="0" kern="1200" noProof="0">
                <a:solidFill>
                  <a:schemeClr val="tx1"/>
                </a:solidFill>
                <a:effectLst/>
                <a:latin typeface="+mn-lt"/>
                <a:ea typeface="+mn-ea"/>
                <a:cs typeface="+mn-cs"/>
              </a:rPr>
              <a:t>en què es recopilen les patologies relacionades amb el tabaquisme actiu i passiu. </a:t>
            </a:r>
          </a:p>
          <a:p>
            <a:endParaRPr lang="ca-ES" noProof="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50</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a-ES" altLang="ca-ES" sz="1200" noProof="0">
                <a:latin typeface="+mj-lt"/>
              </a:rPr>
              <a:t>En els últims anys ha hagut </a:t>
            </a:r>
            <a:r>
              <a:rPr lang="ca-ES" altLang="ca-ES" sz="1200" b="1" noProof="0">
                <a:latin typeface="+mj-lt"/>
              </a:rPr>
              <a:t>una clara disminució </a:t>
            </a:r>
            <a:r>
              <a:rPr lang="ca-ES" altLang="ca-ES" sz="1200" noProof="0">
                <a:latin typeface="+mj-lt"/>
              </a:rPr>
              <a:t>del tabaquisme a Catalunya, amb 200.000 fumadors menys entre 2011 i 2014. La llei del 28/2005 i la, seva posterior reforma (</a:t>
            </a:r>
            <a:r>
              <a:rPr lang="ca-ES" sz="1200" b="0" i="0" u="none" strike="noStrike" kern="1200" baseline="0" noProof="0">
                <a:solidFill>
                  <a:schemeClr val="tx1"/>
                </a:solidFill>
                <a:latin typeface="+mj-lt"/>
                <a:ea typeface="+mn-ea"/>
                <a:cs typeface="+mn-cs"/>
              </a:rPr>
              <a:t>Llei 42/2010, aprovada al desembre de 2010),</a:t>
            </a:r>
            <a:r>
              <a:rPr lang="ca-ES" altLang="ca-ES" sz="1200" noProof="0">
                <a:latin typeface="+mj-lt"/>
              </a:rPr>
              <a:t> han jugat un paper decisió en aquesta lluita.  També</a:t>
            </a:r>
            <a:r>
              <a:rPr lang="ca-ES" altLang="ca-ES" sz="1200" baseline="0" noProof="0">
                <a:latin typeface="+mj-lt"/>
              </a:rPr>
              <a:t> els pr</a:t>
            </a:r>
            <a:r>
              <a:rPr lang="ca-ES" altLang="ca-ES" sz="1200" noProof="0">
                <a:latin typeface="+mj-lt"/>
              </a:rPr>
              <a:t>ofessionals sanitaris tenim un paper cabdal, al voltant de </a:t>
            </a:r>
            <a:r>
              <a:rPr kumimoji="0" lang="ca-ES" altLang="ca-ES" sz="1200" i="0" u="none" strike="noStrike" cap="none" normalizeH="0" baseline="0">
                <a:ln>
                  <a:noFill/>
                </a:ln>
                <a:solidFill>
                  <a:srgbClr val="262626"/>
                </a:solidFill>
                <a:effectLst/>
                <a:latin typeface="+mj-lt"/>
                <a:cs typeface="Arial" pitchFamily="34" charset="0"/>
              </a:rPr>
              <a:t>49.391 persones usuàries dels serveis sanitaris havien deixat de fumar l’any 2016 (</a:t>
            </a:r>
            <a:r>
              <a:rPr kumimoji="0" lang="ca-ES" altLang="ca-ES" sz="1200" i="0" u="none" strike="noStrike" cap="none" normalizeH="0" baseline="0" err="1">
                <a:ln>
                  <a:noFill/>
                </a:ln>
                <a:solidFill>
                  <a:srgbClr val="262626"/>
                </a:solidFill>
                <a:effectLst/>
                <a:latin typeface="+mj-lt"/>
                <a:cs typeface="Arial" pitchFamily="34" charset="0"/>
              </a:rPr>
              <a:t>eCaP</a:t>
            </a:r>
            <a:r>
              <a:rPr kumimoji="0" lang="ca-ES" altLang="ca-ES" sz="1200" i="0" u="none" strike="noStrike" cap="none" normalizeH="0" baseline="0">
                <a:ln>
                  <a:noFill/>
                </a:ln>
                <a:solidFill>
                  <a:srgbClr val="262626"/>
                </a:solidFill>
                <a:effectLst/>
                <a:latin typeface="+mj-lt"/>
                <a:cs typeface="Arial"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a-ES" altLang="ca-ES" sz="1200" noProof="0">
              <a:latin typeface="+mj-lt"/>
            </a:endParaRPr>
          </a:p>
          <a:p>
            <a:r>
              <a:rPr lang="ca-ES" sz="1200" noProof="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sz="1200" noProof="0">
              <a:latin typeface="+mj-lt"/>
            </a:endParaRPr>
          </a:p>
          <a:p>
            <a:endParaRPr lang="ca-ES" altLang="ca-ES" sz="1200" noProof="0">
              <a:latin typeface="+mj-lt"/>
            </a:endParaRPr>
          </a:p>
          <a:p>
            <a:r>
              <a:rPr lang="ca-ES" altLang="ca-ES" sz="1200" b="1" noProof="0">
                <a:latin typeface="+mj-lt"/>
              </a:rPr>
              <a:t>No obstant, encara fumen &gt;1,6 milions de persones a Catalunya </a:t>
            </a:r>
            <a:r>
              <a:rPr lang="ca-ES" altLang="ca-ES" sz="1200" noProof="0">
                <a:latin typeface="+mj-lt"/>
              </a:rPr>
              <a:t>.</a:t>
            </a:r>
            <a:r>
              <a:rPr lang="ca-ES" altLang="ca-ES" sz="1200" baseline="0" noProof="0">
                <a:latin typeface="+mj-lt"/>
              </a:rPr>
              <a:t> La prevalença del consum de tabac (diari i ocasional) en la població de 15 anys i més és del 25,7%  (les dades de l’ESCA del 2017, encara no publicades, mostren un descens d’un punt més de la prevalença: 24,7%) </a:t>
            </a:r>
            <a:r>
              <a:rPr lang="ca-ES" sz="1200" noProof="0">
                <a:latin typeface="+mj-lt"/>
              </a:rPr>
              <a:t>més elevada en els homes (31,0%) que en les dones (20,6%). </a:t>
            </a:r>
            <a:r>
              <a:rPr lang="ca-ES" sz="1200" b="1" noProof="0">
                <a:latin typeface="+mj-lt"/>
              </a:rPr>
              <a:t>E</a:t>
            </a:r>
            <a:r>
              <a:rPr lang="ca-ES" altLang="ca-ES" sz="1200" b="1" noProof="0">
                <a:latin typeface="+mj-lt"/>
              </a:rPr>
              <a:t>l 23,5% fumen de manera diària </a:t>
            </a:r>
            <a:r>
              <a:rPr lang="ca-ES" sz="1200" noProof="0">
                <a:latin typeface="+mj-lt"/>
              </a:rPr>
              <a:t>(el 28,4% dels homes i el 19,1% de les dones)</a:t>
            </a:r>
            <a:r>
              <a:rPr lang="ca-ES" altLang="ca-ES" sz="1200" noProof="0">
                <a:latin typeface="+mj-lt"/>
              </a:rPr>
              <a:t>. </a:t>
            </a:r>
          </a:p>
          <a:p>
            <a:endParaRPr lang="ca-ES" altLang="ca-ES" sz="1200" noProof="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6</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El 69,7% dels fumadors i el 81,3% de les fumadores consumeixen cigarretes amb filtre. En relació amb el 2006, el consum de cigarretes entre els fumadors ha disminuït (era del 88,7% dels fumadors i el 96,5% de les fumadores). </a:t>
            </a:r>
          </a:p>
          <a:p>
            <a:endParaRPr lang="ca-ES"/>
          </a:p>
          <a:p>
            <a:pPr marL="0" marR="0" indent="0" algn="l" defTabSz="914400" rtl="0" eaLnBrk="0" fontAlgn="base" latinLnBrk="0" hangingPunct="0">
              <a:lnSpc>
                <a:spcPct val="100000"/>
              </a:lnSpc>
              <a:spcBef>
                <a:spcPct val="30000"/>
              </a:spcBef>
              <a:spcAft>
                <a:spcPct val="0"/>
              </a:spcAft>
              <a:buClrTx/>
              <a:buSzTx/>
              <a:buFontTx/>
              <a:buNone/>
              <a:tabLst/>
              <a:defRPr/>
            </a:pPr>
            <a:r>
              <a:rPr lang="ca-ES"/>
              <a:t>El segon producte més utilitzat són les cigarretes cargolades a mà (29,6% dels fumadors i 22,6% de les fumadores) que, en relació amb l’any 2006, han augmentat (en consumia el 4,6% dels fumadors i l’1,7% de les fumadores). </a:t>
            </a:r>
            <a:r>
              <a:rPr lang="ca-ES" sz="1200" kern="1200">
                <a:solidFill>
                  <a:schemeClr val="tx1"/>
                </a:solidFill>
                <a:effectLst/>
                <a:latin typeface="+mn-lt"/>
                <a:ea typeface="+mn-ea"/>
                <a:cs typeface="+mn-cs"/>
              </a:rPr>
              <a:t>Sobretot en els menors de 34 anys, en que un de cada tres que fumen l’utilitzen. És més alt en universitaris i classes socials més altes. </a:t>
            </a:r>
          </a:p>
          <a:p>
            <a:endParaRPr lang="ca-ES"/>
          </a:p>
          <a:p>
            <a:r>
              <a:rPr lang="ca-ES"/>
              <a:t>El 5% dels fumadors i el 0,2% de les fumadores consumeixen cigars. </a:t>
            </a:r>
            <a:r>
              <a:rPr lang="ca-ES" sz="1200" kern="1200">
                <a:solidFill>
                  <a:schemeClr val="tx1"/>
                </a:solidFill>
                <a:effectLst/>
                <a:latin typeface="+mn-lt"/>
                <a:ea typeface="+mn-ea"/>
                <a:cs typeface="+mn-cs"/>
              </a:rPr>
              <a:t>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7</a:t>
            </a:fld>
            <a:endParaRPr lang="ca-ES" alt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8</a:t>
            </a:fld>
            <a:endParaRPr lang="ca-ES" alt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a-ES" sz="1200" b="0" i="0" kern="1200" noProof="0" dirty="0" smtClean="0">
                <a:solidFill>
                  <a:schemeClr val="tx1"/>
                </a:solidFill>
                <a:effectLst/>
                <a:latin typeface="+mn-lt"/>
                <a:ea typeface="+mn-ea"/>
                <a:cs typeface="+mn-cs"/>
              </a:rPr>
              <a:t>La Comissió Europea,  a través de la seva </a:t>
            </a:r>
            <a:r>
              <a:rPr lang="ca-ES" sz="1200" b="0" i="0" u="none" strike="noStrike" kern="1200" noProof="0" dirty="0" smtClean="0">
                <a:solidFill>
                  <a:schemeClr val="tx1"/>
                </a:solidFill>
                <a:effectLst/>
                <a:latin typeface="+mn-lt"/>
                <a:ea typeface="+mn-ea"/>
                <a:cs typeface="+mn-cs"/>
                <a:hlinkClick r:id="rId3"/>
              </a:rPr>
              <a:t>Direcció General de Salut Pública</a:t>
            </a:r>
            <a:r>
              <a:rPr lang="ca-ES" sz="1200" b="0" i="0" u="sng" strike="noStrike" kern="1200" noProof="0" dirty="0" smtClean="0">
                <a:solidFill>
                  <a:schemeClr val="tx1"/>
                </a:solidFill>
                <a:effectLst/>
                <a:latin typeface="+mn-lt"/>
                <a:ea typeface="+mn-ea"/>
                <a:cs typeface="+mn-cs"/>
                <a:hlinkClick r:id="rId3"/>
              </a:rPr>
              <a:t> </a:t>
            </a:r>
            <a:r>
              <a:rPr lang="ca-ES" sz="1200" b="0" i="0" u="none" strike="noStrike" kern="1200" noProof="0" dirty="0" smtClean="0">
                <a:solidFill>
                  <a:schemeClr val="tx1"/>
                </a:solidFill>
                <a:effectLst/>
                <a:latin typeface="+mn-lt"/>
                <a:ea typeface="+mn-ea"/>
                <a:cs typeface="+mn-cs"/>
              </a:rPr>
              <a:t>i</a:t>
            </a:r>
            <a:r>
              <a:rPr lang="ca-ES" sz="1200" b="0" i="0" u="none" strike="noStrike" kern="1200" baseline="0" noProof="0" dirty="0" smtClean="0">
                <a:solidFill>
                  <a:schemeClr val="tx1"/>
                </a:solidFill>
                <a:effectLst/>
                <a:latin typeface="+mn-lt"/>
                <a:ea typeface="+mn-ea"/>
                <a:cs typeface="+mn-cs"/>
              </a:rPr>
              <a:t> </a:t>
            </a:r>
            <a:r>
              <a:rPr lang="ca-ES" sz="1200" b="0" i="0" kern="1200" noProof="0" dirty="0" smtClean="0">
                <a:solidFill>
                  <a:schemeClr val="tx1"/>
                </a:solidFill>
                <a:effectLst/>
                <a:latin typeface="+mn-lt"/>
                <a:ea typeface="+mn-ea"/>
                <a:cs typeface="+mn-cs"/>
              </a:rPr>
              <a:t> Consum, va publicar una interessant</a:t>
            </a:r>
            <a:r>
              <a:rPr lang="ca-ES" sz="1200" b="0" i="0" kern="1200" baseline="0" noProof="0" dirty="0" smtClean="0">
                <a:solidFill>
                  <a:schemeClr val="tx1"/>
                </a:solidFill>
                <a:effectLst/>
                <a:latin typeface="+mn-lt"/>
                <a:ea typeface="+mn-ea"/>
                <a:cs typeface="+mn-cs"/>
              </a:rPr>
              <a:t> </a:t>
            </a:r>
            <a:r>
              <a:rPr lang="ca-ES" sz="1200" b="0" i="0" u="none" strike="noStrike" kern="1200" noProof="0" dirty="0" smtClean="0">
                <a:solidFill>
                  <a:schemeClr val="tx1"/>
                </a:solidFill>
                <a:effectLst/>
                <a:latin typeface="+mn-lt"/>
                <a:ea typeface="+mn-ea"/>
                <a:cs typeface="+mn-cs"/>
                <a:hlinkClick r:id="rId4"/>
              </a:rPr>
              <a:t>infografia</a:t>
            </a:r>
            <a:r>
              <a:rPr lang="ca-ES" sz="1200" b="0" i="0" kern="1200" noProof="0" dirty="0" smtClean="0">
                <a:solidFill>
                  <a:schemeClr val="tx1"/>
                </a:solidFill>
                <a:effectLst/>
                <a:latin typeface="+mn-lt"/>
                <a:ea typeface="+mn-ea"/>
                <a:cs typeface="+mn-cs"/>
              </a:rPr>
              <a:t> sobre el consum de tabac en Europa. </a:t>
            </a:r>
            <a:r>
              <a:rPr lang="ca-ES" altLang="ca-ES" noProof="0" dirty="0" smtClean="0"/>
              <a:t>Continua sent el nostre principal problema de salut pública i la primera causa de mort previsible en els països desenvolupats. Les polítiques</a:t>
            </a:r>
            <a:r>
              <a:rPr lang="ca-ES" altLang="ca-ES" baseline="0" noProof="0" dirty="0" smtClean="0"/>
              <a:t> de Salut Pública, haurien de prioritzar les intervencions amb més impacte.</a:t>
            </a: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9.jpeg"/><Relationship Id="rId5" Type="http://schemas.openxmlformats.org/officeDocument/2006/relationships/diagramQuickStyle" Target="../diagrams/quickStyle1.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1.xml"/><Relationship Id="rId9" Type="http://schemas.openxmlformats.org/officeDocument/2006/relationships/hyperlink" Target="https://www.ncbi.nlm.nih.gov/books/NBK4749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5.png"/><Relationship Id="rId3" Type="http://schemas.openxmlformats.org/officeDocument/2006/relationships/hyperlink" Target="http://www.papsf.cat/" TargetMode="External"/><Relationship Id="rId7"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5.jpeg"/><Relationship Id="rId11" Type="http://schemas.openxmlformats.org/officeDocument/2006/relationships/hyperlink" Target="http://www.qtabac.cat/consulta/" TargetMode="External"/><Relationship Id="rId5" Type="http://schemas.openxmlformats.org/officeDocument/2006/relationships/hyperlink" Target="http://www.setmanasensefum.cat/index.aspx" TargetMode="External"/><Relationship Id="rId10" Type="http://schemas.openxmlformats.org/officeDocument/2006/relationships/hyperlink" Target="http://www.papsf.cat/Projectes/TIG_TabaquismeCat.aspx" TargetMode="External"/><Relationship Id="rId4" Type="http://schemas.openxmlformats.org/officeDocument/2006/relationships/hyperlink" Target="http://www.cursum21.com/intervencio-en-tabaquisme/home/registre_farmacia/" TargetMode="External"/><Relationship Id="rId9" Type="http://schemas.openxmlformats.org/officeDocument/2006/relationships/image" Target="../media/image38.jpeg"/><Relationship Id="rId14" Type="http://schemas.openxmlformats.org/officeDocument/2006/relationships/hyperlink" Target="http://www.papsf.cat/Noticies_Detall.aspx?nNoticiaId=35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journals.plos.org/plosmedicine/article?id=10.1371/journal.pmed.003044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elsevier.es/es-revista-medicina-clinica-2-resumen-impacto-del-consumo-tabaco-sobre-S002577531500250X" TargetMode="External"/><Relationship Id="rId5" Type="http://schemas.openxmlformats.org/officeDocument/2006/relationships/hyperlink" Target="http://www.msssi.gob.es/estadEstudios/estadisticas/estadisticas/estMinisterio/mortalidad/docs/MuertesTabacoEspana2014.pdf" TargetMode="External"/><Relationship Id="rId4" Type="http://schemas.openxmlformats.org/officeDocument/2006/relationships/hyperlink" Target="http://apps.who.int/iris/bitstream/10665/43897/1/9789243596280_spa.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www.youtube.com/watch?v=_iTJ9_V-8yo"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4.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hyperlink" Target="http://www.flickr.com/photos/wwworks/4759535950/"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s://www.fda.gov/TobaccoProducts/Labeling/ProductsIngredientsComponents/default.htm" TargetMode="External"/><Relationship Id="rId3" Type="http://schemas.openxmlformats.org/officeDocument/2006/relationships/notesSlide" Target="../notesSlides/notesSlide7.xml"/><Relationship Id="rId7" Type="http://schemas.openxmlformats.org/officeDocument/2006/relationships/image" Target="../media/image19.jpeg"/><Relationship Id="rId12" Type="http://schemas.openxmlformats.org/officeDocument/2006/relationships/hyperlink" Target="http://salutweb.gencat.cat/ca/el_departament/estadistiques_sanitaries/enquestes/esca/resultats_enquesta_salut_catalunya/"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18.jpeg"/><Relationship Id="rId11" Type="http://schemas.openxmlformats.org/officeDocument/2006/relationships/hyperlink" Target="http://www.cmtabacos.es/wwwcmt/paginas/CA/mercadoEstadisticas.tmpl" TargetMode="External"/><Relationship Id="rId5" Type="http://schemas.openxmlformats.org/officeDocument/2006/relationships/image" Target="../media/image17.png"/><Relationship Id="rId15" Type="http://schemas.openxmlformats.org/officeDocument/2006/relationships/image" Target="../media/image24.jpeg"/><Relationship Id="rId10" Type="http://schemas.openxmlformats.org/officeDocument/2006/relationships/image" Target="../media/image22.jpeg"/><Relationship Id="rId4" Type="http://schemas.openxmlformats.org/officeDocument/2006/relationships/oleObject" Target="../embeddings/oleObject1.bin"/><Relationship Id="rId9" Type="http://schemas.openxmlformats.org/officeDocument/2006/relationships/image" Target="../media/image21.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salutweb.gencat.cat/ca/el_departament/estadistiques_sanitaries/enquestes/esca/resultats_enquesta_salut_cataluny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apo4G_gran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200"/>
          <a:stretch>
            <a:fillRect/>
          </a:stretch>
        </p:blipFill>
        <p:spPr>
          <a:xfrm>
            <a:off x="1701212" y="1531501"/>
            <a:ext cx="5470150" cy="3317936"/>
          </a:xfrm>
          <a:noFill/>
        </p:spPr>
      </p:pic>
      <p:sp>
        <p:nvSpPr>
          <p:cNvPr id="16387" name="Text Box 3"/>
          <p:cNvSpPr txBox="1">
            <a:spLocks noChangeArrowheads="1"/>
          </p:cNvSpPr>
          <p:nvPr/>
        </p:nvSpPr>
        <p:spPr bwMode="auto">
          <a:xfrm>
            <a:off x="1701212" y="4986755"/>
            <a:ext cx="3851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a:solidFill>
                  <a:srgbClr val="000066"/>
                </a:solidFill>
              </a:rPr>
              <a:t>Taylor </a:t>
            </a:r>
            <a:r>
              <a:rPr lang="es-ES" altLang="ca-ES" sz="1200" err="1">
                <a:solidFill>
                  <a:srgbClr val="000066"/>
                </a:solidFill>
              </a:rPr>
              <a:t>WC</a:t>
            </a:r>
            <a:r>
              <a:rPr lang="es-ES" altLang="ca-ES" sz="1200">
                <a:solidFill>
                  <a:srgbClr val="000066"/>
                </a:solidFill>
              </a:rPr>
              <a:t> et al. Ann </a:t>
            </a:r>
            <a:r>
              <a:rPr lang="es-ES" altLang="ca-ES" sz="1200" err="1">
                <a:solidFill>
                  <a:srgbClr val="000066"/>
                </a:solidFill>
              </a:rPr>
              <a:t>Intern</a:t>
            </a:r>
            <a:r>
              <a:rPr lang="es-ES" altLang="ca-ES" sz="1200">
                <a:solidFill>
                  <a:srgbClr val="000066"/>
                </a:solidFill>
              </a:rPr>
              <a:t> </a:t>
            </a:r>
            <a:r>
              <a:rPr lang="es-ES" altLang="ca-ES" sz="1200" err="1">
                <a:solidFill>
                  <a:srgbClr val="000066"/>
                </a:solidFill>
              </a:rPr>
              <a:t>Med</a:t>
            </a:r>
            <a:r>
              <a:rPr lang="es-ES" altLang="ca-ES" sz="1200">
                <a:solidFill>
                  <a:srgbClr val="000066"/>
                </a:solidFill>
              </a:rPr>
              <a:t> 1987; 106: 605 -14</a:t>
            </a:r>
          </a:p>
        </p:txBody>
      </p:sp>
      <p:sp>
        <p:nvSpPr>
          <p:cNvPr id="16390" name="Marcador de texto 6"/>
          <p:cNvSpPr>
            <a:spLocks noGrp="1"/>
          </p:cNvSpPr>
          <p:nvPr>
            <p:ph type="body" sz="quarter" idx="13"/>
          </p:nvPr>
        </p:nvSpPr>
        <p:spPr>
          <a:xfrm>
            <a:off x="573088" y="5373686"/>
            <a:ext cx="8570912" cy="785813"/>
          </a:xfrm>
        </p:spPr>
        <p:txBody>
          <a:bodyPr>
            <a:normAutofit/>
          </a:bodyPr>
          <a:lstStyle/>
          <a:p>
            <a:r>
              <a:rPr lang="ca-ES" altLang="ca-ES" sz="1600"/>
              <a:t>Comparat amb altres intervencions habituals a la consulta d’Atenció Primària, l’ajuda a deixar de fumar és una de les més cost-efectiva.</a:t>
            </a:r>
          </a:p>
        </p:txBody>
      </p:sp>
      <p:sp>
        <p:nvSpPr>
          <p:cNvPr id="6"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sz="2200"/>
              <a:t>INTERVENCIÓ AMB MOLT BONA RELACIÓ COST-EFECTIVITAT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p:nvPr/>
        </p:nvCxnSpPr>
        <p:spPr>
          <a:xfrm flipH="1">
            <a:off x="2113005" y="2086149"/>
            <a:ext cx="1883018" cy="27174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054012" y="5966426"/>
            <a:ext cx="709295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a:hlinkClick r:id="rId8"/>
              </a:rPr>
              <a:t>West R et al. Smoking cessation guidlines of health professionals: an update. Thorax 2000; 55:987-99</a:t>
            </a:r>
            <a:endParaRPr lang="es-ES" altLang="ca-ES" sz="1200" i="1"/>
          </a:p>
          <a:p>
            <a:pPr eaLnBrk="1" hangingPunct="1">
              <a:spcBef>
                <a:spcPct val="50000"/>
              </a:spcBef>
              <a:buClrTx/>
              <a:buFontTx/>
              <a:buNone/>
            </a:pPr>
            <a:r>
              <a:rPr lang="es-ES" sz="1200">
                <a:hlinkClick r:id="rId9"/>
              </a:rPr>
              <a:t>Guía de Práctica Clínica del Servicio de Salud Pública de los Estados Unidos. </a:t>
            </a:r>
            <a:r>
              <a:rPr lang="es-ES" altLang="ca-ES" sz="1200" i="1">
                <a:hlinkClick r:id="rId9"/>
              </a:rPr>
              <a:t>Fiore et al, 2008</a:t>
            </a:r>
            <a:endParaRPr lang="es-ES" altLang="ca-ES" sz="1200" i="1"/>
          </a:p>
          <a:p>
            <a:pPr eaLnBrk="1" hangingPunct="1">
              <a:spcBef>
                <a:spcPct val="50000"/>
              </a:spcBef>
              <a:buClrTx/>
              <a:buFontTx/>
              <a:buNone/>
            </a:pPr>
            <a:r>
              <a:rPr lang="es-ES" altLang="ca-ES" sz="1200">
                <a:hlinkClick r:id="rId10"/>
              </a:rPr>
              <a:t>Intervención interdisciplinar en tabaquismo. Documento de consenso. SEDET</a:t>
            </a:r>
            <a:r>
              <a:rPr lang="es-ES" altLang="ca-ES" sz="1200"/>
              <a:t> </a:t>
            </a:r>
          </a:p>
        </p:txBody>
      </p:sp>
      <p:pic>
        <p:nvPicPr>
          <p:cNvPr id="18436" name="Picture 8" descr="Pocas personas del icono"/>
          <p:cNvPicPr>
            <a:picLocks noChangeAspect="1" noChangeArrowheads="1"/>
          </p:cNvPicPr>
          <p:nvPr/>
        </p:nvPicPr>
        <p:blipFill>
          <a:blip r:embed="rId11">
            <a:extLst>
              <a:ext uri="{28A0092B-C50C-407E-A947-70E740481C1C}">
                <a14:useLocalDpi xmlns:a14="http://schemas.microsoft.com/office/drawing/2010/main" val="0"/>
              </a:ext>
            </a:extLst>
          </a:blip>
          <a:srcRect l="-5789" t="18001" r="5789" b="-18001"/>
          <a:stretch>
            <a:fillRect/>
          </a:stretch>
        </p:blipFill>
        <p:spPr bwMode="auto">
          <a:xfrm>
            <a:off x="1481379" y="2021750"/>
            <a:ext cx="1685541" cy="93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051572" y="3429397"/>
            <a:ext cx="3364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4916784"/>
            <a:ext cx="1718749" cy="10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307975" y="4337563"/>
            <a:ext cx="1821936" cy="646331"/>
          </a:xfrm>
          <a:prstGeom prst="rect">
            <a:avLst/>
          </a:prstGeom>
          <a:noFill/>
        </p:spPr>
        <p:txBody>
          <a:bodyPr wrap="square" rtlCol="0">
            <a:spAutoFit/>
          </a:bodyPr>
          <a:lstStyle/>
          <a:p>
            <a:r>
              <a:rPr lang="ca-ES" b="1">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39943"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771775" y="63087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a:latin typeface="Calibri" panose="020F0502020204030204" pitchFamily="34" charset="0"/>
              </a:rPr>
              <a:t>Font: Enquesta PAPSF 2014</a:t>
            </a: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549830" y="1429358"/>
            <a:ext cx="8464550" cy="4763624"/>
          </a:xfrm>
        </p:spPr>
        <p:txBody>
          <a:bodyPr/>
          <a:lstStyle/>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Causa de morbimortalitat molt important que </a:t>
            </a:r>
            <a:r>
              <a:rPr lang="ca-ES" sz="2500" b="1">
                <a:solidFill>
                  <a:srgbClr val="0293E0"/>
                </a:solidFill>
              </a:rPr>
              <a:t>es pot prevenir! </a:t>
            </a:r>
          </a:p>
          <a:p>
            <a:pPr marL="514350" indent="-514350">
              <a:spcBef>
                <a:spcPts val="600"/>
              </a:spcBef>
              <a:buClr>
                <a:schemeClr val="accent1">
                  <a:lumMod val="75000"/>
                </a:schemeClr>
              </a:buClr>
              <a:buSzPct val="95000"/>
              <a:buFont typeface="+mj-lt"/>
              <a:buAutoNum type="arabicPeriod"/>
              <a:defRPr/>
            </a:pPr>
            <a:r>
              <a:rPr lang="ca-ES" sz="2500" b="1">
                <a:solidFill>
                  <a:srgbClr val="0293E0"/>
                </a:solidFill>
              </a:rPr>
              <a:t>Afecta </a:t>
            </a:r>
            <a:r>
              <a:rPr lang="ca-ES" sz="2500">
                <a:solidFill>
                  <a:srgbClr val="0293E0"/>
                </a:solidFill>
              </a:rPr>
              <a:t>a moltes persones.</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Les intervencions per deixar de fumar tenen </a:t>
            </a:r>
            <a:r>
              <a:rPr lang="ca-ES" sz="2500" b="1">
                <a:solidFill>
                  <a:srgbClr val="0293E0"/>
                </a:solidFill>
              </a:rPr>
              <a:t>evidència de la seva eficàcia</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És una de les intervencions amb </a:t>
            </a:r>
            <a:r>
              <a:rPr lang="ca-ES" sz="2500" b="1">
                <a:solidFill>
                  <a:srgbClr val="0293E0"/>
                </a:solidFill>
              </a:rPr>
              <a:t>millor relació cost-efectivitat. </a:t>
            </a:r>
          </a:p>
          <a:p>
            <a:pPr marL="514350" indent="-514350">
              <a:spcBef>
                <a:spcPts val="600"/>
              </a:spcBef>
              <a:buClr>
                <a:schemeClr val="accent1">
                  <a:lumMod val="75000"/>
                </a:schemeClr>
              </a:buClr>
              <a:buSzPct val="95000"/>
              <a:buFont typeface="+mj-lt"/>
              <a:buAutoNum type="arabicPeriod"/>
              <a:defRPr/>
            </a:pPr>
            <a:r>
              <a:rPr lang="ca-ES" sz="2500">
                <a:solidFill>
                  <a:srgbClr val="0293E0"/>
                </a:solidFill>
              </a:rPr>
              <a:t>S’ha de prioritzar les intervencions amb </a:t>
            </a:r>
            <a:r>
              <a:rPr lang="ca-ES" sz="2500" b="1">
                <a:solidFill>
                  <a:srgbClr val="0293E0"/>
                </a:solidFill>
              </a:rPr>
              <a:t>major impacte en salut.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a:t>Recursos PAPSF </a:t>
            </a:r>
            <a:r>
              <a:rPr lang="ca-ES" altLang="ca-ES" sz="4400">
                <a:hlinkClick r:id="rId3"/>
              </a:rPr>
              <a:t>www.papsf.cat</a:t>
            </a:r>
            <a:r>
              <a:rPr lang="ca-ES" altLang="ca-ES" sz="4400"/>
              <a:t> </a:t>
            </a:r>
            <a:br>
              <a:rPr lang="ca-ES" altLang="ca-ES" sz="4400"/>
            </a:br>
            <a:endParaRPr lang="ca-ES" altLang="ca-ES" sz="5400"/>
          </a:p>
        </p:txBody>
      </p:sp>
      <p:sp>
        <p:nvSpPr>
          <p:cNvPr id="4" name="3 Rectángulo redondeado"/>
          <p:cNvSpPr/>
          <p:nvPr/>
        </p:nvSpPr>
        <p:spPr>
          <a:xfrm>
            <a:off x="205783" y="1913698"/>
            <a:ext cx="2288035"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PAPSF</a:t>
            </a:r>
          </a:p>
          <a:p>
            <a:pPr algn="ctr"/>
            <a:endParaRPr lang="ca-ES" sz="2000">
              <a:solidFill>
                <a:schemeClr val="tx1"/>
              </a:solidFill>
            </a:endParaRPr>
          </a:p>
          <a:p>
            <a:pPr marL="82550"/>
            <a:r>
              <a:rPr lang="ca-ES" sz="1600">
                <a:solidFill>
                  <a:schemeClr val="tx1"/>
                </a:solidFill>
              </a:rPr>
              <a:t>Noticies</a:t>
            </a:r>
          </a:p>
          <a:p>
            <a:pPr marL="82550"/>
            <a:r>
              <a:rPr lang="ca-ES" sz="1600">
                <a:solidFill>
                  <a:schemeClr val="tx1"/>
                </a:solidFill>
              </a:rPr>
              <a:t>Biblioteca</a:t>
            </a:r>
          </a:p>
          <a:p>
            <a:pPr marL="82550"/>
            <a:r>
              <a:rPr lang="ca-ES" sz="1600">
                <a:solidFill>
                  <a:schemeClr val="tx1"/>
                </a:solidFill>
              </a:rPr>
              <a:t>Activitats:</a:t>
            </a:r>
          </a:p>
          <a:p>
            <a:pPr marL="177800">
              <a:buFont typeface="Arial" panose="020B0604020202020204" pitchFamily="34" charset="0"/>
              <a:buChar char="•"/>
            </a:pPr>
            <a:r>
              <a:rPr lang="ca-ES" sz="1600">
                <a:solidFill>
                  <a:schemeClr val="tx1"/>
                </a:solidFill>
              </a:rPr>
              <a:t>Formació presencial</a:t>
            </a:r>
          </a:p>
          <a:p>
            <a:pPr marL="177800">
              <a:buFont typeface="Arial" panose="020B0604020202020204" pitchFamily="34" charset="0"/>
              <a:buChar char="•"/>
            </a:pPr>
            <a:r>
              <a:rPr lang="ca-ES" sz="1600">
                <a:solidFill>
                  <a:schemeClr val="tx1"/>
                </a:solidFill>
                <a:hlinkClick r:id="rId4"/>
              </a:rPr>
              <a:t>Formació a distància</a:t>
            </a:r>
            <a:endParaRPr lang="ca-ES" sz="1600">
              <a:solidFill>
                <a:schemeClr val="tx1"/>
              </a:solidFill>
            </a:endParaRPr>
          </a:p>
          <a:p>
            <a:pPr marL="177800">
              <a:buFont typeface="Arial" panose="020B0604020202020204" pitchFamily="34" charset="0"/>
              <a:buChar char="•"/>
            </a:pPr>
            <a:endParaRPr lang="ca-ES" sz="1600">
              <a:solidFill>
                <a:schemeClr val="tx1"/>
              </a:solidFill>
            </a:endParaRPr>
          </a:p>
          <a:p>
            <a:pPr marL="82550"/>
            <a:r>
              <a:rPr lang="ca-ES" sz="1600">
                <a:solidFill>
                  <a:schemeClr val="tx1"/>
                </a:solidFill>
                <a:hlinkClick r:id="rId5"/>
              </a:rPr>
              <a:t>Setmana Sense Fum</a:t>
            </a:r>
            <a:endParaRPr lang="ca-ES" sz="1600">
              <a:solidFill>
                <a:schemeClr val="tx1"/>
              </a:solidFill>
            </a:endParaRPr>
          </a:p>
          <a:p>
            <a:pPr algn="ctr"/>
            <a:endParaRPr lang="ca-ES">
              <a:solidFill>
                <a:schemeClr val="tx1"/>
              </a:solidFill>
            </a:endParaRPr>
          </a:p>
        </p:txBody>
      </p:sp>
      <p:pic>
        <p:nvPicPr>
          <p:cNvPr id="5" name="4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18" y="1080606"/>
            <a:ext cx="1152000" cy="951312"/>
          </a:xfrm>
          <a:prstGeom prst="rect">
            <a:avLst/>
          </a:prstGeom>
        </p:spPr>
      </p:pic>
      <p:sp>
        <p:nvSpPr>
          <p:cNvPr id="8" name="7 Rectángulo redondeado"/>
          <p:cNvSpPr/>
          <p:nvPr/>
        </p:nvSpPr>
        <p:spPr>
          <a:xfrm>
            <a:off x="4707877" y="1945162"/>
            <a:ext cx="2196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a:solidFill>
                  <a:schemeClr val="tx1"/>
                </a:solidFill>
              </a:rPr>
              <a:t>Infància Sense Fum</a:t>
            </a:r>
          </a:p>
          <a:p>
            <a:pPr algn="ctr"/>
            <a:endParaRPr lang="ca-ES" b="1">
              <a:solidFill>
                <a:schemeClr val="tx1"/>
              </a:solidFill>
            </a:endParaRPr>
          </a:p>
          <a:p>
            <a:endParaRPr lang="ca-ES">
              <a:solidFill>
                <a:schemeClr val="tx1"/>
              </a:solidFill>
            </a:endParaRPr>
          </a:p>
          <a:p>
            <a:r>
              <a:rPr lang="ca-ES">
                <a:solidFill>
                  <a:schemeClr val="tx1"/>
                </a:solidFill>
              </a:rPr>
              <a:t>Guies</a:t>
            </a:r>
          </a:p>
          <a:p>
            <a:pPr marL="82550" indent="-82550" algn="ctr">
              <a:buFont typeface="Arial" panose="020B0604020202020204" pitchFamily="34" charset="0"/>
              <a:buChar char="•"/>
            </a:pPr>
            <a:r>
              <a:rPr lang="ca-ES" sz="1600">
                <a:solidFill>
                  <a:schemeClr val="tx1"/>
                </a:solidFill>
              </a:rPr>
              <a:t>Per a professionals</a:t>
            </a:r>
          </a:p>
          <a:p>
            <a:pPr marL="82550" indent="-82550" algn="ctr">
              <a:buFont typeface="Arial" panose="020B0604020202020204" pitchFamily="34" charset="0"/>
              <a:buChar char="•"/>
            </a:pPr>
            <a:r>
              <a:rPr lang="ca-ES" sz="1600">
                <a:solidFill>
                  <a:schemeClr val="tx1"/>
                </a:solidFill>
              </a:rPr>
              <a:t>Per a pares i mares</a:t>
            </a:r>
          </a:p>
          <a:p>
            <a:pPr algn="ctr"/>
            <a:endParaRPr lang="ca-ES">
              <a:solidFill>
                <a:schemeClr val="tx1"/>
              </a:solidFill>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628" y="1109722"/>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6971756" y="1947185"/>
            <a:ext cx="2099787"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a:solidFill>
                <a:schemeClr val="tx1"/>
              </a:solidFill>
            </a:endParaRPr>
          </a:p>
          <a:p>
            <a:pPr algn="ctr"/>
            <a:r>
              <a:rPr lang="ca-ES" b="1">
                <a:solidFill>
                  <a:schemeClr val="tx1"/>
                </a:solidFill>
              </a:rPr>
              <a:t>qTabac</a:t>
            </a:r>
          </a:p>
          <a:p>
            <a:pPr algn="ctr"/>
            <a:endParaRPr lang="ca-ES" b="1">
              <a:solidFill>
                <a:schemeClr val="tx1"/>
              </a:solidFill>
            </a:endParaRPr>
          </a:p>
          <a:p>
            <a:pPr algn="ctr"/>
            <a:endParaRPr lang="ca-ES" sz="1600" b="1">
              <a:solidFill>
                <a:schemeClr val="tx1"/>
              </a:solidFill>
            </a:endParaRPr>
          </a:p>
          <a:p>
            <a:pPr algn="ctr"/>
            <a:r>
              <a:rPr lang="ca-ES" sz="1600">
                <a:solidFill>
                  <a:schemeClr val="tx1"/>
                </a:solidFill>
              </a:rPr>
              <a:t>Servei de consultes per a professionals:</a:t>
            </a:r>
          </a:p>
          <a:p>
            <a:pPr algn="ctr"/>
            <a:endParaRPr lang="ca-ES" sz="1400">
              <a:solidFill>
                <a:schemeClr val="tx1"/>
              </a:solidFill>
            </a:endParaRPr>
          </a:p>
          <a:p>
            <a:pPr marL="82550" indent="-82550" algn="ctr">
              <a:buFont typeface="Arial" panose="020B0604020202020204" pitchFamily="34" charset="0"/>
              <a:buChar char="•"/>
              <a:tabLst>
                <a:tab pos="82550" algn="l"/>
              </a:tabLst>
            </a:pPr>
            <a:r>
              <a:rPr lang="ca-ES" sz="1600">
                <a:solidFill>
                  <a:schemeClr val="tx1"/>
                </a:solidFill>
              </a:rPr>
              <a:t>Telèfon 932607357</a:t>
            </a:r>
          </a:p>
          <a:p>
            <a:pPr marL="107950" indent="-107950" algn="ctr">
              <a:buFont typeface="Arial" panose="020B0604020202020204" pitchFamily="34" charset="0"/>
              <a:buChar char="•"/>
              <a:tabLst>
                <a:tab pos="82550" algn="l"/>
              </a:tabLst>
            </a:pPr>
            <a:r>
              <a:rPr lang="ca-ES" sz="1600">
                <a:solidFill>
                  <a:schemeClr val="tx1"/>
                </a:solidFill>
              </a:rPr>
              <a:t>Formulari en línia</a:t>
            </a:r>
          </a:p>
          <a:p>
            <a:pPr algn="ctr"/>
            <a:endParaRPr lang="ca-ES">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3704" y="112771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974456" y="2217903"/>
            <a:ext cx="869438" cy="369332"/>
          </a:xfrm>
          <a:prstGeom prst="rect">
            <a:avLst/>
          </a:prstGeom>
          <a:noFill/>
        </p:spPr>
        <p:txBody>
          <a:bodyPr wrap="square" rtlCol="0">
            <a:spAutoFit/>
          </a:bodyPr>
          <a:lstStyle/>
          <a:p>
            <a:r>
              <a:rPr lang="ca-ES" b="1">
                <a:hlinkClick r:id="rId3"/>
              </a:rPr>
              <a:t>Enllaç</a:t>
            </a:r>
            <a:endParaRPr lang="ca-ES" b="1"/>
          </a:p>
        </p:txBody>
      </p:sp>
      <p:sp>
        <p:nvSpPr>
          <p:cNvPr id="22" name="21 Rectángulo redondeado"/>
          <p:cNvSpPr/>
          <p:nvPr/>
        </p:nvSpPr>
        <p:spPr>
          <a:xfrm>
            <a:off x="252730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a:solidFill>
                <a:schemeClr val="tx1"/>
              </a:solidFill>
            </a:endParaRPr>
          </a:p>
          <a:p>
            <a:pPr algn="ctr"/>
            <a:r>
              <a:rPr lang="ca-ES" b="1">
                <a:solidFill>
                  <a:schemeClr val="tx1"/>
                </a:solidFill>
              </a:rPr>
              <a:t>Intervenció grupal</a:t>
            </a:r>
          </a:p>
          <a:p>
            <a:r>
              <a:rPr lang="ca-ES" b="1">
                <a:solidFill>
                  <a:schemeClr val="tx1"/>
                </a:solidFill>
              </a:rPr>
              <a:t> </a:t>
            </a:r>
          </a:p>
          <a:p>
            <a:r>
              <a:rPr lang="ca-ES" sz="1600">
                <a:solidFill>
                  <a:schemeClr val="tx1"/>
                </a:solidFill>
              </a:rPr>
              <a:t>   Guia i materials</a:t>
            </a:r>
          </a:p>
          <a:p>
            <a:pPr marL="355600" indent="-82550">
              <a:buFont typeface="Arial" panose="020B0604020202020204" pitchFamily="34" charset="0"/>
              <a:buChar char="•"/>
            </a:pPr>
            <a:r>
              <a:rPr lang="ca-ES" sz="1600">
                <a:solidFill>
                  <a:schemeClr val="tx1"/>
                </a:solidFill>
              </a:rPr>
              <a:t> Català</a:t>
            </a:r>
          </a:p>
          <a:p>
            <a:pPr marL="355600" indent="-82550">
              <a:buFont typeface="Arial" panose="020B0604020202020204" pitchFamily="34" charset="0"/>
              <a:buChar char="•"/>
            </a:pPr>
            <a:r>
              <a:rPr lang="ca-ES" sz="1600">
                <a:solidFill>
                  <a:schemeClr val="tx1"/>
                </a:solidFill>
              </a:rPr>
              <a:t> Castellà </a:t>
            </a:r>
          </a:p>
          <a:p>
            <a:pPr algn="ctr"/>
            <a:endParaRPr lang="ca-ES" sz="1600">
              <a:solidFill>
                <a:schemeClr val="tx1"/>
              </a:solidFill>
            </a:endParaRPr>
          </a:p>
          <a:p>
            <a:pPr algn="ctr"/>
            <a:r>
              <a:rPr lang="ca-ES" sz="1600">
                <a:solidFill>
                  <a:schemeClr val="tx1"/>
                </a:solidFill>
              </a:rPr>
              <a:t>Nou pòster editable per la difusió en el CAP!!</a:t>
            </a:r>
          </a:p>
          <a:p>
            <a:pPr algn="ctr"/>
            <a:endParaRPr lang="ca-ES">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662" y="1043515"/>
            <a:ext cx="894857" cy="1044000"/>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214912" y="2227582"/>
            <a:ext cx="888479" cy="369332"/>
          </a:xfrm>
          <a:prstGeom prst="rect">
            <a:avLst/>
          </a:prstGeom>
          <a:noFill/>
        </p:spPr>
        <p:txBody>
          <a:bodyPr wrap="square" rtlCol="0">
            <a:spAutoFit/>
          </a:bodyPr>
          <a:lstStyle/>
          <a:p>
            <a:r>
              <a:rPr lang="ca-ES" b="1">
                <a:hlinkClick r:id="rId10"/>
              </a:rPr>
              <a:t>Enllaç</a:t>
            </a:r>
            <a:endParaRPr lang="ca-ES" b="1"/>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1"/>
              </a:rPr>
              <a:t>Enllaç</a:t>
            </a:r>
            <a:endParaRPr lang="ca-ES" b="1"/>
          </a:p>
        </p:txBody>
      </p:sp>
      <p:pic>
        <p:nvPicPr>
          <p:cNvPr id="27" name="Picture 3"/>
          <p:cNvPicPr>
            <a:picLocks noChangeAspect="1" noChangeArrowheads="1"/>
          </p:cNvPicPr>
          <p:nvPr/>
        </p:nvPicPr>
        <p:blipFill>
          <a:blip r:embed="rId12"/>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p:cNvPicPr>
            <a:picLocks noChangeAspect="1" noChangeArrowheads="1"/>
          </p:cNvPicPr>
          <p:nvPr/>
        </p:nvPicPr>
        <p:blipFill>
          <a:blip r:embed="rId13"/>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414864" y="2318017"/>
            <a:ext cx="782026" cy="369332"/>
          </a:xfrm>
          <a:prstGeom prst="rect">
            <a:avLst/>
          </a:prstGeom>
          <a:noFill/>
        </p:spPr>
        <p:txBody>
          <a:bodyPr wrap="square" rtlCol="0">
            <a:spAutoFit/>
          </a:bodyPr>
          <a:lstStyle/>
          <a:p>
            <a:r>
              <a:rPr lang="ca-ES" b="1">
                <a:hlinkClick r:id="rId14"/>
              </a:rPr>
              <a:t>Enllaç</a:t>
            </a:r>
            <a:endParaRPr lang="ca-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5" y="2133600"/>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384251" cy="1046440"/>
          </a:xfrm>
          <a:prstGeom prst="rect">
            <a:avLst/>
          </a:prstGeom>
          <a:solidFill>
            <a:srgbClr val="92D050"/>
          </a:solidFill>
        </p:spPr>
        <p:txBody>
          <a:bodyPr wrap="square" rtlCol="0">
            <a:spAutoFit/>
          </a:bodyPr>
          <a:lstStyle/>
          <a:p>
            <a:r>
              <a:rPr lang="ca-ES" sz="140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a:solidFill>
                <a:schemeClr val="tx1">
                  <a:lumMod val="85000"/>
                  <a:lumOff val="15000"/>
                </a:schemeClr>
              </a:solidFill>
              <a:latin typeface="Arial" panose="020B0604020202020204" pitchFamily="34" charset="0"/>
            </a:endParaRPr>
          </a:p>
          <a:p>
            <a:r>
              <a:rPr lang="ca-ES" sz="140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rotWithShape="1">
          <a:blip r:embed="rId3"/>
          <a:srcRect l="20326" t="32854" r="34791" b="20178"/>
          <a:stretch/>
        </p:blipFill>
        <p:spPr>
          <a:xfrm>
            <a:off x="1367835" y="1716427"/>
            <a:ext cx="6549617" cy="3855158"/>
          </a:xfrm>
          <a:prstGeom prst="rect">
            <a:avLst/>
          </a:prstGeom>
        </p:spPr>
      </p:pic>
      <p:sp>
        <p:nvSpPr>
          <p:cNvPr id="10" name="Marcador de texto 3"/>
          <p:cNvSpPr>
            <a:spLocks noGrp="1"/>
          </p:cNvSpPr>
          <p:nvPr>
            <p:ph type="body" sz="quarter" idx="13"/>
          </p:nvPr>
        </p:nvSpPr>
        <p:spPr>
          <a:xfrm>
            <a:off x="362910" y="781050"/>
            <a:ext cx="8570912" cy="428625"/>
          </a:xfrm>
        </p:spPr>
        <p:txBody>
          <a:bodyPr>
            <a:normAutofit/>
          </a:bodyPr>
          <a:lstStyle/>
          <a:p>
            <a:pPr eaLnBrk="1" fontAlgn="auto" hangingPunct="1">
              <a:spcBef>
                <a:spcPts val="0"/>
              </a:spcBef>
              <a:spcAft>
                <a:spcPts val="0"/>
              </a:spcAft>
              <a:defRPr/>
            </a:pPr>
            <a:r>
              <a:rPr lang="ca-ES" sz="1800" kern="0">
                <a:solidFill>
                  <a:srgbClr val="0293E0"/>
                </a:solidFill>
              </a:rPr>
              <a:t>Causa la mort de quasi 6 milions de persones a l’any al mon</a:t>
            </a:r>
          </a:p>
        </p:txBody>
      </p:sp>
      <p:pic>
        <p:nvPicPr>
          <p:cNvPr id="18" name="Imagen 17"/>
          <p:cNvPicPr>
            <a:picLocks noChangeAspect="1"/>
          </p:cNvPicPr>
          <p:nvPr/>
        </p:nvPicPr>
        <p:blipFill rotWithShape="1">
          <a:blip r:embed="rId3"/>
          <a:srcRect l="20202" t="17582" r="34915" b="75732"/>
          <a:stretch/>
        </p:blipFill>
        <p:spPr>
          <a:xfrm>
            <a:off x="1191802" y="1202082"/>
            <a:ext cx="6847793" cy="573743"/>
          </a:xfrm>
          <a:prstGeom prst="rect">
            <a:avLst/>
          </a:prstGeom>
        </p:spPr>
      </p:pic>
      <p:sp>
        <p:nvSpPr>
          <p:cNvPr id="26" name="3 CuadroTexto"/>
          <p:cNvSpPr txBox="1">
            <a:spLocks noChangeArrowheads="1"/>
          </p:cNvSpPr>
          <p:nvPr/>
        </p:nvSpPr>
        <p:spPr bwMode="auto">
          <a:xfrm>
            <a:off x="1757796" y="5533545"/>
            <a:ext cx="722314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200" b="1" i="1">
                <a:latin typeface="Calibri" panose="020F0502020204030204" pitchFamily="34" charset="0"/>
              </a:rPr>
              <a:t>Principals causes de mortalitat en el mon. En ratllat, les morts atribuïdes al tabac (OMS, 2008)</a:t>
            </a:r>
          </a:p>
          <a:p>
            <a:pPr eaLnBrk="1" hangingPunct="1">
              <a:spcBef>
                <a:spcPct val="0"/>
              </a:spcBef>
              <a:buClrTx/>
              <a:buFontTx/>
              <a:buNone/>
            </a:pPr>
            <a:endParaRPr lang="ca-ES" altLang="ca-ES" sz="500" i="1">
              <a:latin typeface="Calibri" panose="020F0502020204030204" pitchFamily="34" charset="0"/>
            </a:endParaRPr>
          </a:p>
          <a:p>
            <a:pPr lvl="1" eaLnBrk="1" hangingPunct="1">
              <a:spcBef>
                <a:spcPct val="0"/>
              </a:spcBef>
              <a:buFontTx/>
              <a:buNone/>
            </a:pPr>
            <a:r>
              <a:rPr lang="ca-ES" altLang="ca-ES" sz="1000" i="1">
                <a:latin typeface="Calibri" panose="020F0502020204030204" pitchFamily="34" charset="0"/>
              </a:rPr>
              <a:t>Fonts:</a:t>
            </a:r>
          </a:p>
          <a:p>
            <a:pPr lvl="1" eaLnBrk="1" hangingPunct="1">
              <a:spcBef>
                <a:spcPct val="0"/>
              </a:spcBef>
              <a:buFontTx/>
              <a:buNone/>
            </a:pPr>
            <a:r>
              <a:rPr lang="ca-ES" altLang="ca-ES" sz="1000" i="1">
                <a:latin typeface="Calibri" panose="020F0502020204030204" pitchFamily="34" charset="0"/>
                <a:hlinkClick r:id="rId4"/>
              </a:rPr>
              <a:t>Informe OMS sobre la epidèmia mundial del tabaquisme, 2008. </a:t>
            </a:r>
            <a:r>
              <a:rPr lang="ca-ES" altLang="ca-ES" sz="1000" i="1" err="1">
                <a:latin typeface="Calibri" panose="020F0502020204030204" pitchFamily="34" charset="0"/>
                <a:hlinkClick r:id="rId4"/>
              </a:rPr>
              <a:t>Plan</a:t>
            </a:r>
            <a:r>
              <a:rPr lang="ca-ES" altLang="ca-ES" sz="1000" i="1">
                <a:latin typeface="Calibri" panose="020F0502020204030204" pitchFamily="34" charset="0"/>
                <a:hlinkClick r:id="rId4"/>
              </a:rPr>
              <a:t> de </a:t>
            </a:r>
            <a:r>
              <a:rPr lang="ca-ES" altLang="ca-ES" sz="1000" i="1" err="1">
                <a:latin typeface="Calibri" panose="020F0502020204030204" pitchFamily="34" charset="0"/>
                <a:hlinkClick r:id="rId4"/>
              </a:rPr>
              <a:t>medidas</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MPOWER</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Sin</a:t>
            </a:r>
            <a:r>
              <a:rPr lang="ca-ES" altLang="ca-ES" sz="1000" i="1">
                <a:latin typeface="Calibri" panose="020F0502020204030204" pitchFamily="34" charset="0"/>
                <a:hlinkClick r:id="rId4"/>
              </a:rPr>
              <a:t> </a:t>
            </a:r>
            <a:r>
              <a:rPr lang="ca-ES" altLang="ca-ES" sz="1000" i="1" err="1">
                <a:latin typeface="Calibri" panose="020F0502020204030204" pitchFamily="34" charset="0"/>
                <a:hlinkClick r:id="rId4"/>
              </a:rPr>
              <a:t>humo</a:t>
            </a:r>
            <a:r>
              <a:rPr lang="ca-ES" altLang="ca-ES" sz="1000" i="1">
                <a:latin typeface="Calibri" panose="020F0502020204030204" pitchFamily="34" charset="0"/>
                <a:hlinkClick r:id="rId4"/>
              </a:rPr>
              <a:t> i con vida”</a:t>
            </a:r>
            <a:endParaRPr lang="ca-ES" altLang="ca-ES" sz="1000" i="1">
              <a:latin typeface="Calibri" panose="020F0502020204030204" pitchFamily="34" charset="0"/>
            </a:endParaRPr>
          </a:p>
          <a:p>
            <a:pPr lvl="1" eaLnBrk="1" hangingPunct="1">
              <a:spcBef>
                <a:spcPct val="0"/>
              </a:spcBef>
              <a:buFontTx/>
              <a:buNone/>
            </a:pPr>
            <a:r>
              <a:rPr lang="ca-ES" altLang="ca-ES" sz="1000" i="1" err="1">
                <a:latin typeface="Calibri" panose="020F0502020204030204" pitchFamily="34" charset="0"/>
                <a:hlinkClick r:id="rId5"/>
              </a:rPr>
              <a:t>Muertes</a:t>
            </a:r>
            <a:r>
              <a:rPr lang="ca-ES" altLang="ca-ES" sz="1000" i="1">
                <a:latin typeface="Calibri" panose="020F0502020204030204" pitchFamily="34" charset="0"/>
                <a:hlinkClick r:id="rId5"/>
              </a:rPr>
              <a:t> </a:t>
            </a:r>
            <a:r>
              <a:rPr lang="ca-ES" altLang="ca-ES" sz="1000" i="1" err="1">
                <a:latin typeface="Calibri" panose="020F0502020204030204" pitchFamily="34" charset="0"/>
                <a:hlinkClick r:id="rId5"/>
              </a:rPr>
              <a:t>atribuibles</a:t>
            </a:r>
            <a:r>
              <a:rPr lang="ca-ES" altLang="ca-ES" sz="1000" i="1">
                <a:latin typeface="Calibri" panose="020F0502020204030204" pitchFamily="34" charset="0"/>
                <a:hlinkClick r:id="rId5"/>
              </a:rPr>
              <a:t> al consumo de </a:t>
            </a:r>
            <a:r>
              <a:rPr lang="ca-ES" altLang="ca-ES" sz="1000" i="1" err="1">
                <a:latin typeface="Calibri" panose="020F0502020204030204" pitchFamily="34" charset="0"/>
                <a:hlinkClick r:id="rId5"/>
              </a:rPr>
              <a:t>tabaco</a:t>
            </a:r>
            <a:r>
              <a:rPr lang="ca-ES" altLang="ca-ES" sz="1000" i="1">
                <a:latin typeface="Calibri" panose="020F0502020204030204" pitchFamily="34" charset="0"/>
                <a:hlinkClick r:id="rId5"/>
              </a:rPr>
              <a:t> en España,  2000-2014</a:t>
            </a:r>
            <a:endParaRPr lang="ca-ES" altLang="ca-ES" sz="1000" i="1">
              <a:latin typeface="Calibri" panose="020F0502020204030204" pitchFamily="34" charset="0"/>
            </a:endParaRPr>
          </a:p>
          <a:p>
            <a:pPr lvl="1" eaLnBrk="1" hangingPunct="1">
              <a:spcBef>
                <a:spcPct val="0"/>
              </a:spcBef>
              <a:buFontTx/>
              <a:buNone/>
            </a:pPr>
            <a:r>
              <a:rPr lang="ca-ES" sz="1000" u="sng">
                <a:latin typeface="Calibri" panose="020F0502020204030204" pitchFamily="34" charset="0"/>
                <a:hlinkClick r:id="rId6"/>
              </a:rPr>
              <a:t>Impacto del consumo de </a:t>
            </a:r>
            <a:r>
              <a:rPr lang="ca-ES" sz="1000" u="sng" err="1">
                <a:latin typeface="Calibri" panose="020F0502020204030204" pitchFamily="34" charset="0"/>
                <a:hlinkClick r:id="rId6"/>
              </a:rPr>
              <a:t>tabaco</a:t>
            </a:r>
            <a:r>
              <a:rPr lang="ca-ES" sz="1000" u="sng">
                <a:latin typeface="Calibri" panose="020F0502020204030204" pitchFamily="34" charset="0"/>
                <a:hlinkClick r:id="rId6"/>
              </a:rPr>
              <a:t> sobre la </a:t>
            </a:r>
            <a:r>
              <a:rPr lang="ca-ES" sz="1000" u="sng" err="1">
                <a:latin typeface="Calibri" panose="020F0502020204030204" pitchFamily="34" charset="0"/>
                <a:hlinkClick r:id="rId6"/>
              </a:rPr>
              <a:t>mortalidad</a:t>
            </a:r>
            <a:r>
              <a:rPr lang="ca-ES" sz="1000" u="sng">
                <a:latin typeface="Calibri" panose="020F0502020204030204" pitchFamily="34" charset="0"/>
                <a:hlinkClick r:id="rId6"/>
              </a:rPr>
              <a:t> en España en el </a:t>
            </a:r>
            <a:r>
              <a:rPr lang="ca-ES" sz="1000" u="sng" err="1">
                <a:latin typeface="Calibri" panose="020F0502020204030204" pitchFamily="34" charset="0"/>
                <a:hlinkClick r:id="rId6"/>
              </a:rPr>
              <a:t>año</a:t>
            </a:r>
            <a:r>
              <a:rPr lang="ca-ES" sz="1000" u="sng">
                <a:latin typeface="Calibri" panose="020F0502020204030204" pitchFamily="34" charset="0"/>
                <a:hlinkClick r:id="rId6"/>
              </a:rPr>
              <a:t> 2012</a:t>
            </a:r>
            <a:endParaRPr lang="ca-ES" sz="1000" u="sng">
              <a:latin typeface="Calibri" panose="020F0502020204030204" pitchFamily="34" charset="0"/>
            </a:endParaRPr>
          </a:p>
          <a:p>
            <a:pPr lvl="1" eaLnBrk="1" hangingPunct="1">
              <a:spcBef>
                <a:spcPct val="0"/>
              </a:spcBef>
              <a:buNone/>
            </a:pPr>
            <a:r>
              <a:rPr lang="en-US" sz="1000">
                <a:latin typeface="Calibri" panose="020F0502020204030204" pitchFamily="34" charset="0"/>
                <a:hlinkClick r:id="rId7"/>
              </a:rPr>
              <a:t>Projections of Global Mortality and Burden of Disease from 2002 to 2030</a:t>
            </a:r>
            <a:endParaRPr lang="en-US" sz="1000">
              <a:latin typeface="Calibri" panose="020F0502020204030204" pitchFamily="34" charset="0"/>
            </a:endParaRPr>
          </a:p>
          <a:p>
            <a:pPr lvl="1" eaLnBrk="1" hangingPunct="1">
              <a:spcBef>
                <a:spcPct val="0"/>
              </a:spcBef>
              <a:buFontTx/>
              <a:buNone/>
            </a:pPr>
            <a:endParaRPr lang="ca-ES" sz="1000" u="sng"/>
          </a:p>
          <a:p>
            <a:pPr eaLnBrk="1" hangingPunct="1">
              <a:spcBef>
                <a:spcPct val="0"/>
              </a:spcBef>
              <a:buClrTx/>
              <a:buFontTx/>
              <a:buNone/>
            </a:pPr>
            <a:endParaRPr lang="ca-ES" altLang="ca-ES" sz="1200">
              <a:latin typeface="Calibri" panose="020F0502020204030204" pitchFamily="34" charset="0"/>
            </a:endParaRPr>
          </a:p>
        </p:txBody>
      </p:sp>
      <p:sp>
        <p:nvSpPr>
          <p:cNvPr id="11" name="Título 1"/>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es-ES" altLang="ca-ES">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MLJnJlGx_oI/TuXhFt6pgCI/AAAAAAAACbE/9rU9c5xPx_E/s1600/ThankYou.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484" y="2680569"/>
            <a:ext cx="5579510" cy="3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ol 1"/>
          <p:cNvSpPr txBox="1">
            <a:spLocks/>
          </p:cNvSpPr>
          <p:nvPr/>
        </p:nvSpPr>
        <p:spPr bwMode="auto">
          <a:xfrm>
            <a:off x="199126" y="1691412"/>
            <a:ext cx="8944874" cy="1441450"/>
          </a:xfrm>
          <a:prstGeom prst="rect">
            <a:avLst/>
          </a:prstGeom>
          <a:noFill/>
          <a:ln w="9525">
            <a:noFill/>
            <a:miter lim="800000"/>
            <a:headEnd/>
            <a:tailEnd/>
          </a:ln>
        </p:spPr>
        <p:txBody>
          <a:bodyPr anchor="ctr"/>
          <a:lstStyle/>
          <a:p>
            <a:pPr algn="ctr" eaLnBrk="1" hangingPunct="1">
              <a:defRPr/>
            </a:pPr>
            <a:r>
              <a:rPr lang="ca-ES" altLang="es-ES" sz="2800" b="1">
                <a:solidFill>
                  <a:srgbClr val="00B0F0"/>
                </a:solidFill>
                <a:latin typeface="Arial" charset="0"/>
                <a:ea typeface="+mj-ea"/>
                <a:cs typeface="Arial" charset="0"/>
              </a:rPr>
              <a:t>Autores: </a:t>
            </a:r>
          </a:p>
          <a:p>
            <a:pPr algn="ctr" eaLnBrk="1" hangingPunct="1">
              <a:defRPr/>
            </a:pPr>
            <a:r>
              <a:rPr lang="ca-ES" altLang="es-ES" sz="2800" b="1">
                <a:solidFill>
                  <a:srgbClr val="00B0F0"/>
                </a:solidFill>
                <a:latin typeface="Arial" charset="0"/>
                <a:ea typeface="+mj-ea"/>
                <a:cs typeface="Arial" charset="0"/>
              </a:rPr>
              <a:t>Roser Casals, Silvia Granollers i Guadalupe Ortega</a:t>
            </a:r>
          </a:p>
        </p:txBody>
      </p:sp>
      <p:sp>
        <p:nvSpPr>
          <p:cNvPr id="4" name="Títol 1"/>
          <p:cNvSpPr txBox="1">
            <a:spLocks/>
          </p:cNvSpPr>
          <p:nvPr/>
        </p:nvSpPr>
        <p:spPr bwMode="auto">
          <a:xfrm>
            <a:off x="402681" y="419590"/>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dirty="0">
                <a:solidFill>
                  <a:srgbClr val="00B0F0"/>
                </a:solidFill>
                <a:latin typeface="Calibri" pitchFamily="34" charset="0"/>
              </a:rPr>
              <a:t>Disminució del tabaquisme a </a:t>
            </a:r>
            <a:r>
              <a:rPr lang="ca-ES" altLang="ca-ES" b="1" dirty="0" smtClean="0">
                <a:solidFill>
                  <a:srgbClr val="00B0F0"/>
                </a:solidFill>
                <a:latin typeface="Calibri" pitchFamily="34" charset="0"/>
              </a:rPr>
              <a:t>Catalunya entre </a:t>
            </a:r>
            <a:r>
              <a:rPr lang="ca-ES" altLang="ca-ES" b="1" dirty="0">
                <a:solidFill>
                  <a:srgbClr val="00B0F0"/>
                </a:solidFill>
                <a:latin typeface="Calibri" pitchFamily="34" charset="0"/>
              </a:rPr>
              <a:t>2011 i </a:t>
            </a:r>
            <a:r>
              <a:rPr lang="ca-ES" altLang="ca-ES" b="1" dirty="0" smtClean="0">
                <a:solidFill>
                  <a:srgbClr val="00B0F0"/>
                </a:solidFill>
                <a:latin typeface="Calibri" pitchFamily="34" charset="0"/>
              </a:rPr>
              <a:t>2016</a:t>
            </a:r>
            <a:r>
              <a:rPr lang="ca-ES" altLang="ca-ES" b="1" dirty="0">
                <a:solidFill>
                  <a:srgbClr val="00B0F0"/>
                </a:solidFill>
                <a:latin typeface="Calibri" pitchFamily="34" charset="0"/>
              </a:rPr>
              <a:t>!</a:t>
            </a:r>
            <a:endParaRPr lang="ca-ES" altLang="ca-ES" b="1" dirty="0">
              <a:solidFill>
                <a:srgbClr val="00B0F0"/>
              </a:solidFill>
              <a:latin typeface="Calibri" pitchFamily="34" charset="0"/>
            </a:endParaRP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3761749364"/>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a:t>
            </a:r>
            <a:r>
              <a:rPr lang="ca-ES" altLang="ca-ES" sz="1400" b="1" dirty="0" smtClean="0">
                <a:latin typeface="Calibri" panose="020F0502020204030204" pitchFamily="34" charset="0"/>
              </a:rPr>
              <a:t>22,9%</a:t>
            </a:r>
            <a:endParaRPr lang="ca-ES" altLang="ca-ES" sz="1400" b="1" dirty="0">
              <a:latin typeface="Calibri" panose="020F0502020204030204" pitchFamily="34" charset="0"/>
            </a:endParaRPr>
          </a:p>
          <a:p>
            <a:pPr>
              <a:spcBef>
                <a:spcPct val="0"/>
              </a:spcBef>
              <a:buClrTx/>
              <a:buNone/>
            </a:pPr>
            <a:r>
              <a:rPr lang="ca-ES" altLang="ca-ES" sz="1400" b="1" dirty="0">
                <a:latin typeface="Calibri" panose="020F0502020204030204" pitchFamily="34" charset="0"/>
              </a:rPr>
              <a:t>Ocasionals </a:t>
            </a:r>
            <a:r>
              <a:rPr lang="ca-ES" altLang="ca-ES" sz="1400" b="1" dirty="0" smtClean="0">
                <a:latin typeface="Calibri" panose="020F0502020204030204" pitchFamily="34" charset="0"/>
              </a:rPr>
              <a:t>1,8%</a:t>
            </a:r>
            <a:endParaRPr lang="ca-ES" altLang="ca-ES" sz="1400" b="1" dirty="0">
              <a:latin typeface="Calibri" panose="020F0502020204030204" pitchFamily="34" charset="0"/>
            </a:endParaRP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
            </a:r>
            <a:br>
              <a:rPr lang="ca-ES" altLang="ca-ES" dirty="0"/>
            </a:br>
            <a:endParaRPr lang="ca-ES" altLang="ca-ES" dirty="0"/>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dirty="0">
                <a:solidFill>
                  <a:srgbClr val="C00000"/>
                </a:solidFill>
              </a:rPr>
              <a:t>..........però encara fumen més </a:t>
            </a:r>
            <a:r>
              <a:rPr lang="ca-ES" altLang="ca-ES" sz="2000" b="1" dirty="0" smtClean="0">
                <a:solidFill>
                  <a:srgbClr val="C00000"/>
                </a:solidFill>
              </a:rPr>
              <a:t>d’1,5 </a:t>
            </a:r>
            <a:r>
              <a:rPr lang="ca-ES" altLang="ca-ES" sz="2000" b="1" dirty="0">
                <a:solidFill>
                  <a:srgbClr val="C00000"/>
                </a:solidFill>
              </a:rPr>
              <a:t>milions</a:t>
            </a:r>
            <a:endParaRPr lang="ca-ES" sz="2000" dirty="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27655"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407788" y="5853702"/>
            <a:ext cx="55650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rPr>
              <a:t>Fonts: </a:t>
            </a:r>
          </a:p>
          <a:p>
            <a:pPr>
              <a:spcBef>
                <a:spcPct val="0"/>
              </a:spcBef>
              <a:buClrTx/>
              <a:buFontTx/>
              <a:buNone/>
            </a:pPr>
            <a:r>
              <a:rPr lang="ca-ES" altLang="ca-ES" sz="1200">
                <a:latin typeface="Calibri" panose="020F0502020204030204" pitchFamily="34" charset="0"/>
              </a:rPr>
              <a:t>D</a:t>
            </a:r>
            <a:r>
              <a:rPr lang="ca-ES" altLang="ca-ES" sz="1400">
                <a:latin typeface="Calibri" panose="020F0502020204030204" pitchFamily="34" charset="0"/>
              </a:rPr>
              <a:t>ades del </a:t>
            </a:r>
            <a:r>
              <a:rPr lang="ca-ES" altLang="ca-ES" sz="1400">
                <a:solidFill>
                  <a:srgbClr val="009999"/>
                </a:solidFill>
                <a:latin typeface="Calibri" panose="020F0502020204030204" pitchFamily="34" charset="0"/>
                <a:hlinkClick r:id="rId11"/>
              </a:rPr>
              <a:t>Comissionat per al Mercat de Tabacs</a:t>
            </a:r>
          </a:p>
          <a:p>
            <a:pPr>
              <a:spcBef>
                <a:spcPct val="0"/>
              </a:spcBef>
              <a:buClrTx/>
              <a:buFontTx/>
              <a:buNone/>
            </a:pPr>
            <a:r>
              <a:rPr lang="ca-ES" altLang="ca-ES" sz="1400">
                <a:latin typeface="Calibri" panose="020F0502020204030204" pitchFamily="34" charset="0"/>
                <a:hlinkClick r:id="rId12"/>
              </a:rPr>
              <a:t>Enquesta de Salut de Catalunya </a:t>
            </a:r>
            <a:r>
              <a:rPr lang="ca-ES" altLang="ca-ES" sz="1400">
                <a:latin typeface="Calibri" panose="020F0502020204030204" pitchFamily="34" charset="0"/>
              </a:rPr>
              <a:t>DS 2015. Elaboració </a:t>
            </a:r>
            <a:r>
              <a:rPr lang="ca-ES" altLang="ca-ES" sz="1400" err="1">
                <a:latin typeface="Calibri" panose="020F0502020204030204" pitchFamily="34" charset="0"/>
              </a:rPr>
              <a:t>ASPCAT</a:t>
            </a:r>
            <a:r>
              <a:rPr lang="ca-ES" altLang="ca-ES" sz="1400">
                <a:latin typeface="Calibri" panose="020F0502020204030204" pitchFamily="34" charset="0"/>
              </a:rPr>
              <a:t> 2016</a:t>
            </a:r>
          </a:p>
          <a:p>
            <a:pPr>
              <a:spcBef>
                <a:spcPct val="0"/>
              </a:spcBef>
              <a:buClrTx/>
              <a:buNone/>
            </a:pPr>
            <a:r>
              <a:rPr lang="ca-ES" sz="1400" err="1">
                <a:latin typeface="Calibri" panose="020F0502020204030204" pitchFamily="34" charset="0"/>
                <a:hlinkClick r:id="rId13"/>
              </a:rPr>
              <a:t>Tobacco</a:t>
            </a:r>
            <a:r>
              <a:rPr lang="ca-ES" sz="1400">
                <a:latin typeface="Calibri" panose="020F0502020204030204" pitchFamily="34" charset="0"/>
                <a:hlinkClick r:id="rId13"/>
              </a:rPr>
              <a:t> </a:t>
            </a:r>
            <a:r>
              <a:rPr lang="ca-ES" sz="1400" err="1">
                <a:latin typeface="Calibri" panose="020F0502020204030204" pitchFamily="34" charset="0"/>
                <a:hlinkClick r:id="rId13"/>
              </a:rPr>
              <a:t>products</a:t>
            </a:r>
            <a:r>
              <a:rPr lang="ca-ES" sz="1400">
                <a:latin typeface="Calibri" panose="020F0502020204030204" pitchFamily="34" charset="0"/>
                <a:hlinkClick r:id="rId13"/>
              </a:rPr>
              <a:t>. </a:t>
            </a:r>
            <a:r>
              <a:rPr lang="ca-ES" sz="1400" err="1">
                <a:latin typeface="Calibri" panose="020F0502020204030204" pitchFamily="34" charset="0"/>
                <a:hlinkClick r:id="rId13"/>
              </a:rPr>
              <a:t>U.S</a:t>
            </a:r>
            <a:r>
              <a:rPr lang="ca-ES" sz="1400">
                <a:latin typeface="Calibri" panose="020F0502020204030204" pitchFamily="34" charset="0"/>
                <a:hlinkClick r:id="rId13"/>
              </a:rPr>
              <a:t>. </a:t>
            </a:r>
            <a:r>
              <a:rPr lang="ca-ES" sz="1400" err="1">
                <a:latin typeface="Calibri" panose="020F0502020204030204" pitchFamily="34" charset="0"/>
                <a:hlinkClick r:id="rId13"/>
              </a:rPr>
              <a:t>Department</a:t>
            </a:r>
            <a:r>
              <a:rPr lang="ca-ES" sz="1400">
                <a:latin typeface="Calibri" panose="020F0502020204030204" pitchFamily="34" charset="0"/>
                <a:hlinkClick r:id="rId13"/>
              </a:rPr>
              <a:t> of Health </a:t>
            </a:r>
            <a:r>
              <a:rPr lang="ca-ES" sz="1400" err="1">
                <a:latin typeface="Calibri" panose="020F0502020204030204" pitchFamily="34" charset="0"/>
                <a:hlinkClick r:id="rId13"/>
              </a:rPr>
              <a:t>and</a:t>
            </a:r>
            <a:r>
              <a:rPr lang="ca-ES" sz="1400">
                <a:latin typeface="Calibri" panose="020F0502020204030204" pitchFamily="34" charset="0"/>
                <a:hlinkClick r:id="rId13"/>
              </a:rPr>
              <a:t> </a:t>
            </a:r>
            <a:r>
              <a:rPr lang="ca-ES" sz="1400" err="1">
                <a:latin typeface="Calibri" panose="020F0502020204030204" pitchFamily="34" charset="0"/>
                <a:hlinkClick r:id="rId13"/>
              </a:rPr>
              <a:t>Human</a:t>
            </a:r>
            <a:r>
              <a:rPr lang="ca-ES" sz="1400">
                <a:latin typeface="Calibri" panose="020F0502020204030204" pitchFamily="34" charset="0"/>
                <a:hlinkClick r:id="rId13"/>
              </a:rPr>
              <a:t> Services</a:t>
            </a:r>
            <a:endParaRPr lang="ca-ES" altLang="ca-ES" sz="1400">
              <a:latin typeface="Calibri" panose="020F0502020204030204" pitchFamily="34" charset="0"/>
            </a:endParaRPr>
          </a:p>
          <a:p>
            <a:pPr>
              <a:spcBef>
                <a:spcPct val="0"/>
              </a:spcBef>
              <a:buClrTx/>
              <a:buFontTx/>
              <a:buNone/>
            </a:pPr>
            <a:r>
              <a:rPr lang="ca-ES" altLang="ca-ES" sz="1400">
                <a:solidFill>
                  <a:srgbClr val="009999"/>
                </a:solidFill>
                <a:latin typeface="Calibri" panose="020F0502020204030204" pitchFamily="34" charset="0"/>
                <a:hlinkClick r:id="rId11"/>
              </a:rPr>
              <a:t> </a:t>
            </a:r>
            <a:endParaRPr lang="ca-ES" altLang="ca-ES" sz="140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348145" y="5811975"/>
            <a:ext cx="780889" cy="369332"/>
          </a:xfrm>
          <a:prstGeom prst="rect">
            <a:avLst/>
          </a:prstGeom>
          <a:noFill/>
        </p:spPr>
        <p:txBody>
          <a:bodyPr wrap="square" rtlCol="0">
            <a:spAutoFit/>
          </a:bodyPr>
          <a:lstStyle/>
          <a:p>
            <a:r>
              <a:rPr lang="ca-ES">
                <a:hlinkClick r:id="rId17"/>
              </a:rPr>
              <a:t>Mites</a:t>
            </a:r>
            <a:endParaRPr lang="ca-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1756666177"/>
              </p:ext>
            </p:extLst>
          </p:nvPr>
        </p:nvGraphicFramePr>
        <p:xfrm>
          <a:off x="1566068" y="1780085"/>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647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389948" y="2462689"/>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3464557" y="6342765"/>
            <a:ext cx="3894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a:latin typeface="Calibri" panose="020F0502020204030204" pitchFamily="34" charset="0"/>
                <a:hlinkClick r:id="rId4"/>
              </a:rPr>
              <a:t>Font: Enquesta de Salut de Catalunya </a:t>
            </a:r>
            <a:endParaRPr lang="ca-ES" altLang="ca-ES" sz="140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57188" y="4995646"/>
            <a:ext cx="1338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179388" y="4616450"/>
            <a:ext cx="2022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600" b="1">
                <a:solidFill>
                  <a:srgbClr val="00B0F0"/>
                </a:solidFill>
                <a:latin typeface="Calibri" panose="020F0502020204030204" pitchFamily="34" charset="0"/>
              </a:rPr>
              <a:t>Edat inici 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dirty="0" smtClean="0">
                <a:hlinkClick r:id="rId4" action="ppaction://hlinkfile"/>
              </a:rPr>
              <a:t>Infografia  de la Direcció General de Salut Pública de la Comissió Europea</a:t>
            </a:r>
            <a:endParaRPr lang="ca-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4190</Words>
  <Application>Microsoft Office PowerPoint</Application>
  <PresentationFormat>Presentación en pantalla (4:3)</PresentationFormat>
  <Paragraphs>378</Paragraphs>
  <Slides>52</Slides>
  <Notes>52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4"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cp:lastModifiedBy>Guadalupe Ortega</cp:lastModifiedBy>
  <cp:revision>8</cp:revision>
  <dcterms:modified xsi:type="dcterms:W3CDTF">2017-05-03T15:45:21Z</dcterms:modified>
</cp:coreProperties>
</file>