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5"/>
  </p:notesMasterIdLst>
  <p:handoutMasterIdLst>
    <p:handoutMasterId r:id="rId56"/>
  </p:handoutMasterIdLst>
  <p:sldIdLst>
    <p:sldId id="256" r:id="rId2"/>
    <p:sldId id="272" r:id="rId3"/>
    <p:sldId id="277" r:id="rId4"/>
    <p:sldId id="279" r:id="rId5"/>
    <p:sldId id="355" r:id="rId6"/>
    <p:sldId id="273" r:id="rId7"/>
    <p:sldId id="276" r:id="rId8"/>
    <p:sldId id="292" r:id="rId9"/>
    <p:sldId id="285" r:id="rId10"/>
    <p:sldId id="302" r:id="rId11"/>
    <p:sldId id="281" r:id="rId12"/>
    <p:sldId id="303" r:id="rId13"/>
    <p:sldId id="293" r:id="rId14"/>
    <p:sldId id="300" r:id="rId15"/>
    <p:sldId id="353" r:id="rId16"/>
    <p:sldId id="299" r:id="rId17"/>
    <p:sldId id="354" r:id="rId18"/>
    <p:sldId id="351" r:id="rId19"/>
    <p:sldId id="308" r:id="rId20"/>
    <p:sldId id="309" r:id="rId21"/>
    <p:sldId id="310" r:id="rId22"/>
    <p:sldId id="311" r:id="rId23"/>
    <p:sldId id="312" r:id="rId24"/>
    <p:sldId id="313" r:id="rId25"/>
    <p:sldId id="314" r:id="rId26"/>
    <p:sldId id="315" r:id="rId27"/>
    <p:sldId id="316" r:id="rId28"/>
    <p:sldId id="317" r:id="rId29"/>
    <p:sldId id="318" r:id="rId30"/>
    <p:sldId id="319" r:id="rId31"/>
    <p:sldId id="320" r:id="rId32"/>
    <p:sldId id="321" r:id="rId33"/>
    <p:sldId id="322" r:id="rId34"/>
    <p:sldId id="323" r:id="rId35"/>
    <p:sldId id="324" r:id="rId36"/>
    <p:sldId id="325" r:id="rId37"/>
    <p:sldId id="326" r:id="rId38"/>
    <p:sldId id="327" r:id="rId39"/>
    <p:sldId id="328" r:id="rId40"/>
    <p:sldId id="329" r:id="rId41"/>
    <p:sldId id="357" r:id="rId42"/>
    <p:sldId id="362" r:id="rId43"/>
    <p:sldId id="334" r:id="rId44"/>
    <p:sldId id="363" r:id="rId45"/>
    <p:sldId id="358" r:id="rId46"/>
    <p:sldId id="364" r:id="rId47"/>
    <p:sldId id="340" r:id="rId48"/>
    <p:sldId id="341" r:id="rId49"/>
    <p:sldId id="346" r:id="rId50"/>
    <p:sldId id="347" r:id="rId51"/>
    <p:sldId id="365" r:id="rId52"/>
    <p:sldId id="298" r:id="rId53"/>
    <p:sldId id="361" r:id="rId54"/>
  </p:sldIdLst>
  <p:sldSz cx="9144000" cy="6858000" type="screen4x3"/>
  <p:notesSz cx="6797675" cy="9926638"/>
  <p:defaultTextStyle>
    <a:defPPr>
      <a:defRPr lang="ca-E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26">
          <p15:clr>
            <a:srgbClr val="A4A3A4"/>
          </p15:clr>
        </p15:guide>
        <p15:guide id="2" pos="2101">
          <p15:clr>
            <a:srgbClr val="A4A3A4"/>
          </p15:clr>
        </p15:guide>
        <p15:guide id="3"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96E7"/>
    <a:srgbClr val="BF1F73"/>
    <a:srgbClr val="AC1C67"/>
    <a:srgbClr val="A5A5C3"/>
    <a:srgbClr val="CC99FF"/>
    <a:srgbClr val="941859"/>
    <a:srgbClr val="731345"/>
    <a:srgbClr val="8D1755"/>
    <a:srgbClr val="FF99FF"/>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546" autoAdjust="0"/>
  </p:normalViewPr>
  <p:slideViewPr>
    <p:cSldViewPr snapToGrid="0">
      <p:cViewPr varScale="1">
        <p:scale>
          <a:sx n="85" d="100"/>
          <a:sy n="85" d="100"/>
        </p:scale>
        <p:origin x="-2280" y="-84"/>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4560" y="-930"/>
      </p:cViewPr>
      <p:guideLst>
        <p:guide orient="horz" pos="3126"/>
        <p:guide pos="2101"/>
        <p:guide pos="214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2802197572721359E-2"/>
          <c:y val="5.1217164444689163E-2"/>
          <c:w val="0.75149080635911703"/>
          <c:h val="0.87971112204724411"/>
        </c:manualLayout>
      </c:layout>
      <c:lineChart>
        <c:grouping val="standard"/>
        <c:varyColors val="0"/>
        <c:ser>
          <c:idx val="0"/>
          <c:order val="0"/>
          <c:tx>
            <c:strRef>
              <c:f>Hoja1!$B$1</c:f>
              <c:strCache>
                <c:ptCount val="1"/>
                <c:pt idx="0">
                  <c:v>Homes</c:v>
                </c:pt>
              </c:strCache>
            </c:strRef>
          </c:tx>
          <c:spPr>
            <a:ln w="24536" cap="rnd">
              <a:solidFill>
                <a:srgbClr val="00B0F0"/>
              </a:solidFill>
              <a:round/>
            </a:ln>
            <a:effectLst/>
          </c:spPr>
          <c:marker>
            <c:symbol val="none"/>
          </c:marker>
          <c:dLbls>
            <c:dLbl>
              <c:idx val="10"/>
              <c:layout>
                <c:manualLayout>
                  <c:x val="-1.1371249485254774E-2"/>
                  <c:y val="-4.1328740157480313E-3"/>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0D9E-461F-9A5E-A6AD4B82B975}"/>
                </c:ext>
              </c:extLst>
            </c:dLbl>
            <c:spPr>
              <a:noFill/>
              <a:ln w="25338">
                <a:noFill/>
              </a:ln>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ca-E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Hoja1!$A$2:$A$12</c:f>
              <c:numCache>
                <c:formatCode>General</c:formatCode>
                <c:ptCount val="11"/>
                <c:pt idx="0">
                  <c:v>1990</c:v>
                </c:pt>
                <c:pt idx="1">
                  <c:v>1994</c:v>
                </c:pt>
                <c:pt idx="2">
                  <c:v>1998</c:v>
                </c:pt>
                <c:pt idx="3">
                  <c:v>2002</c:v>
                </c:pt>
                <c:pt idx="4">
                  <c:v>2006</c:v>
                </c:pt>
                <c:pt idx="5">
                  <c:v>2010</c:v>
                </c:pt>
                <c:pt idx="6">
                  <c:v>2011</c:v>
                </c:pt>
                <c:pt idx="7">
                  <c:v>2012</c:v>
                </c:pt>
                <c:pt idx="8">
                  <c:v>2013</c:v>
                </c:pt>
                <c:pt idx="9">
                  <c:v>2014</c:v>
                </c:pt>
                <c:pt idx="10">
                  <c:v>2015</c:v>
                </c:pt>
              </c:numCache>
            </c:numRef>
          </c:cat>
          <c:val>
            <c:numRef>
              <c:f>Hoja1!$B$2:$B$12</c:f>
              <c:numCache>
                <c:formatCode>0.0</c:formatCode>
                <c:ptCount val="11"/>
                <c:pt idx="0">
                  <c:v>47.3</c:v>
                </c:pt>
                <c:pt idx="1">
                  <c:v>42.3</c:v>
                </c:pt>
                <c:pt idx="2">
                  <c:v>39.299999999999997</c:v>
                </c:pt>
                <c:pt idx="3">
                  <c:v>38</c:v>
                </c:pt>
                <c:pt idx="4">
                  <c:v>34.5</c:v>
                </c:pt>
                <c:pt idx="5">
                  <c:v>34.1</c:v>
                </c:pt>
                <c:pt idx="6">
                  <c:v>35.799999999999997</c:v>
                </c:pt>
                <c:pt idx="7">
                  <c:v>34.200000000000003</c:v>
                </c:pt>
                <c:pt idx="8">
                  <c:v>32.200000000000003</c:v>
                </c:pt>
                <c:pt idx="9">
                  <c:v>31.8</c:v>
                </c:pt>
                <c:pt idx="10">
                  <c:v>31</c:v>
                </c:pt>
              </c:numCache>
            </c:numRef>
          </c:val>
          <c:smooth val="0"/>
          <c:extLst xmlns:c16r2="http://schemas.microsoft.com/office/drawing/2015/06/chart">
            <c:ext xmlns:c16="http://schemas.microsoft.com/office/drawing/2014/chart" uri="{C3380CC4-5D6E-409C-BE32-E72D297353CC}">
              <c16:uniqueId val="{00000001-0D9E-461F-9A5E-A6AD4B82B975}"/>
            </c:ext>
          </c:extLst>
        </c:ser>
        <c:ser>
          <c:idx val="1"/>
          <c:order val="1"/>
          <c:tx>
            <c:strRef>
              <c:f>Hoja1!$C$1</c:f>
              <c:strCache>
                <c:ptCount val="1"/>
                <c:pt idx="0">
                  <c:v>Total</c:v>
                </c:pt>
              </c:strCache>
            </c:strRef>
          </c:tx>
          <c:spPr>
            <a:ln w="24536" cap="rnd">
              <a:solidFill>
                <a:schemeClr val="accent5">
                  <a:lumMod val="75000"/>
                </a:schemeClr>
              </a:solidFill>
              <a:round/>
            </a:ln>
            <a:effectLst/>
          </c:spPr>
          <c:marker>
            <c:symbol val="none"/>
          </c:marker>
          <c:dLbls>
            <c:dLbl>
              <c:idx val="10"/>
              <c:layout>
                <c:manualLayout>
                  <c:x val="-1.3227768080188738E-2"/>
                  <c:y val="-1.0382874015748032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0D9E-461F-9A5E-A6AD4B82B975}"/>
                </c:ext>
              </c:extLst>
            </c:dLbl>
            <c:spPr>
              <a:noFill/>
              <a:ln w="25338">
                <a:noFill/>
              </a:ln>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ca-E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Hoja1!$A$2:$A$12</c:f>
              <c:numCache>
                <c:formatCode>General</c:formatCode>
                <c:ptCount val="11"/>
                <c:pt idx="0">
                  <c:v>1990</c:v>
                </c:pt>
                <c:pt idx="1">
                  <c:v>1994</c:v>
                </c:pt>
                <c:pt idx="2">
                  <c:v>1998</c:v>
                </c:pt>
                <c:pt idx="3">
                  <c:v>2002</c:v>
                </c:pt>
                <c:pt idx="4">
                  <c:v>2006</c:v>
                </c:pt>
                <c:pt idx="5">
                  <c:v>2010</c:v>
                </c:pt>
                <c:pt idx="6">
                  <c:v>2011</c:v>
                </c:pt>
                <c:pt idx="7">
                  <c:v>2012</c:v>
                </c:pt>
                <c:pt idx="8">
                  <c:v>2013</c:v>
                </c:pt>
                <c:pt idx="9">
                  <c:v>2014</c:v>
                </c:pt>
                <c:pt idx="10">
                  <c:v>2015</c:v>
                </c:pt>
              </c:numCache>
            </c:numRef>
          </c:cat>
          <c:val>
            <c:numRef>
              <c:f>Hoja1!$C$2:$C$12</c:f>
              <c:numCache>
                <c:formatCode>0.0</c:formatCode>
                <c:ptCount val="11"/>
                <c:pt idx="0">
                  <c:v>33.700000000000003</c:v>
                </c:pt>
                <c:pt idx="1">
                  <c:v>30.6</c:v>
                </c:pt>
                <c:pt idx="2">
                  <c:v>30.9</c:v>
                </c:pt>
                <c:pt idx="3">
                  <c:v>32.1</c:v>
                </c:pt>
                <c:pt idx="4">
                  <c:v>29.4</c:v>
                </c:pt>
                <c:pt idx="5">
                  <c:v>29.5</c:v>
                </c:pt>
                <c:pt idx="6">
                  <c:v>29.5</c:v>
                </c:pt>
                <c:pt idx="7">
                  <c:v>28.5</c:v>
                </c:pt>
                <c:pt idx="8">
                  <c:v>26.5</c:v>
                </c:pt>
                <c:pt idx="9">
                  <c:v>25.9</c:v>
                </c:pt>
                <c:pt idx="10">
                  <c:v>25.7</c:v>
                </c:pt>
              </c:numCache>
            </c:numRef>
          </c:val>
          <c:smooth val="0"/>
          <c:extLst xmlns:c16r2="http://schemas.microsoft.com/office/drawing/2015/06/chart">
            <c:ext xmlns:c16="http://schemas.microsoft.com/office/drawing/2014/chart" uri="{C3380CC4-5D6E-409C-BE32-E72D297353CC}">
              <c16:uniqueId val="{00000003-0D9E-461F-9A5E-A6AD4B82B975}"/>
            </c:ext>
          </c:extLst>
        </c:ser>
        <c:ser>
          <c:idx val="2"/>
          <c:order val="2"/>
          <c:tx>
            <c:strRef>
              <c:f>Hoja1!$D$1</c:f>
              <c:strCache>
                <c:ptCount val="1"/>
                <c:pt idx="0">
                  <c:v>Dones</c:v>
                </c:pt>
              </c:strCache>
            </c:strRef>
          </c:tx>
          <c:spPr>
            <a:ln w="19050">
              <a:solidFill>
                <a:srgbClr val="CC99FF"/>
              </a:solidFill>
              <a:prstDash val="solid"/>
            </a:ln>
          </c:spPr>
          <c:marker>
            <c:symbol val="none"/>
          </c:marker>
          <c:dLbls>
            <c:dLbl>
              <c:idx val="10"/>
              <c:layout>
                <c:manualLayout>
                  <c:x val="-1.5084286675122977E-2"/>
                  <c:y val="-2.2882874015748032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0D9E-461F-9A5E-A6AD4B82B975}"/>
                </c:ext>
              </c:extLst>
            </c:dLbl>
            <c:spPr>
              <a:noFill/>
              <a:ln w="25338">
                <a:noFill/>
              </a:ln>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ca-E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Hoja1!$A$2:$A$12</c:f>
              <c:numCache>
                <c:formatCode>General</c:formatCode>
                <c:ptCount val="11"/>
                <c:pt idx="0">
                  <c:v>1990</c:v>
                </c:pt>
                <c:pt idx="1">
                  <c:v>1994</c:v>
                </c:pt>
                <c:pt idx="2">
                  <c:v>1998</c:v>
                </c:pt>
                <c:pt idx="3">
                  <c:v>2002</c:v>
                </c:pt>
                <c:pt idx="4">
                  <c:v>2006</c:v>
                </c:pt>
                <c:pt idx="5">
                  <c:v>2010</c:v>
                </c:pt>
                <c:pt idx="6">
                  <c:v>2011</c:v>
                </c:pt>
                <c:pt idx="7">
                  <c:v>2012</c:v>
                </c:pt>
                <c:pt idx="8">
                  <c:v>2013</c:v>
                </c:pt>
                <c:pt idx="9">
                  <c:v>2014</c:v>
                </c:pt>
                <c:pt idx="10">
                  <c:v>2015</c:v>
                </c:pt>
              </c:numCache>
            </c:numRef>
          </c:cat>
          <c:val>
            <c:numRef>
              <c:f>Hoja1!$D$2:$D$12</c:f>
              <c:numCache>
                <c:formatCode>0.0</c:formatCode>
                <c:ptCount val="11"/>
                <c:pt idx="0">
                  <c:v>22.4</c:v>
                </c:pt>
                <c:pt idx="1">
                  <c:v>20.7</c:v>
                </c:pt>
                <c:pt idx="2">
                  <c:v>23</c:v>
                </c:pt>
                <c:pt idx="3">
                  <c:v>26.6</c:v>
                </c:pt>
                <c:pt idx="4">
                  <c:v>24.3</c:v>
                </c:pt>
                <c:pt idx="5">
                  <c:v>24.8</c:v>
                </c:pt>
                <c:pt idx="6">
                  <c:v>23.4</c:v>
                </c:pt>
                <c:pt idx="7">
                  <c:v>22.9</c:v>
                </c:pt>
                <c:pt idx="8">
                  <c:v>20.9</c:v>
                </c:pt>
                <c:pt idx="9">
                  <c:v>20.3</c:v>
                </c:pt>
                <c:pt idx="10">
                  <c:v>20.6</c:v>
                </c:pt>
              </c:numCache>
            </c:numRef>
          </c:val>
          <c:smooth val="0"/>
          <c:extLst xmlns:c16r2="http://schemas.microsoft.com/office/drawing/2015/06/chart">
            <c:ext xmlns:c16="http://schemas.microsoft.com/office/drawing/2014/chart" uri="{C3380CC4-5D6E-409C-BE32-E72D297353CC}">
              <c16:uniqueId val="{00000005-0D9E-461F-9A5E-A6AD4B82B975}"/>
            </c:ext>
          </c:extLst>
        </c:ser>
        <c:dLbls>
          <c:showLegendKey val="0"/>
          <c:showVal val="0"/>
          <c:showCatName val="0"/>
          <c:showSerName val="0"/>
          <c:showPercent val="0"/>
          <c:showBubbleSize val="0"/>
        </c:dLbls>
        <c:dropLines>
          <c:spPr>
            <a:ln w="8179" cap="flat" cmpd="sng" algn="ctr">
              <a:solidFill>
                <a:srgbClr val="00B0F0"/>
              </a:solidFill>
              <a:round/>
            </a:ln>
            <a:effectLst/>
          </c:spPr>
        </c:dropLines>
        <c:marker val="1"/>
        <c:smooth val="0"/>
        <c:axId val="4317952"/>
        <c:axId val="4319488"/>
      </c:lineChart>
      <c:catAx>
        <c:axId val="4317952"/>
        <c:scaling>
          <c:orientation val="minMax"/>
        </c:scaling>
        <c:delete val="0"/>
        <c:axPos val="b"/>
        <c:numFmt formatCode="General" sourceLinked="1"/>
        <c:majorTickMark val="none"/>
        <c:minorTickMark val="none"/>
        <c:tickLblPos val="nextTo"/>
        <c:spPr>
          <a:noFill/>
          <a:ln w="8179" cap="flat" cmpd="sng" algn="ctr">
            <a:solidFill>
              <a:schemeClr val="tx1">
                <a:lumMod val="15000"/>
                <a:lumOff val="85000"/>
              </a:schemeClr>
            </a:solidFill>
            <a:round/>
          </a:ln>
          <a:effectLst/>
        </c:spPr>
        <c:txPr>
          <a:bodyPr rot="-60000000" spcFirstLastPara="1" vertOverflow="ellipsis" vert="horz" wrap="square" anchor="ctr" anchorCtr="1"/>
          <a:lstStyle/>
          <a:p>
            <a:pPr>
              <a:defRPr sz="1028" b="0" i="0" u="none" strike="noStrike" kern="1200" baseline="0">
                <a:solidFill>
                  <a:schemeClr val="tx1">
                    <a:lumMod val="65000"/>
                    <a:lumOff val="35000"/>
                  </a:schemeClr>
                </a:solidFill>
                <a:latin typeface="+mn-lt"/>
                <a:ea typeface="+mn-ea"/>
                <a:cs typeface="+mn-cs"/>
              </a:defRPr>
            </a:pPr>
            <a:endParaRPr lang="ca-ES"/>
          </a:p>
        </c:txPr>
        <c:crossAx val="4319488"/>
        <c:crossesAt val="0"/>
        <c:auto val="1"/>
        <c:lblAlgn val="ctr"/>
        <c:lblOffset val="100"/>
        <c:noMultiLvlLbl val="0"/>
      </c:catAx>
      <c:valAx>
        <c:axId val="4319488"/>
        <c:scaling>
          <c:orientation val="minMax"/>
        </c:scaling>
        <c:delete val="0"/>
        <c:axPos val="l"/>
        <c:title>
          <c:tx>
            <c:rich>
              <a:bodyPr/>
              <a:lstStyle/>
              <a:p>
                <a:pPr>
                  <a:defRPr sz="1142" b="0" i="0" u="none" strike="noStrike" baseline="0">
                    <a:solidFill>
                      <a:srgbClr val="333333"/>
                    </a:solidFill>
                    <a:latin typeface="Calibri"/>
                    <a:ea typeface="Calibri"/>
                    <a:cs typeface="Calibri"/>
                  </a:defRPr>
                </a:pPr>
                <a:r>
                  <a:rPr lang="ca-ES"/>
                  <a:t>%</a:t>
                </a:r>
              </a:p>
            </c:rich>
          </c:tx>
          <c:layout/>
          <c:overlay val="0"/>
          <c:spPr>
            <a:noFill/>
            <a:ln w="25338">
              <a:noFill/>
            </a:ln>
          </c:spPr>
        </c:title>
        <c:numFmt formatCode="General" sourceLinked="0"/>
        <c:majorTickMark val="out"/>
        <c:minorTickMark val="none"/>
        <c:tickLblPos val="nextTo"/>
        <c:spPr>
          <a:ln w="6335">
            <a:noFill/>
          </a:ln>
        </c:spPr>
        <c:txPr>
          <a:bodyPr rot="-60000000" spcFirstLastPara="1" vertOverflow="ellipsis" vert="horz" wrap="square" anchor="ctr" anchorCtr="1"/>
          <a:lstStyle/>
          <a:p>
            <a:pPr>
              <a:defRPr sz="1028" b="0" i="0" u="none" strike="noStrike" kern="1200" baseline="0">
                <a:solidFill>
                  <a:schemeClr val="tx1">
                    <a:lumMod val="65000"/>
                    <a:lumOff val="35000"/>
                  </a:schemeClr>
                </a:solidFill>
                <a:latin typeface="+mn-lt"/>
                <a:ea typeface="+mn-ea"/>
                <a:cs typeface="+mn-cs"/>
              </a:defRPr>
            </a:pPr>
            <a:endParaRPr lang="ca-ES"/>
          </a:p>
        </c:txPr>
        <c:crossAx val="4317952"/>
        <c:crosses val="autoZero"/>
        <c:crossBetween val="between"/>
      </c:valAx>
      <c:spPr>
        <a:noFill/>
        <a:ln w="25338">
          <a:noFill/>
        </a:ln>
      </c:spPr>
    </c:plotArea>
    <c:legend>
      <c:legendPos val="r"/>
      <c:layout>
        <c:manualLayout>
          <c:xMode val="edge"/>
          <c:yMode val="edge"/>
          <c:x val="0.85330231415387359"/>
          <c:y val="0.33561782407939467"/>
          <c:w val="0.1186595555944937"/>
          <c:h val="0.27302302729400196"/>
        </c:manualLayout>
      </c:layout>
      <c:overlay val="0"/>
      <c:spPr>
        <a:noFill/>
        <a:ln w="25338">
          <a:noFill/>
        </a:ln>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ca-ES"/>
        </a:p>
      </c:txPr>
    </c:legend>
    <c:plotVisOnly val="1"/>
    <c:dispBlanksAs val="gap"/>
    <c:showDLblsOverMax val="0"/>
  </c:chart>
  <c:spPr>
    <a:noFill/>
    <a:ln>
      <a:noFill/>
    </a:ln>
    <a:effectLst/>
  </c:spPr>
  <c:txPr>
    <a:bodyPr/>
    <a:lstStyle/>
    <a:p>
      <a:pPr>
        <a:defRPr/>
      </a:pPr>
      <a:endParaRPr lang="ca-E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30"/>
      <c:depthPercent val="100"/>
      <c:rAngAx val="1"/>
    </c:view3D>
    <c:floor>
      <c:thickness val="0"/>
    </c:floor>
    <c:sideWall>
      <c:thickness val="0"/>
      <c:spPr>
        <a:noFill/>
        <a:ln w="25400">
          <a:noFill/>
        </a:ln>
      </c:spPr>
    </c:sideWall>
    <c:backWall>
      <c:thickness val="0"/>
      <c:spPr>
        <a:noFill/>
        <a:ln w="25400">
          <a:noFill/>
        </a:ln>
      </c:spPr>
    </c:backWall>
    <c:plotArea>
      <c:layout/>
      <c:bar3DChart>
        <c:barDir val="col"/>
        <c:grouping val="clustered"/>
        <c:varyColors val="0"/>
        <c:ser>
          <c:idx val="0"/>
          <c:order val="0"/>
          <c:tx>
            <c:strRef>
              <c:f>Full1!$B$1</c:f>
              <c:strCache>
                <c:ptCount val="1"/>
                <c:pt idx="0">
                  <c:v>Homes</c:v>
                </c:pt>
              </c:strCache>
            </c:strRef>
          </c:tx>
          <c:spPr>
            <a:solidFill>
              <a:srgbClr val="00B0F0"/>
            </a:solidFill>
          </c:spPr>
          <c:invertIfNegative val="0"/>
          <c:dLbls>
            <c:dLbl>
              <c:idx val="1"/>
              <c:spPr>
                <a:noFill/>
                <a:ln w="25375">
                  <a:noFill/>
                </a:ln>
              </c:spPr>
              <c:txPr>
                <a:bodyPr wrap="square" lIns="38100" tIns="19050" rIns="38100" bIns="19050" anchor="ctr">
                  <a:spAutoFit/>
                </a:bodyPr>
                <a:lstStyle/>
                <a:p>
                  <a:pPr>
                    <a:defRPr sz="1399" b="1">
                      <a:solidFill>
                        <a:srgbClr val="C00000"/>
                      </a:solidFill>
                    </a:defRPr>
                  </a:pPr>
                  <a:endParaRPr lang="ca-ES"/>
                </a:p>
              </c:txPr>
              <c:showLegendKey val="0"/>
              <c:showVal val="1"/>
              <c:showCatName val="0"/>
              <c:showSerName val="0"/>
              <c:showPercent val="0"/>
              <c:showBubbleSize val="0"/>
            </c:dLbl>
            <c:spPr>
              <a:noFill/>
              <a:ln w="25375">
                <a:noFill/>
              </a:ln>
            </c:spPr>
            <c:txPr>
              <a:bodyPr wrap="square" lIns="38100" tIns="19050" rIns="38100" bIns="19050" anchor="ctr">
                <a:spAutoFit/>
              </a:bodyPr>
              <a:lstStyle/>
              <a:p>
                <a:pPr>
                  <a:defRPr sz="1399" b="1"/>
                </a:pPr>
                <a:endParaRPr lang="ca-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Full1!$A$2:$A$10</c:f>
              <c:strCache>
                <c:ptCount val="9"/>
                <c:pt idx="0">
                  <c:v>15-24</c:v>
                </c:pt>
                <c:pt idx="1">
                  <c:v>25-34</c:v>
                </c:pt>
                <c:pt idx="2">
                  <c:v>35-44</c:v>
                </c:pt>
                <c:pt idx="3">
                  <c:v>45-54</c:v>
                </c:pt>
                <c:pt idx="4">
                  <c:v>55-64</c:v>
                </c:pt>
                <c:pt idx="5">
                  <c:v>65-74</c:v>
                </c:pt>
                <c:pt idx="6">
                  <c:v>75 i més</c:v>
                </c:pt>
                <c:pt idx="8">
                  <c:v>TOTAL</c:v>
                </c:pt>
              </c:strCache>
            </c:strRef>
          </c:cat>
          <c:val>
            <c:numRef>
              <c:f>Full1!$B$2:$B$10</c:f>
              <c:numCache>
                <c:formatCode>0.0</c:formatCode>
                <c:ptCount val="9"/>
                <c:pt idx="0">
                  <c:v>27.3</c:v>
                </c:pt>
                <c:pt idx="1">
                  <c:v>38.5</c:v>
                </c:pt>
                <c:pt idx="2">
                  <c:v>37.200000000000003</c:v>
                </c:pt>
                <c:pt idx="3">
                  <c:v>36.700000000000003</c:v>
                </c:pt>
                <c:pt idx="4">
                  <c:v>31</c:v>
                </c:pt>
                <c:pt idx="5">
                  <c:v>15.8</c:v>
                </c:pt>
                <c:pt idx="6">
                  <c:v>9.1999999999999993</c:v>
                </c:pt>
                <c:pt idx="8">
                  <c:v>31</c:v>
                </c:pt>
              </c:numCache>
            </c:numRef>
          </c:val>
          <c:extLst xmlns:c16r2="http://schemas.microsoft.com/office/drawing/2015/06/chart">
            <c:ext xmlns:c16="http://schemas.microsoft.com/office/drawing/2014/chart" uri="{C3380CC4-5D6E-409C-BE32-E72D297353CC}">
              <c16:uniqueId val="{00000000-DF76-466E-9905-5C40686A0280}"/>
            </c:ext>
          </c:extLst>
        </c:ser>
        <c:ser>
          <c:idx val="1"/>
          <c:order val="1"/>
          <c:tx>
            <c:strRef>
              <c:f>Full1!$C$1</c:f>
              <c:strCache>
                <c:ptCount val="1"/>
                <c:pt idx="0">
                  <c:v>Dones</c:v>
                </c:pt>
              </c:strCache>
            </c:strRef>
          </c:tx>
          <c:spPr>
            <a:solidFill>
              <a:srgbClr val="B3A2C7"/>
            </a:solidFill>
          </c:spPr>
          <c:invertIfNegative val="0"/>
          <c:dLbls>
            <c:dLbl>
              <c:idx val="3"/>
              <c:layout>
                <c:manualLayout>
                  <c:x val="1.7726568930461182E-2"/>
                  <c:y val="-2.9558447990630939E-3"/>
                </c:manualLayout>
              </c:layout>
              <c:spPr>
                <a:noFill/>
                <a:ln w="25375">
                  <a:noFill/>
                </a:ln>
              </c:spPr>
              <c:txPr>
                <a:bodyPr wrap="square" lIns="38100" tIns="19050" rIns="38100" bIns="19050" anchor="ctr">
                  <a:spAutoFit/>
                </a:bodyPr>
                <a:lstStyle/>
                <a:p>
                  <a:pPr>
                    <a:defRPr sz="1399" b="1">
                      <a:solidFill>
                        <a:srgbClr val="C00000"/>
                      </a:solidFill>
                    </a:defRPr>
                  </a:pPr>
                  <a:endParaRPr lang="ca-E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5797-4227-A65D-143831BDB1DD}"/>
                </c:ext>
              </c:extLst>
            </c:dLbl>
            <c:spPr>
              <a:noFill/>
              <a:ln w="25375">
                <a:noFill/>
              </a:ln>
            </c:spPr>
            <c:txPr>
              <a:bodyPr wrap="square" lIns="38100" tIns="19050" rIns="38100" bIns="19050" anchor="ctr">
                <a:spAutoFit/>
              </a:bodyPr>
              <a:lstStyle/>
              <a:p>
                <a:pPr>
                  <a:defRPr sz="1399" b="1"/>
                </a:pPr>
                <a:endParaRPr lang="ca-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Full1!$A$2:$A$10</c:f>
              <c:strCache>
                <c:ptCount val="9"/>
                <c:pt idx="0">
                  <c:v>15-24</c:v>
                </c:pt>
                <c:pt idx="1">
                  <c:v>25-34</c:v>
                </c:pt>
                <c:pt idx="2">
                  <c:v>35-44</c:v>
                </c:pt>
                <c:pt idx="3">
                  <c:v>45-54</c:v>
                </c:pt>
                <c:pt idx="4">
                  <c:v>55-64</c:v>
                </c:pt>
                <c:pt idx="5">
                  <c:v>65-74</c:v>
                </c:pt>
                <c:pt idx="6">
                  <c:v>75 i més</c:v>
                </c:pt>
                <c:pt idx="8">
                  <c:v>TOTAL</c:v>
                </c:pt>
              </c:strCache>
            </c:strRef>
          </c:cat>
          <c:val>
            <c:numRef>
              <c:f>Full1!$C$2:$C$10</c:f>
              <c:numCache>
                <c:formatCode>0.0</c:formatCode>
                <c:ptCount val="9"/>
                <c:pt idx="0">
                  <c:v>21</c:v>
                </c:pt>
                <c:pt idx="1">
                  <c:v>31.9</c:v>
                </c:pt>
                <c:pt idx="2">
                  <c:v>25.2</c:v>
                </c:pt>
                <c:pt idx="3">
                  <c:v>32</c:v>
                </c:pt>
                <c:pt idx="4">
                  <c:v>15</c:v>
                </c:pt>
                <c:pt idx="5">
                  <c:v>6.4</c:v>
                </c:pt>
                <c:pt idx="6">
                  <c:v>0</c:v>
                </c:pt>
                <c:pt idx="8">
                  <c:v>20.6</c:v>
                </c:pt>
              </c:numCache>
            </c:numRef>
          </c:val>
          <c:extLst xmlns:c16r2="http://schemas.microsoft.com/office/drawing/2015/06/chart">
            <c:ext xmlns:c16="http://schemas.microsoft.com/office/drawing/2014/chart" uri="{C3380CC4-5D6E-409C-BE32-E72D297353CC}">
              <c16:uniqueId val="{00000001-DF76-466E-9905-5C40686A0280}"/>
            </c:ext>
          </c:extLst>
        </c:ser>
        <c:dLbls>
          <c:showLegendKey val="0"/>
          <c:showVal val="0"/>
          <c:showCatName val="0"/>
          <c:showSerName val="0"/>
          <c:showPercent val="0"/>
          <c:showBubbleSize val="0"/>
        </c:dLbls>
        <c:gapWidth val="150"/>
        <c:shape val="cylinder"/>
        <c:axId val="44044672"/>
        <c:axId val="44046208"/>
        <c:axId val="0"/>
      </c:bar3DChart>
      <c:catAx>
        <c:axId val="44044672"/>
        <c:scaling>
          <c:orientation val="minMax"/>
        </c:scaling>
        <c:delete val="0"/>
        <c:axPos val="b"/>
        <c:numFmt formatCode="General" sourceLinked="0"/>
        <c:majorTickMark val="none"/>
        <c:minorTickMark val="none"/>
        <c:tickLblPos val="nextTo"/>
        <c:txPr>
          <a:bodyPr/>
          <a:lstStyle/>
          <a:p>
            <a:pPr>
              <a:defRPr sz="1598"/>
            </a:pPr>
            <a:endParaRPr lang="ca-ES"/>
          </a:p>
        </c:txPr>
        <c:crossAx val="44046208"/>
        <c:crosses val="autoZero"/>
        <c:auto val="1"/>
        <c:lblAlgn val="ctr"/>
        <c:lblOffset val="100"/>
        <c:noMultiLvlLbl val="0"/>
      </c:catAx>
      <c:valAx>
        <c:axId val="44046208"/>
        <c:scaling>
          <c:orientation val="minMax"/>
        </c:scaling>
        <c:delete val="1"/>
        <c:axPos val="l"/>
        <c:numFmt formatCode="0.0" sourceLinked="1"/>
        <c:majorTickMark val="out"/>
        <c:minorTickMark val="none"/>
        <c:tickLblPos val="nextTo"/>
        <c:crossAx val="44044672"/>
        <c:crosses val="autoZero"/>
        <c:crossBetween val="between"/>
      </c:valAx>
      <c:spPr>
        <a:noFill/>
        <a:ln w="25375">
          <a:noFill/>
        </a:ln>
      </c:spPr>
    </c:plotArea>
    <c:legend>
      <c:legendPos val="t"/>
      <c:layout>
        <c:manualLayout>
          <c:xMode val="edge"/>
          <c:yMode val="edge"/>
          <c:x val="0.69580188786563313"/>
          <c:y val="2.1705617140259304E-2"/>
          <c:w val="0.28200570404697567"/>
          <c:h val="6.9705153973153397E-2"/>
        </c:manualLayout>
      </c:layout>
      <c:overlay val="0"/>
    </c:legend>
    <c:plotVisOnly val="1"/>
    <c:dispBlanksAs val="gap"/>
    <c:showDLblsOverMax val="0"/>
  </c:chart>
  <c:txPr>
    <a:bodyPr/>
    <a:lstStyle/>
    <a:p>
      <a:pPr>
        <a:defRPr sz="1796"/>
      </a:pPr>
      <a:endParaRPr lang="ca-E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6C93A8-F309-4734-9435-7A65298DAE8A}" type="doc">
      <dgm:prSet loTypeId="urn:microsoft.com/office/officeart/2005/8/layout/pyramid1" loCatId="pyramid" qsTypeId="urn:microsoft.com/office/officeart/2005/8/quickstyle/simple1" qsCatId="simple" csTypeId="urn:microsoft.com/office/officeart/2005/8/colors/colorful5" csCatId="colorful" phldr="1"/>
      <dgm:spPr/>
    </dgm:pt>
    <dgm:pt modelId="{0678B4AC-83AC-4983-9845-AA78E5ECB02E}">
      <dgm:prSet phldrT="[Texto]"/>
      <dgm:spPr/>
      <dgm:t>
        <a:bodyPr/>
        <a:lstStyle/>
        <a:p>
          <a:r>
            <a:rPr lang="ca-ES"/>
            <a:t>Intervencions intensives</a:t>
          </a:r>
        </a:p>
      </dgm:t>
    </dgm:pt>
    <dgm:pt modelId="{2109D7C0-E242-41C2-8815-A0A811B5FF47}" type="parTrans" cxnId="{FD2A2BCD-5CB6-472B-A560-1D71D5EFF369}">
      <dgm:prSet/>
      <dgm:spPr/>
      <dgm:t>
        <a:bodyPr/>
        <a:lstStyle/>
        <a:p>
          <a:endParaRPr lang="ca-ES"/>
        </a:p>
      </dgm:t>
    </dgm:pt>
    <dgm:pt modelId="{625E87CA-C2AD-43DE-AFCA-470711ED4A15}" type="sibTrans" cxnId="{FD2A2BCD-5CB6-472B-A560-1D71D5EFF369}">
      <dgm:prSet/>
      <dgm:spPr/>
      <dgm:t>
        <a:bodyPr/>
        <a:lstStyle/>
        <a:p>
          <a:endParaRPr lang="ca-ES"/>
        </a:p>
      </dgm:t>
    </dgm:pt>
    <dgm:pt modelId="{7E410F9E-EA9E-41BF-B295-F7BBC5961B2B}">
      <dgm:prSet phldrT="[Texto]"/>
      <dgm:spPr/>
      <dgm:t>
        <a:bodyPr/>
        <a:lstStyle/>
        <a:p>
          <a:r>
            <a:rPr lang="ca-ES"/>
            <a:t>Intervencions breus (6-10%)</a:t>
          </a:r>
        </a:p>
      </dgm:t>
    </dgm:pt>
    <dgm:pt modelId="{7481F1D3-3E83-4C8B-AFE8-3A795C6296A8}" type="parTrans" cxnId="{D71FE179-DA1E-4607-A035-A96CC1B90397}">
      <dgm:prSet/>
      <dgm:spPr/>
      <dgm:t>
        <a:bodyPr/>
        <a:lstStyle/>
        <a:p>
          <a:endParaRPr lang="ca-ES"/>
        </a:p>
      </dgm:t>
    </dgm:pt>
    <dgm:pt modelId="{E0B06D7A-C9F3-4476-82B6-FBA4438E7AE9}" type="sibTrans" cxnId="{D71FE179-DA1E-4607-A035-A96CC1B90397}">
      <dgm:prSet/>
      <dgm:spPr/>
      <dgm:t>
        <a:bodyPr/>
        <a:lstStyle/>
        <a:p>
          <a:endParaRPr lang="ca-ES"/>
        </a:p>
      </dgm:t>
    </dgm:pt>
    <dgm:pt modelId="{7E3B2060-D613-4389-8F16-325712FA264A}">
      <dgm:prSet phldrT="[Texto]"/>
      <dgm:spPr/>
      <dgm:t>
        <a:bodyPr/>
        <a:lstStyle/>
        <a:p>
          <a:r>
            <a:rPr lang="ca-ES"/>
            <a:t>Consell breu (2-3%)</a:t>
          </a:r>
        </a:p>
      </dgm:t>
    </dgm:pt>
    <dgm:pt modelId="{1AD4980F-C178-45BC-8E7F-C2056BE160C0}" type="parTrans" cxnId="{F172C916-68A7-4930-9015-ED7D945833BF}">
      <dgm:prSet/>
      <dgm:spPr/>
      <dgm:t>
        <a:bodyPr/>
        <a:lstStyle/>
        <a:p>
          <a:endParaRPr lang="ca-ES"/>
        </a:p>
      </dgm:t>
    </dgm:pt>
    <dgm:pt modelId="{AFD96F18-E21F-4525-B040-54A9DD050EED}" type="sibTrans" cxnId="{F172C916-68A7-4930-9015-ED7D945833BF}">
      <dgm:prSet/>
      <dgm:spPr/>
      <dgm:t>
        <a:bodyPr/>
        <a:lstStyle/>
        <a:p>
          <a:endParaRPr lang="ca-ES"/>
        </a:p>
      </dgm:t>
    </dgm:pt>
    <dgm:pt modelId="{E7B39459-11DF-4F5A-9E58-4FA6AFC66403}">
      <dgm:prSet phldrT="[Texto]"/>
      <dgm:spPr/>
      <dgm:t>
        <a:bodyPr/>
        <a:lstStyle/>
        <a:p>
          <a:r>
            <a:rPr lang="ca-ES"/>
            <a:t>Cessació espontània (5-7%)</a:t>
          </a:r>
        </a:p>
      </dgm:t>
    </dgm:pt>
    <dgm:pt modelId="{0DE0E997-F51B-4A5D-9EB3-BF17729E5F25}" type="parTrans" cxnId="{A86A38A1-1554-4D2D-B9F4-935A896506AB}">
      <dgm:prSet/>
      <dgm:spPr/>
      <dgm:t>
        <a:bodyPr/>
        <a:lstStyle/>
        <a:p>
          <a:endParaRPr lang="ca-ES"/>
        </a:p>
      </dgm:t>
    </dgm:pt>
    <dgm:pt modelId="{8E57EEFF-BC47-4278-AC3A-BD1AAA65BBDD}" type="sibTrans" cxnId="{A86A38A1-1554-4D2D-B9F4-935A896506AB}">
      <dgm:prSet/>
      <dgm:spPr/>
      <dgm:t>
        <a:bodyPr/>
        <a:lstStyle/>
        <a:p>
          <a:endParaRPr lang="ca-ES"/>
        </a:p>
      </dgm:t>
    </dgm:pt>
    <dgm:pt modelId="{62399B7A-3D1E-4FA7-8780-FB44811EAA17}">
      <dgm:prSet phldrT="[Texto]"/>
      <dgm:spPr/>
      <dgm:t>
        <a:bodyPr/>
        <a:lstStyle/>
        <a:p>
          <a:r>
            <a:rPr lang="ca-ES"/>
            <a:t>Materials d’autoajuda (1-2%)</a:t>
          </a:r>
        </a:p>
      </dgm:t>
    </dgm:pt>
    <dgm:pt modelId="{BE733916-5326-4FE8-BBB4-676AA29C02DE}" type="parTrans" cxnId="{D1008B29-58A8-4449-9F47-B7D40F6929DE}">
      <dgm:prSet/>
      <dgm:spPr/>
      <dgm:t>
        <a:bodyPr/>
        <a:lstStyle/>
        <a:p>
          <a:endParaRPr lang="ca-ES"/>
        </a:p>
      </dgm:t>
    </dgm:pt>
    <dgm:pt modelId="{B39BD4E8-B8CB-4590-A818-620EA50E94C8}" type="sibTrans" cxnId="{D1008B29-58A8-4449-9F47-B7D40F6929DE}">
      <dgm:prSet/>
      <dgm:spPr/>
      <dgm:t>
        <a:bodyPr/>
        <a:lstStyle/>
        <a:p>
          <a:endParaRPr lang="ca-ES"/>
        </a:p>
      </dgm:t>
    </dgm:pt>
    <dgm:pt modelId="{552F40C0-DE4D-48BB-B1C2-AE9DEFAC80D7}" type="pres">
      <dgm:prSet presAssocID="{6E6C93A8-F309-4734-9435-7A65298DAE8A}" presName="Name0" presStyleCnt="0">
        <dgm:presLayoutVars>
          <dgm:dir/>
          <dgm:animLvl val="lvl"/>
          <dgm:resizeHandles val="exact"/>
        </dgm:presLayoutVars>
      </dgm:prSet>
      <dgm:spPr/>
    </dgm:pt>
    <dgm:pt modelId="{EC7F9A9D-913D-496A-B614-4D8E69041DC0}" type="pres">
      <dgm:prSet presAssocID="{0678B4AC-83AC-4983-9845-AA78E5ECB02E}" presName="Name8" presStyleCnt="0"/>
      <dgm:spPr/>
    </dgm:pt>
    <dgm:pt modelId="{8614A85A-8E32-4F33-B668-F27F8EF8C4BB}" type="pres">
      <dgm:prSet presAssocID="{0678B4AC-83AC-4983-9845-AA78E5ECB02E}" presName="level" presStyleLbl="node1" presStyleIdx="0" presStyleCnt="5" custLinFactNeighborX="-367">
        <dgm:presLayoutVars>
          <dgm:chMax val="1"/>
          <dgm:bulletEnabled val="1"/>
        </dgm:presLayoutVars>
      </dgm:prSet>
      <dgm:spPr/>
      <dgm:t>
        <a:bodyPr/>
        <a:lstStyle/>
        <a:p>
          <a:endParaRPr lang="ca-ES"/>
        </a:p>
      </dgm:t>
    </dgm:pt>
    <dgm:pt modelId="{BF033656-5AF1-4438-87CE-53C7D675994C}" type="pres">
      <dgm:prSet presAssocID="{0678B4AC-83AC-4983-9845-AA78E5ECB02E}" presName="levelTx" presStyleLbl="revTx" presStyleIdx="0" presStyleCnt="0">
        <dgm:presLayoutVars>
          <dgm:chMax val="1"/>
          <dgm:bulletEnabled val="1"/>
        </dgm:presLayoutVars>
      </dgm:prSet>
      <dgm:spPr/>
      <dgm:t>
        <a:bodyPr/>
        <a:lstStyle/>
        <a:p>
          <a:endParaRPr lang="ca-ES"/>
        </a:p>
      </dgm:t>
    </dgm:pt>
    <dgm:pt modelId="{3F81BEFE-A46E-4B12-8069-E64D1F71553D}" type="pres">
      <dgm:prSet presAssocID="{7E410F9E-EA9E-41BF-B295-F7BBC5961B2B}" presName="Name8" presStyleCnt="0"/>
      <dgm:spPr/>
    </dgm:pt>
    <dgm:pt modelId="{8DCC4FAD-7359-4F06-A4F9-B2C24E700D78}" type="pres">
      <dgm:prSet presAssocID="{7E410F9E-EA9E-41BF-B295-F7BBC5961B2B}" presName="level" presStyleLbl="node1" presStyleIdx="1" presStyleCnt="5" custLinFactNeighborX="100" custLinFactNeighborY="-4331">
        <dgm:presLayoutVars>
          <dgm:chMax val="1"/>
          <dgm:bulletEnabled val="1"/>
        </dgm:presLayoutVars>
      </dgm:prSet>
      <dgm:spPr/>
      <dgm:t>
        <a:bodyPr/>
        <a:lstStyle/>
        <a:p>
          <a:endParaRPr lang="ca-ES"/>
        </a:p>
      </dgm:t>
    </dgm:pt>
    <dgm:pt modelId="{507F9803-1CAF-41B7-9655-B39681992CE9}" type="pres">
      <dgm:prSet presAssocID="{7E410F9E-EA9E-41BF-B295-F7BBC5961B2B}" presName="levelTx" presStyleLbl="revTx" presStyleIdx="0" presStyleCnt="0">
        <dgm:presLayoutVars>
          <dgm:chMax val="1"/>
          <dgm:bulletEnabled val="1"/>
        </dgm:presLayoutVars>
      </dgm:prSet>
      <dgm:spPr/>
      <dgm:t>
        <a:bodyPr/>
        <a:lstStyle/>
        <a:p>
          <a:endParaRPr lang="ca-ES"/>
        </a:p>
      </dgm:t>
    </dgm:pt>
    <dgm:pt modelId="{CC02432B-68C0-4A0B-B3EA-1DF5C87423F9}" type="pres">
      <dgm:prSet presAssocID="{7E3B2060-D613-4389-8F16-325712FA264A}" presName="Name8" presStyleCnt="0"/>
      <dgm:spPr/>
    </dgm:pt>
    <dgm:pt modelId="{7B5CD247-B4A9-4667-A654-2A398794DC91}" type="pres">
      <dgm:prSet presAssocID="{7E3B2060-D613-4389-8F16-325712FA264A}" presName="level" presStyleLbl="node1" presStyleIdx="2" presStyleCnt="5" custLinFactNeighborX="270" custLinFactNeighborY="2481">
        <dgm:presLayoutVars>
          <dgm:chMax val="1"/>
          <dgm:bulletEnabled val="1"/>
        </dgm:presLayoutVars>
      </dgm:prSet>
      <dgm:spPr/>
      <dgm:t>
        <a:bodyPr/>
        <a:lstStyle/>
        <a:p>
          <a:endParaRPr lang="ca-ES"/>
        </a:p>
      </dgm:t>
    </dgm:pt>
    <dgm:pt modelId="{D782DDB8-BEF2-4944-816C-AC485C017F68}" type="pres">
      <dgm:prSet presAssocID="{7E3B2060-D613-4389-8F16-325712FA264A}" presName="levelTx" presStyleLbl="revTx" presStyleIdx="0" presStyleCnt="0">
        <dgm:presLayoutVars>
          <dgm:chMax val="1"/>
          <dgm:bulletEnabled val="1"/>
        </dgm:presLayoutVars>
      </dgm:prSet>
      <dgm:spPr/>
      <dgm:t>
        <a:bodyPr/>
        <a:lstStyle/>
        <a:p>
          <a:endParaRPr lang="ca-ES"/>
        </a:p>
      </dgm:t>
    </dgm:pt>
    <dgm:pt modelId="{2D470A4F-4C76-4A93-81DB-18D3B161F808}" type="pres">
      <dgm:prSet presAssocID="{62399B7A-3D1E-4FA7-8780-FB44811EAA17}" presName="Name8" presStyleCnt="0"/>
      <dgm:spPr/>
    </dgm:pt>
    <dgm:pt modelId="{1C796424-FE1A-47C0-A56F-8FC69398BE15}" type="pres">
      <dgm:prSet presAssocID="{62399B7A-3D1E-4FA7-8780-FB44811EAA17}" presName="level" presStyleLbl="node1" presStyleIdx="3" presStyleCnt="5">
        <dgm:presLayoutVars>
          <dgm:chMax val="1"/>
          <dgm:bulletEnabled val="1"/>
        </dgm:presLayoutVars>
      </dgm:prSet>
      <dgm:spPr/>
      <dgm:t>
        <a:bodyPr/>
        <a:lstStyle/>
        <a:p>
          <a:endParaRPr lang="ca-ES"/>
        </a:p>
      </dgm:t>
    </dgm:pt>
    <dgm:pt modelId="{861361C1-C7CA-436C-8022-6D9C94AAC6FE}" type="pres">
      <dgm:prSet presAssocID="{62399B7A-3D1E-4FA7-8780-FB44811EAA17}" presName="levelTx" presStyleLbl="revTx" presStyleIdx="0" presStyleCnt="0">
        <dgm:presLayoutVars>
          <dgm:chMax val="1"/>
          <dgm:bulletEnabled val="1"/>
        </dgm:presLayoutVars>
      </dgm:prSet>
      <dgm:spPr/>
      <dgm:t>
        <a:bodyPr/>
        <a:lstStyle/>
        <a:p>
          <a:endParaRPr lang="ca-ES"/>
        </a:p>
      </dgm:t>
    </dgm:pt>
    <dgm:pt modelId="{73229B4C-2C38-4ADE-B3EA-82F4ECE710C6}" type="pres">
      <dgm:prSet presAssocID="{E7B39459-11DF-4F5A-9E58-4FA6AFC66403}" presName="Name8" presStyleCnt="0"/>
      <dgm:spPr/>
    </dgm:pt>
    <dgm:pt modelId="{6121C17B-7CF5-40CC-BF46-F5E7D9BC48AC}" type="pres">
      <dgm:prSet presAssocID="{E7B39459-11DF-4F5A-9E58-4FA6AFC66403}" presName="level" presStyleLbl="node1" presStyleIdx="4" presStyleCnt="5" custAng="0" custLinFactNeighborX="283" custLinFactNeighborY="9473">
        <dgm:presLayoutVars>
          <dgm:chMax val="1"/>
          <dgm:bulletEnabled val="1"/>
        </dgm:presLayoutVars>
      </dgm:prSet>
      <dgm:spPr/>
      <dgm:t>
        <a:bodyPr/>
        <a:lstStyle/>
        <a:p>
          <a:endParaRPr lang="ca-ES"/>
        </a:p>
      </dgm:t>
    </dgm:pt>
    <dgm:pt modelId="{F5FF38C6-863C-497C-9205-84CFA6A9FA33}" type="pres">
      <dgm:prSet presAssocID="{E7B39459-11DF-4F5A-9E58-4FA6AFC66403}" presName="levelTx" presStyleLbl="revTx" presStyleIdx="0" presStyleCnt="0">
        <dgm:presLayoutVars>
          <dgm:chMax val="1"/>
          <dgm:bulletEnabled val="1"/>
        </dgm:presLayoutVars>
      </dgm:prSet>
      <dgm:spPr/>
      <dgm:t>
        <a:bodyPr/>
        <a:lstStyle/>
        <a:p>
          <a:endParaRPr lang="ca-ES"/>
        </a:p>
      </dgm:t>
    </dgm:pt>
  </dgm:ptLst>
  <dgm:cxnLst>
    <dgm:cxn modelId="{9A441894-00A0-4120-977D-767ED4EF07BE}" type="presOf" srcId="{7E3B2060-D613-4389-8F16-325712FA264A}" destId="{D782DDB8-BEF2-4944-816C-AC485C017F68}" srcOrd="1" destOrd="0" presId="urn:microsoft.com/office/officeart/2005/8/layout/pyramid1"/>
    <dgm:cxn modelId="{2E5BA2CD-FA14-4201-8B60-F223883C5638}" type="presOf" srcId="{E7B39459-11DF-4F5A-9E58-4FA6AFC66403}" destId="{6121C17B-7CF5-40CC-BF46-F5E7D9BC48AC}" srcOrd="0" destOrd="0" presId="urn:microsoft.com/office/officeart/2005/8/layout/pyramid1"/>
    <dgm:cxn modelId="{7AEAD805-2BA4-4C6C-AC34-43322CC82B89}" type="presOf" srcId="{7E410F9E-EA9E-41BF-B295-F7BBC5961B2B}" destId="{507F9803-1CAF-41B7-9655-B39681992CE9}" srcOrd="1" destOrd="0" presId="urn:microsoft.com/office/officeart/2005/8/layout/pyramid1"/>
    <dgm:cxn modelId="{D71FE179-DA1E-4607-A035-A96CC1B90397}" srcId="{6E6C93A8-F309-4734-9435-7A65298DAE8A}" destId="{7E410F9E-EA9E-41BF-B295-F7BBC5961B2B}" srcOrd="1" destOrd="0" parTransId="{7481F1D3-3E83-4C8B-AFE8-3A795C6296A8}" sibTransId="{E0B06D7A-C9F3-4476-82B6-FBA4438E7AE9}"/>
    <dgm:cxn modelId="{2997C327-0EE8-40AF-B291-13F6C3D2E674}" type="presOf" srcId="{6E6C93A8-F309-4734-9435-7A65298DAE8A}" destId="{552F40C0-DE4D-48BB-B1C2-AE9DEFAC80D7}" srcOrd="0" destOrd="0" presId="urn:microsoft.com/office/officeart/2005/8/layout/pyramid1"/>
    <dgm:cxn modelId="{2FE71A4B-369D-4E87-BCE8-EF122460B965}" type="presOf" srcId="{7E410F9E-EA9E-41BF-B295-F7BBC5961B2B}" destId="{8DCC4FAD-7359-4F06-A4F9-B2C24E700D78}" srcOrd="0" destOrd="0" presId="urn:microsoft.com/office/officeart/2005/8/layout/pyramid1"/>
    <dgm:cxn modelId="{FA0D1042-8965-493C-AE5F-4F98CA67D457}" type="presOf" srcId="{E7B39459-11DF-4F5A-9E58-4FA6AFC66403}" destId="{F5FF38C6-863C-497C-9205-84CFA6A9FA33}" srcOrd="1" destOrd="0" presId="urn:microsoft.com/office/officeart/2005/8/layout/pyramid1"/>
    <dgm:cxn modelId="{B34F6FF2-430C-4FBB-8EA2-05D7FCB98BFD}" type="presOf" srcId="{62399B7A-3D1E-4FA7-8780-FB44811EAA17}" destId="{1C796424-FE1A-47C0-A56F-8FC69398BE15}" srcOrd="0" destOrd="0" presId="urn:microsoft.com/office/officeart/2005/8/layout/pyramid1"/>
    <dgm:cxn modelId="{6D0909BC-D962-4404-9544-37EB33836A9F}" type="presOf" srcId="{0678B4AC-83AC-4983-9845-AA78E5ECB02E}" destId="{BF033656-5AF1-4438-87CE-53C7D675994C}" srcOrd="1" destOrd="0" presId="urn:microsoft.com/office/officeart/2005/8/layout/pyramid1"/>
    <dgm:cxn modelId="{FD2A2BCD-5CB6-472B-A560-1D71D5EFF369}" srcId="{6E6C93A8-F309-4734-9435-7A65298DAE8A}" destId="{0678B4AC-83AC-4983-9845-AA78E5ECB02E}" srcOrd="0" destOrd="0" parTransId="{2109D7C0-E242-41C2-8815-A0A811B5FF47}" sibTransId="{625E87CA-C2AD-43DE-AFCA-470711ED4A15}"/>
    <dgm:cxn modelId="{EAD17D6C-46C0-44A0-B0BC-F27CD1B35C40}" type="presOf" srcId="{62399B7A-3D1E-4FA7-8780-FB44811EAA17}" destId="{861361C1-C7CA-436C-8022-6D9C94AAC6FE}" srcOrd="1" destOrd="0" presId="urn:microsoft.com/office/officeart/2005/8/layout/pyramid1"/>
    <dgm:cxn modelId="{D1008B29-58A8-4449-9F47-B7D40F6929DE}" srcId="{6E6C93A8-F309-4734-9435-7A65298DAE8A}" destId="{62399B7A-3D1E-4FA7-8780-FB44811EAA17}" srcOrd="3" destOrd="0" parTransId="{BE733916-5326-4FE8-BBB4-676AA29C02DE}" sibTransId="{B39BD4E8-B8CB-4590-A818-620EA50E94C8}"/>
    <dgm:cxn modelId="{A86A38A1-1554-4D2D-B9F4-935A896506AB}" srcId="{6E6C93A8-F309-4734-9435-7A65298DAE8A}" destId="{E7B39459-11DF-4F5A-9E58-4FA6AFC66403}" srcOrd="4" destOrd="0" parTransId="{0DE0E997-F51B-4A5D-9EB3-BF17729E5F25}" sibTransId="{8E57EEFF-BC47-4278-AC3A-BD1AAA65BBDD}"/>
    <dgm:cxn modelId="{AEBB6F7C-B490-429D-B2DB-1A187AAF247E}" type="presOf" srcId="{7E3B2060-D613-4389-8F16-325712FA264A}" destId="{7B5CD247-B4A9-4667-A654-2A398794DC91}" srcOrd="0" destOrd="0" presId="urn:microsoft.com/office/officeart/2005/8/layout/pyramid1"/>
    <dgm:cxn modelId="{F172C916-68A7-4930-9015-ED7D945833BF}" srcId="{6E6C93A8-F309-4734-9435-7A65298DAE8A}" destId="{7E3B2060-D613-4389-8F16-325712FA264A}" srcOrd="2" destOrd="0" parTransId="{1AD4980F-C178-45BC-8E7F-C2056BE160C0}" sibTransId="{AFD96F18-E21F-4525-B040-54A9DD050EED}"/>
    <dgm:cxn modelId="{E010AE8C-2F27-49E5-B934-F98EA8A4BEBC}" type="presOf" srcId="{0678B4AC-83AC-4983-9845-AA78E5ECB02E}" destId="{8614A85A-8E32-4F33-B668-F27F8EF8C4BB}" srcOrd="0" destOrd="0" presId="urn:microsoft.com/office/officeart/2005/8/layout/pyramid1"/>
    <dgm:cxn modelId="{477DF326-B21C-469A-AC1E-4C62E1BD8B3F}" type="presParOf" srcId="{552F40C0-DE4D-48BB-B1C2-AE9DEFAC80D7}" destId="{EC7F9A9D-913D-496A-B614-4D8E69041DC0}" srcOrd="0" destOrd="0" presId="urn:microsoft.com/office/officeart/2005/8/layout/pyramid1"/>
    <dgm:cxn modelId="{D77FF58D-DD8C-479E-90F3-F27629AD434E}" type="presParOf" srcId="{EC7F9A9D-913D-496A-B614-4D8E69041DC0}" destId="{8614A85A-8E32-4F33-B668-F27F8EF8C4BB}" srcOrd="0" destOrd="0" presId="urn:microsoft.com/office/officeart/2005/8/layout/pyramid1"/>
    <dgm:cxn modelId="{754882B9-2BA3-4FFC-8F7F-1B1E37D59289}" type="presParOf" srcId="{EC7F9A9D-913D-496A-B614-4D8E69041DC0}" destId="{BF033656-5AF1-4438-87CE-53C7D675994C}" srcOrd="1" destOrd="0" presId="urn:microsoft.com/office/officeart/2005/8/layout/pyramid1"/>
    <dgm:cxn modelId="{CC661969-428A-4D99-AF1C-0239B6B76BA9}" type="presParOf" srcId="{552F40C0-DE4D-48BB-B1C2-AE9DEFAC80D7}" destId="{3F81BEFE-A46E-4B12-8069-E64D1F71553D}" srcOrd="1" destOrd="0" presId="urn:microsoft.com/office/officeart/2005/8/layout/pyramid1"/>
    <dgm:cxn modelId="{5387D30D-F6A1-4A19-8C67-CD3A2B8529A2}" type="presParOf" srcId="{3F81BEFE-A46E-4B12-8069-E64D1F71553D}" destId="{8DCC4FAD-7359-4F06-A4F9-B2C24E700D78}" srcOrd="0" destOrd="0" presId="urn:microsoft.com/office/officeart/2005/8/layout/pyramid1"/>
    <dgm:cxn modelId="{0E809942-DAFE-400E-8D92-418F5146611D}" type="presParOf" srcId="{3F81BEFE-A46E-4B12-8069-E64D1F71553D}" destId="{507F9803-1CAF-41B7-9655-B39681992CE9}" srcOrd="1" destOrd="0" presId="urn:microsoft.com/office/officeart/2005/8/layout/pyramid1"/>
    <dgm:cxn modelId="{15AA4040-1578-44B6-BDF5-842C8457BC54}" type="presParOf" srcId="{552F40C0-DE4D-48BB-B1C2-AE9DEFAC80D7}" destId="{CC02432B-68C0-4A0B-B3EA-1DF5C87423F9}" srcOrd="2" destOrd="0" presId="urn:microsoft.com/office/officeart/2005/8/layout/pyramid1"/>
    <dgm:cxn modelId="{E4035F6B-4F42-4779-84C6-548E2DC3F436}" type="presParOf" srcId="{CC02432B-68C0-4A0B-B3EA-1DF5C87423F9}" destId="{7B5CD247-B4A9-4667-A654-2A398794DC91}" srcOrd="0" destOrd="0" presId="urn:microsoft.com/office/officeart/2005/8/layout/pyramid1"/>
    <dgm:cxn modelId="{AA038047-E9B0-4C7A-A594-A4964ECBCDB0}" type="presParOf" srcId="{CC02432B-68C0-4A0B-B3EA-1DF5C87423F9}" destId="{D782DDB8-BEF2-4944-816C-AC485C017F68}" srcOrd="1" destOrd="0" presId="urn:microsoft.com/office/officeart/2005/8/layout/pyramid1"/>
    <dgm:cxn modelId="{AC41358D-6C77-42BB-9BD5-593622BE7FDC}" type="presParOf" srcId="{552F40C0-DE4D-48BB-B1C2-AE9DEFAC80D7}" destId="{2D470A4F-4C76-4A93-81DB-18D3B161F808}" srcOrd="3" destOrd="0" presId="urn:microsoft.com/office/officeart/2005/8/layout/pyramid1"/>
    <dgm:cxn modelId="{AF6B0B48-CCED-49B8-89AE-5672CD1702B9}" type="presParOf" srcId="{2D470A4F-4C76-4A93-81DB-18D3B161F808}" destId="{1C796424-FE1A-47C0-A56F-8FC69398BE15}" srcOrd="0" destOrd="0" presId="urn:microsoft.com/office/officeart/2005/8/layout/pyramid1"/>
    <dgm:cxn modelId="{893DC438-FFF5-4FEF-84DD-6DCBABAE8507}" type="presParOf" srcId="{2D470A4F-4C76-4A93-81DB-18D3B161F808}" destId="{861361C1-C7CA-436C-8022-6D9C94AAC6FE}" srcOrd="1" destOrd="0" presId="urn:microsoft.com/office/officeart/2005/8/layout/pyramid1"/>
    <dgm:cxn modelId="{88EA037C-8A83-4A8B-8C1F-A8C99EEAF6D5}" type="presParOf" srcId="{552F40C0-DE4D-48BB-B1C2-AE9DEFAC80D7}" destId="{73229B4C-2C38-4ADE-B3EA-82F4ECE710C6}" srcOrd="4" destOrd="0" presId="urn:microsoft.com/office/officeart/2005/8/layout/pyramid1"/>
    <dgm:cxn modelId="{3DEBF903-3F6A-4F53-ADD8-9C35DA8A6DD3}" type="presParOf" srcId="{73229B4C-2C38-4ADE-B3EA-82F4ECE710C6}" destId="{6121C17B-7CF5-40CC-BF46-F5E7D9BC48AC}" srcOrd="0" destOrd="0" presId="urn:microsoft.com/office/officeart/2005/8/layout/pyramid1"/>
    <dgm:cxn modelId="{A30561F5-229A-4065-9166-3BD85478882E}" type="presParOf" srcId="{73229B4C-2C38-4ADE-B3EA-82F4ECE710C6}" destId="{F5FF38C6-863C-497C-9205-84CFA6A9FA33}"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707EA2-AF2A-4CF8-A29D-C0BBFA74CD52}" type="doc">
      <dgm:prSet loTypeId="urn:microsoft.com/office/officeart/2008/layout/VerticalCircleList" loCatId="list" qsTypeId="urn:microsoft.com/office/officeart/2005/8/quickstyle/simple1" qsCatId="simple" csTypeId="urn:microsoft.com/office/officeart/2005/8/colors/accent1_2" csCatId="accent1" phldr="1"/>
      <dgm:spPr/>
      <dgm:t>
        <a:bodyPr/>
        <a:lstStyle/>
        <a:p>
          <a:endParaRPr lang="es-ES"/>
        </a:p>
      </dgm:t>
    </dgm:pt>
    <dgm:pt modelId="{EB01A419-9AAB-4E03-9EC2-95A55890BEAC}">
      <dgm:prSet phldrT="[Texto]"/>
      <dgm:spPr/>
      <dgm:t>
        <a:bodyPr/>
        <a:lstStyle/>
        <a:p>
          <a:r>
            <a:rPr lang="ca-ES" noProof="0"/>
            <a:t>Accessible</a:t>
          </a:r>
        </a:p>
      </dgm:t>
    </dgm:pt>
    <dgm:pt modelId="{21F10BA4-B297-43F4-8FCA-36884C983A0A}" type="parTrans" cxnId="{6C218B0C-BACE-4790-A555-F5C3C1470303}">
      <dgm:prSet/>
      <dgm:spPr/>
      <dgm:t>
        <a:bodyPr/>
        <a:lstStyle/>
        <a:p>
          <a:endParaRPr lang="ca-ES" noProof="0"/>
        </a:p>
      </dgm:t>
    </dgm:pt>
    <dgm:pt modelId="{3BA3CF77-AADA-4AE8-A62A-C5820C9F03B2}" type="sibTrans" cxnId="{6C218B0C-BACE-4790-A555-F5C3C1470303}">
      <dgm:prSet/>
      <dgm:spPr/>
      <dgm:t>
        <a:bodyPr/>
        <a:lstStyle/>
        <a:p>
          <a:endParaRPr lang="ca-ES" noProof="0"/>
        </a:p>
      </dgm:t>
    </dgm:pt>
    <dgm:pt modelId="{7D5072A2-434F-4A0C-9C80-1D6A764BEF53}">
      <dgm:prSet phldrT="[Texto]"/>
      <dgm:spPr/>
      <dgm:t>
        <a:bodyPr/>
        <a:lstStyle/>
        <a:p>
          <a:r>
            <a:rPr lang="ca-ES" noProof="0"/>
            <a:t>Personalitzada</a:t>
          </a:r>
        </a:p>
      </dgm:t>
    </dgm:pt>
    <dgm:pt modelId="{02BAC79F-F539-428C-82F9-0ABF178ADF70}" type="parTrans" cxnId="{3115AF37-6E67-46CD-814B-AB91CBC6BF48}">
      <dgm:prSet/>
      <dgm:spPr/>
      <dgm:t>
        <a:bodyPr/>
        <a:lstStyle/>
        <a:p>
          <a:endParaRPr lang="ca-ES"/>
        </a:p>
      </dgm:t>
    </dgm:pt>
    <dgm:pt modelId="{E61235E9-FF95-467F-990B-D8CDD090298A}" type="sibTrans" cxnId="{3115AF37-6E67-46CD-814B-AB91CBC6BF48}">
      <dgm:prSet/>
      <dgm:spPr/>
      <dgm:t>
        <a:bodyPr/>
        <a:lstStyle/>
        <a:p>
          <a:endParaRPr lang="ca-ES"/>
        </a:p>
      </dgm:t>
    </dgm:pt>
    <dgm:pt modelId="{D67559AF-08AA-430E-8018-392729BF03FA}">
      <dgm:prSet phldrT="[Texto]"/>
      <dgm:spPr/>
      <dgm:t>
        <a:bodyPr/>
        <a:lstStyle/>
        <a:p>
          <a:r>
            <a:rPr lang="ca-ES" noProof="0"/>
            <a:t>Integral</a:t>
          </a:r>
        </a:p>
      </dgm:t>
    </dgm:pt>
    <dgm:pt modelId="{69E46820-6C16-47FF-B176-51EEF424CDD4}" type="parTrans" cxnId="{3FCB1EA1-5C54-42F1-A2DC-041F31F2669B}">
      <dgm:prSet/>
      <dgm:spPr/>
      <dgm:t>
        <a:bodyPr/>
        <a:lstStyle/>
        <a:p>
          <a:endParaRPr lang="ca-ES"/>
        </a:p>
      </dgm:t>
    </dgm:pt>
    <dgm:pt modelId="{C6476BCD-B7EA-4D2D-AA8C-B056CD8BF777}" type="sibTrans" cxnId="{3FCB1EA1-5C54-42F1-A2DC-041F31F2669B}">
      <dgm:prSet/>
      <dgm:spPr/>
      <dgm:t>
        <a:bodyPr/>
        <a:lstStyle/>
        <a:p>
          <a:endParaRPr lang="ca-ES"/>
        </a:p>
      </dgm:t>
    </dgm:pt>
    <dgm:pt modelId="{461B80BB-83E1-498C-8A7D-7C7247FC249D}">
      <dgm:prSet phldrT="[Texto]"/>
      <dgm:spPr/>
      <dgm:t>
        <a:bodyPr/>
        <a:lstStyle/>
        <a:p>
          <a:r>
            <a:rPr lang="ca-ES" noProof="0"/>
            <a:t>Longitudinal</a:t>
          </a:r>
        </a:p>
      </dgm:t>
    </dgm:pt>
    <dgm:pt modelId="{3D53B6A1-48BF-4E31-9CA6-5EA01D590B2C}" type="parTrans" cxnId="{5DDDEF0D-4F2E-4A9E-8AFD-6E58F6E3D67A}">
      <dgm:prSet/>
      <dgm:spPr/>
      <dgm:t>
        <a:bodyPr/>
        <a:lstStyle/>
        <a:p>
          <a:endParaRPr lang="ca-ES"/>
        </a:p>
      </dgm:t>
    </dgm:pt>
    <dgm:pt modelId="{67608B68-90EF-40BB-AA30-7C317E4253D6}" type="sibTrans" cxnId="{5DDDEF0D-4F2E-4A9E-8AFD-6E58F6E3D67A}">
      <dgm:prSet/>
      <dgm:spPr/>
      <dgm:t>
        <a:bodyPr/>
        <a:lstStyle/>
        <a:p>
          <a:endParaRPr lang="ca-ES"/>
        </a:p>
      </dgm:t>
    </dgm:pt>
    <dgm:pt modelId="{AD2E1AE2-E472-4C5B-87A8-52CE8FFFB21B}" type="pres">
      <dgm:prSet presAssocID="{AF707EA2-AF2A-4CF8-A29D-C0BBFA74CD52}" presName="Name0" presStyleCnt="0">
        <dgm:presLayoutVars>
          <dgm:dir/>
        </dgm:presLayoutVars>
      </dgm:prSet>
      <dgm:spPr/>
      <dgm:t>
        <a:bodyPr/>
        <a:lstStyle/>
        <a:p>
          <a:endParaRPr lang="ca-ES"/>
        </a:p>
      </dgm:t>
    </dgm:pt>
    <dgm:pt modelId="{12730881-292C-46F1-B2C9-D15719E3AE66}" type="pres">
      <dgm:prSet presAssocID="{EB01A419-9AAB-4E03-9EC2-95A55890BEAC}" presName="noChildren" presStyleCnt="0"/>
      <dgm:spPr/>
    </dgm:pt>
    <dgm:pt modelId="{8013C2EB-1BA8-42ED-A190-2A6F5E9E9342}" type="pres">
      <dgm:prSet presAssocID="{EB01A419-9AAB-4E03-9EC2-95A55890BEAC}" presName="gap" presStyleCnt="0"/>
      <dgm:spPr/>
    </dgm:pt>
    <dgm:pt modelId="{EF070217-808E-4B5D-A8A0-1A0C9B481003}" type="pres">
      <dgm:prSet presAssocID="{EB01A419-9AAB-4E03-9EC2-95A55890BEAC}" presName="medCircle2" presStyleLbl="vennNode1" presStyleIdx="0" presStyleCnt="4"/>
      <dgm:spPr/>
    </dgm:pt>
    <dgm:pt modelId="{83CCF7F7-354E-4816-863B-0ADDA5F1AD32}" type="pres">
      <dgm:prSet presAssocID="{EB01A419-9AAB-4E03-9EC2-95A55890BEAC}" presName="txLvlOnly1" presStyleLbl="revTx" presStyleIdx="0" presStyleCnt="4"/>
      <dgm:spPr/>
      <dgm:t>
        <a:bodyPr/>
        <a:lstStyle/>
        <a:p>
          <a:endParaRPr lang="ca-ES"/>
        </a:p>
      </dgm:t>
    </dgm:pt>
    <dgm:pt modelId="{3E9F6049-08FB-4A65-A55F-36F0CF0C1C9E}" type="pres">
      <dgm:prSet presAssocID="{7D5072A2-434F-4A0C-9C80-1D6A764BEF53}" presName="noChildren" presStyleCnt="0"/>
      <dgm:spPr/>
    </dgm:pt>
    <dgm:pt modelId="{FBAB056D-EEDE-4D0B-B45C-B4898F893A35}" type="pres">
      <dgm:prSet presAssocID="{7D5072A2-434F-4A0C-9C80-1D6A764BEF53}" presName="gap" presStyleCnt="0"/>
      <dgm:spPr/>
    </dgm:pt>
    <dgm:pt modelId="{D17D4AB4-5F91-4431-A85A-42FF75C7A543}" type="pres">
      <dgm:prSet presAssocID="{7D5072A2-434F-4A0C-9C80-1D6A764BEF53}" presName="medCircle2" presStyleLbl="vennNode1" presStyleIdx="1" presStyleCnt="4"/>
      <dgm:spPr/>
    </dgm:pt>
    <dgm:pt modelId="{3D1033B9-EA77-42F0-98A0-AB45EFBF2219}" type="pres">
      <dgm:prSet presAssocID="{7D5072A2-434F-4A0C-9C80-1D6A764BEF53}" presName="txLvlOnly1" presStyleLbl="revTx" presStyleIdx="1" presStyleCnt="4"/>
      <dgm:spPr/>
      <dgm:t>
        <a:bodyPr/>
        <a:lstStyle/>
        <a:p>
          <a:endParaRPr lang="ca-ES"/>
        </a:p>
      </dgm:t>
    </dgm:pt>
    <dgm:pt modelId="{744F8747-9884-4187-9815-044014204268}" type="pres">
      <dgm:prSet presAssocID="{D67559AF-08AA-430E-8018-392729BF03FA}" presName="noChildren" presStyleCnt="0"/>
      <dgm:spPr/>
    </dgm:pt>
    <dgm:pt modelId="{95C243A1-DD52-4C37-9489-62DAC8E6E31F}" type="pres">
      <dgm:prSet presAssocID="{D67559AF-08AA-430E-8018-392729BF03FA}" presName="gap" presStyleCnt="0"/>
      <dgm:spPr/>
    </dgm:pt>
    <dgm:pt modelId="{B5E78373-A65A-415B-90C9-34DC60C13556}" type="pres">
      <dgm:prSet presAssocID="{D67559AF-08AA-430E-8018-392729BF03FA}" presName="medCircle2" presStyleLbl="vennNode1" presStyleIdx="2" presStyleCnt="4"/>
      <dgm:spPr/>
    </dgm:pt>
    <dgm:pt modelId="{8EDD17E3-31DF-42B6-8F92-61C091FBD240}" type="pres">
      <dgm:prSet presAssocID="{D67559AF-08AA-430E-8018-392729BF03FA}" presName="txLvlOnly1" presStyleLbl="revTx" presStyleIdx="2" presStyleCnt="4"/>
      <dgm:spPr/>
      <dgm:t>
        <a:bodyPr/>
        <a:lstStyle/>
        <a:p>
          <a:endParaRPr lang="ca-ES"/>
        </a:p>
      </dgm:t>
    </dgm:pt>
    <dgm:pt modelId="{5B4A9E00-990B-453B-965A-F427344D70F7}" type="pres">
      <dgm:prSet presAssocID="{461B80BB-83E1-498C-8A7D-7C7247FC249D}" presName="noChildren" presStyleCnt="0"/>
      <dgm:spPr/>
    </dgm:pt>
    <dgm:pt modelId="{99928883-4E2A-4AB9-95A6-AC34D3DF04A5}" type="pres">
      <dgm:prSet presAssocID="{461B80BB-83E1-498C-8A7D-7C7247FC249D}" presName="gap" presStyleCnt="0"/>
      <dgm:spPr/>
    </dgm:pt>
    <dgm:pt modelId="{6FC0DB27-9277-40DE-8AB6-89730374D1F6}" type="pres">
      <dgm:prSet presAssocID="{461B80BB-83E1-498C-8A7D-7C7247FC249D}" presName="medCircle2" presStyleLbl="vennNode1" presStyleIdx="3" presStyleCnt="4"/>
      <dgm:spPr/>
    </dgm:pt>
    <dgm:pt modelId="{4DEC9001-2193-4A3F-A5F5-E6416671C569}" type="pres">
      <dgm:prSet presAssocID="{461B80BB-83E1-498C-8A7D-7C7247FC249D}" presName="txLvlOnly1" presStyleLbl="revTx" presStyleIdx="3" presStyleCnt="4"/>
      <dgm:spPr/>
      <dgm:t>
        <a:bodyPr/>
        <a:lstStyle/>
        <a:p>
          <a:endParaRPr lang="ca-ES"/>
        </a:p>
      </dgm:t>
    </dgm:pt>
  </dgm:ptLst>
  <dgm:cxnLst>
    <dgm:cxn modelId="{329A3AD0-21CF-493C-BD0C-7CCAAE054D86}" type="presOf" srcId="{AF707EA2-AF2A-4CF8-A29D-C0BBFA74CD52}" destId="{AD2E1AE2-E472-4C5B-87A8-52CE8FFFB21B}" srcOrd="0" destOrd="0" presId="urn:microsoft.com/office/officeart/2008/layout/VerticalCircleList"/>
    <dgm:cxn modelId="{DBB71909-9ACB-4C6B-8571-BBBF96D8342D}" type="presOf" srcId="{7D5072A2-434F-4A0C-9C80-1D6A764BEF53}" destId="{3D1033B9-EA77-42F0-98A0-AB45EFBF2219}" srcOrd="0" destOrd="0" presId="urn:microsoft.com/office/officeart/2008/layout/VerticalCircleList"/>
    <dgm:cxn modelId="{39F4983B-D765-4D01-82C1-091C1BF32460}" type="presOf" srcId="{D67559AF-08AA-430E-8018-392729BF03FA}" destId="{8EDD17E3-31DF-42B6-8F92-61C091FBD240}" srcOrd="0" destOrd="0" presId="urn:microsoft.com/office/officeart/2008/layout/VerticalCircleList"/>
    <dgm:cxn modelId="{5DDDEF0D-4F2E-4A9E-8AFD-6E58F6E3D67A}" srcId="{AF707EA2-AF2A-4CF8-A29D-C0BBFA74CD52}" destId="{461B80BB-83E1-498C-8A7D-7C7247FC249D}" srcOrd="3" destOrd="0" parTransId="{3D53B6A1-48BF-4E31-9CA6-5EA01D590B2C}" sibTransId="{67608B68-90EF-40BB-AA30-7C317E4253D6}"/>
    <dgm:cxn modelId="{3FCB1EA1-5C54-42F1-A2DC-041F31F2669B}" srcId="{AF707EA2-AF2A-4CF8-A29D-C0BBFA74CD52}" destId="{D67559AF-08AA-430E-8018-392729BF03FA}" srcOrd="2" destOrd="0" parTransId="{69E46820-6C16-47FF-B176-51EEF424CDD4}" sibTransId="{C6476BCD-B7EA-4D2D-AA8C-B056CD8BF777}"/>
    <dgm:cxn modelId="{6C218B0C-BACE-4790-A555-F5C3C1470303}" srcId="{AF707EA2-AF2A-4CF8-A29D-C0BBFA74CD52}" destId="{EB01A419-9AAB-4E03-9EC2-95A55890BEAC}" srcOrd="0" destOrd="0" parTransId="{21F10BA4-B297-43F4-8FCA-36884C983A0A}" sibTransId="{3BA3CF77-AADA-4AE8-A62A-C5820C9F03B2}"/>
    <dgm:cxn modelId="{49CB3EEA-CBA2-451C-8BA7-E610902FB507}" type="presOf" srcId="{461B80BB-83E1-498C-8A7D-7C7247FC249D}" destId="{4DEC9001-2193-4A3F-A5F5-E6416671C569}" srcOrd="0" destOrd="0" presId="urn:microsoft.com/office/officeart/2008/layout/VerticalCircleList"/>
    <dgm:cxn modelId="{5B26E987-D9A4-4EF4-AA30-EDAEC569FCDA}" type="presOf" srcId="{EB01A419-9AAB-4E03-9EC2-95A55890BEAC}" destId="{83CCF7F7-354E-4816-863B-0ADDA5F1AD32}" srcOrd="0" destOrd="0" presId="urn:microsoft.com/office/officeart/2008/layout/VerticalCircleList"/>
    <dgm:cxn modelId="{3115AF37-6E67-46CD-814B-AB91CBC6BF48}" srcId="{AF707EA2-AF2A-4CF8-A29D-C0BBFA74CD52}" destId="{7D5072A2-434F-4A0C-9C80-1D6A764BEF53}" srcOrd="1" destOrd="0" parTransId="{02BAC79F-F539-428C-82F9-0ABF178ADF70}" sibTransId="{E61235E9-FF95-467F-990B-D8CDD090298A}"/>
    <dgm:cxn modelId="{C82FE89C-878A-4CB8-A66D-9CCFF0976C58}" type="presParOf" srcId="{AD2E1AE2-E472-4C5B-87A8-52CE8FFFB21B}" destId="{12730881-292C-46F1-B2C9-D15719E3AE66}" srcOrd="0" destOrd="0" presId="urn:microsoft.com/office/officeart/2008/layout/VerticalCircleList"/>
    <dgm:cxn modelId="{F598C701-2ED6-4575-AA36-F6E692ACB958}" type="presParOf" srcId="{12730881-292C-46F1-B2C9-D15719E3AE66}" destId="{8013C2EB-1BA8-42ED-A190-2A6F5E9E9342}" srcOrd="0" destOrd="0" presId="urn:microsoft.com/office/officeart/2008/layout/VerticalCircleList"/>
    <dgm:cxn modelId="{E98676E6-454E-41BA-969C-06D371A84EBF}" type="presParOf" srcId="{12730881-292C-46F1-B2C9-D15719E3AE66}" destId="{EF070217-808E-4B5D-A8A0-1A0C9B481003}" srcOrd="1" destOrd="0" presId="urn:microsoft.com/office/officeart/2008/layout/VerticalCircleList"/>
    <dgm:cxn modelId="{341BB6D2-231D-42EA-80BD-F9FD626784A8}" type="presParOf" srcId="{12730881-292C-46F1-B2C9-D15719E3AE66}" destId="{83CCF7F7-354E-4816-863B-0ADDA5F1AD32}" srcOrd="2" destOrd="0" presId="urn:microsoft.com/office/officeart/2008/layout/VerticalCircleList"/>
    <dgm:cxn modelId="{BCFD5D9B-F15C-45B0-9733-FBA7E37D2830}" type="presParOf" srcId="{AD2E1AE2-E472-4C5B-87A8-52CE8FFFB21B}" destId="{3E9F6049-08FB-4A65-A55F-36F0CF0C1C9E}" srcOrd="1" destOrd="0" presId="urn:microsoft.com/office/officeart/2008/layout/VerticalCircleList"/>
    <dgm:cxn modelId="{B140D4EA-52E0-425C-9DF4-88933946E69F}" type="presParOf" srcId="{3E9F6049-08FB-4A65-A55F-36F0CF0C1C9E}" destId="{FBAB056D-EEDE-4D0B-B45C-B4898F893A35}" srcOrd="0" destOrd="0" presId="urn:microsoft.com/office/officeart/2008/layout/VerticalCircleList"/>
    <dgm:cxn modelId="{188DF955-284F-4E68-AE82-5DD83630ED73}" type="presParOf" srcId="{3E9F6049-08FB-4A65-A55F-36F0CF0C1C9E}" destId="{D17D4AB4-5F91-4431-A85A-42FF75C7A543}" srcOrd="1" destOrd="0" presId="urn:microsoft.com/office/officeart/2008/layout/VerticalCircleList"/>
    <dgm:cxn modelId="{8D42843C-BE57-488D-8F7C-9640A549A941}" type="presParOf" srcId="{3E9F6049-08FB-4A65-A55F-36F0CF0C1C9E}" destId="{3D1033B9-EA77-42F0-98A0-AB45EFBF2219}" srcOrd="2" destOrd="0" presId="urn:microsoft.com/office/officeart/2008/layout/VerticalCircleList"/>
    <dgm:cxn modelId="{BBDF0476-02A7-482F-92D4-C30317EC04ED}" type="presParOf" srcId="{AD2E1AE2-E472-4C5B-87A8-52CE8FFFB21B}" destId="{744F8747-9884-4187-9815-044014204268}" srcOrd="2" destOrd="0" presId="urn:microsoft.com/office/officeart/2008/layout/VerticalCircleList"/>
    <dgm:cxn modelId="{652A1167-E940-49F2-B1A3-72E11E5D7A10}" type="presParOf" srcId="{744F8747-9884-4187-9815-044014204268}" destId="{95C243A1-DD52-4C37-9489-62DAC8E6E31F}" srcOrd="0" destOrd="0" presId="urn:microsoft.com/office/officeart/2008/layout/VerticalCircleList"/>
    <dgm:cxn modelId="{431C3670-05BC-427C-A7B4-3C64DDB8B034}" type="presParOf" srcId="{744F8747-9884-4187-9815-044014204268}" destId="{B5E78373-A65A-415B-90C9-34DC60C13556}" srcOrd="1" destOrd="0" presId="urn:microsoft.com/office/officeart/2008/layout/VerticalCircleList"/>
    <dgm:cxn modelId="{28A7EDC7-70E5-4107-AF62-AC3710808C98}" type="presParOf" srcId="{744F8747-9884-4187-9815-044014204268}" destId="{8EDD17E3-31DF-42B6-8F92-61C091FBD240}" srcOrd="2" destOrd="0" presId="urn:microsoft.com/office/officeart/2008/layout/VerticalCircleList"/>
    <dgm:cxn modelId="{5401B92D-13B4-4D4C-A3CA-BFE127EEC3B3}" type="presParOf" srcId="{AD2E1AE2-E472-4C5B-87A8-52CE8FFFB21B}" destId="{5B4A9E00-990B-453B-965A-F427344D70F7}" srcOrd="3" destOrd="0" presId="urn:microsoft.com/office/officeart/2008/layout/VerticalCircleList"/>
    <dgm:cxn modelId="{51444431-74DB-4356-9257-8B18DE0077AE}" type="presParOf" srcId="{5B4A9E00-990B-453B-965A-F427344D70F7}" destId="{99928883-4E2A-4AB9-95A6-AC34D3DF04A5}" srcOrd="0" destOrd="0" presId="urn:microsoft.com/office/officeart/2008/layout/VerticalCircleList"/>
    <dgm:cxn modelId="{C02E6767-870F-4B1F-A5DE-3FAF04E69B9D}" type="presParOf" srcId="{5B4A9E00-990B-453B-965A-F427344D70F7}" destId="{6FC0DB27-9277-40DE-8AB6-89730374D1F6}" srcOrd="1" destOrd="0" presId="urn:microsoft.com/office/officeart/2008/layout/VerticalCircleList"/>
    <dgm:cxn modelId="{9043F9A9-DAF6-4246-A0C4-4B5D5547C472}" type="presParOf" srcId="{5B4A9E00-990B-453B-965A-F427344D70F7}" destId="{4DEC9001-2193-4A3F-A5F5-E6416671C569}" srcOrd="2" destOrd="0" presId="urn:microsoft.com/office/officeart/2008/layout/Vertical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14A85A-8E32-4F33-B668-F27F8EF8C4BB}">
      <dsp:nvSpPr>
        <dsp:cNvPr id="0" name=""/>
        <dsp:cNvSpPr/>
      </dsp:nvSpPr>
      <dsp:spPr>
        <a:xfrm>
          <a:off x="2433925" y="0"/>
          <a:ext cx="1219200" cy="939174"/>
        </a:xfrm>
        <a:prstGeom prst="trapezoid">
          <a:avLst>
            <a:gd name="adj" fmla="val 64908"/>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ca-ES" sz="1700" kern="1200"/>
            <a:t>Intervencions intensives</a:t>
          </a:r>
        </a:p>
      </dsp:txBody>
      <dsp:txXfrm>
        <a:off x="2433925" y="0"/>
        <a:ext cx="1219200" cy="939174"/>
      </dsp:txXfrm>
    </dsp:sp>
    <dsp:sp modelId="{8DCC4FAD-7359-4F06-A4F9-B2C24E700D78}">
      <dsp:nvSpPr>
        <dsp:cNvPr id="0" name=""/>
        <dsp:cNvSpPr/>
      </dsp:nvSpPr>
      <dsp:spPr>
        <a:xfrm>
          <a:off x="1831238" y="898498"/>
          <a:ext cx="2438400" cy="939174"/>
        </a:xfrm>
        <a:prstGeom prst="trapezoid">
          <a:avLst>
            <a:gd name="adj" fmla="val 64908"/>
          </a:avLst>
        </a:prstGeom>
        <a:solidFill>
          <a:schemeClr val="accent5">
            <a:hueOff val="2042989"/>
            <a:satOff val="1394"/>
            <a:lumOff val="-392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ca-ES" sz="1700" kern="1200"/>
            <a:t>Intervencions breus (6-10%)</a:t>
          </a:r>
        </a:p>
      </dsp:txBody>
      <dsp:txXfrm>
        <a:off x="2257958" y="898498"/>
        <a:ext cx="1584960" cy="939174"/>
      </dsp:txXfrm>
    </dsp:sp>
    <dsp:sp modelId="{7B5CD247-B4A9-4667-A654-2A398794DC91}">
      <dsp:nvSpPr>
        <dsp:cNvPr id="0" name=""/>
        <dsp:cNvSpPr/>
      </dsp:nvSpPr>
      <dsp:spPr>
        <a:xfrm>
          <a:off x="1229075" y="1901649"/>
          <a:ext cx="3657600" cy="939174"/>
        </a:xfrm>
        <a:prstGeom prst="trapezoid">
          <a:avLst>
            <a:gd name="adj" fmla="val 64908"/>
          </a:avLst>
        </a:prstGeom>
        <a:solidFill>
          <a:schemeClr val="accent5">
            <a:hueOff val="4085978"/>
            <a:satOff val="2788"/>
            <a:lumOff val="-78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ca-ES" sz="1700" kern="1200"/>
            <a:t>Consell breu (2-3%)</a:t>
          </a:r>
        </a:p>
      </dsp:txBody>
      <dsp:txXfrm>
        <a:off x="1869155" y="1901649"/>
        <a:ext cx="2377440" cy="939174"/>
      </dsp:txXfrm>
    </dsp:sp>
    <dsp:sp modelId="{1C796424-FE1A-47C0-A56F-8FC69398BE15}">
      <dsp:nvSpPr>
        <dsp:cNvPr id="0" name=""/>
        <dsp:cNvSpPr/>
      </dsp:nvSpPr>
      <dsp:spPr>
        <a:xfrm>
          <a:off x="609600" y="2817523"/>
          <a:ext cx="4876800" cy="939174"/>
        </a:xfrm>
        <a:prstGeom prst="trapezoid">
          <a:avLst>
            <a:gd name="adj" fmla="val 64908"/>
          </a:avLst>
        </a:prstGeom>
        <a:solidFill>
          <a:schemeClr val="accent5">
            <a:hueOff val="6128967"/>
            <a:satOff val="4183"/>
            <a:lumOff val="-1176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ca-ES" sz="1700" kern="1200"/>
            <a:t>Materials d’autoajuda (1-2%)</a:t>
          </a:r>
        </a:p>
      </dsp:txBody>
      <dsp:txXfrm>
        <a:off x="1463039" y="2817523"/>
        <a:ext cx="3169920" cy="939174"/>
      </dsp:txXfrm>
    </dsp:sp>
    <dsp:sp modelId="{6121C17B-7CF5-40CC-BF46-F5E7D9BC48AC}">
      <dsp:nvSpPr>
        <dsp:cNvPr id="0" name=""/>
        <dsp:cNvSpPr/>
      </dsp:nvSpPr>
      <dsp:spPr>
        <a:xfrm>
          <a:off x="0" y="3756697"/>
          <a:ext cx="6096000" cy="939174"/>
        </a:xfrm>
        <a:prstGeom prst="trapezoid">
          <a:avLst>
            <a:gd name="adj" fmla="val 64908"/>
          </a:avLst>
        </a:prstGeom>
        <a:solidFill>
          <a:schemeClr val="accent5">
            <a:hueOff val="8171956"/>
            <a:satOff val="5577"/>
            <a:lumOff val="-1568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ca-ES" sz="1700" kern="1200"/>
            <a:t>Cessació espontània (5-7%)</a:t>
          </a:r>
        </a:p>
      </dsp:txBody>
      <dsp:txXfrm>
        <a:off x="1066799" y="3756697"/>
        <a:ext cx="3962400" cy="9391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070217-808E-4B5D-A8A0-1A0C9B481003}">
      <dsp:nvSpPr>
        <dsp:cNvPr id="0" name=""/>
        <dsp:cNvSpPr/>
      </dsp:nvSpPr>
      <dsp:spPr>
        <a:xfrm>
          <a:off x="304561" y="717"/>
          <a:ext cx="782216" cy="78221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83CCF7F7-354E-4816-863B-0ADDA5F1AD32}">
      <dsp:nvSpPr>
        <dsp:cNvPr id="0" name=""/>
        <dsp:cNvSpPr/>
      </dsp:nvSpPr>
      <dsp:spPr>
        <a:xfrm>
          <a:off x="695670" y="717"/>
          <a:ext cx="4173413" cy="782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2230" rIns="0" bIns="62230" numCol="1" spcCol="1270" anchor="ctr" anchorCtr="0">
          <a:noAutofit/>
        </a:bodyPr>
        <a:lstStyle/>
        <a:p>
          <a:pPr lvl="0" algn="l" defTabSz="2178050">
            <a:lnSpc>
              <a:spcPct val="90000"/>
            </a:lnSpc>
            <a:spcBef>
              <a:spcPct val="0"/>
            </a:spcBef>
            <a:spcAft>
              <a:spcPct val="35000"/>
            </a:spcAft>
          </a:pPr>
          <a:r>
            <a:rPr lang="ca-ES" sz="4900" kern="1200" noProof="0"/>
            <a:t>Accessible</a:t>
          </a:r>
        </a:p>
      </dsp:txBody>
      <dsp:txXfrm>
        <a:off x="695670" y="717"/>
        <a:ext cx="4173413" cy="782216"/>
      </dsp:txXfrm>
    </dsp:sp>
    <dsp:sp modelId="{D17D4AB4-5F91-4431-A85A-42FF75C7A543}">
      <dsp:nvSpPr>
        <dsp:cNvPr id="0" name=""/>
        <dsp:cNvSpPr/>
      </dsp:nvSpPr>
      <dsp:spPr>
        <a:xfrm>
          <a:off x="304561" y="782934"/>
          <a:ext cx="782216" cy="78221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3D1033B9-EA77-42F0-98A0-AB45EFBF2219}">
      <dsp:nvSpPr>
        <dsp:cNvPr id="0" name=""/>
        <dsp:cNvSpPr/>
      </dsp:nvSpPr>
      <dsp:spPr>
        <a:xfrm>
          <a:off x="695670" y="782934"/>
          <a:ext cx="4173413" cy="782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2230" rIns="0" bIns="62230" numCol="1" spcCol="1270" anchor="ctr" anchorCtr="0">
          <a:noAutofit/>
        </a:bodyPr>
        <a:lstStyle/>
        <a:p>
          <a:pPr lvl="0" algn="l" defTabSz="2178050">
            <a:lnSpc>
              <a:spcPct val="90000"/>
            </a:lnSpc>
            <a:spcBef>
              <a:spcPct val="0"/>
            </a:spcBef>
            <a:spcAft>
              <a:spcPct val="35000"/>
            </a:spcAft>
          </a:pPr>
          <a:r>
            <a:rPr lang="ca-ES" sz="4900" kern="1200" noProof="0"/>
            <a:t>Personalitzada</a:t>
          </a:r>
        </a:p>
      </dsp:txBody>
      <dsp:txXfrm>
        <a:off x="695670" y="782934"/>
        <a:ext cx="4173413" cy="782216"/>
      </dsp:txXfrm>
    </dsp:sp>
    <dsp:sp modelId="{B5E78373-A65A-415B-90C9-34DC60C13556}">
      <dsp:nvSpPr>
        <dsp:cNvPr id="0" name=""/>
        <dsp:cNvSpPr/>
      </dsp:nvSpPr>
      <dsp:spPr>
        <a:xfrm>
          <a:off x="304561" y="1565151"/>
          <a:ext cx="782216" cy="78221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8EDD17E3-31DF-42B6-8F92-61C091FBD240}">
      <dsp:nvSpPr>
        <dsp:cNvPr id="0" name=""/>
        <dsp:cNvSpPr/>
      </dsp:nvSpPr>
      <dsp:spPr>
        <a:xfrm>
          <a:off x="695670" y="1565151"/>
          <a:ext cx="4173413" cy="782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2230" rIns="0" bIns="62230" numCol="1" spcCol="1270" anchor="ctr" anchorCtr="0">
          <a:noAutofit/>
        </a:bodyPr>
        <a:lstStyle/>
        <a:p>
          <a:pPr lvl="0" algn="l" defTabSz="2178050">
            <a:lnSpc>
              <a:spcPct val="90000"/>
            </a:lnSpc>
            <a:spcBef>
              <a:spcPct val="0"/>
            </a:spcBef>
            <a:spcAft>
              <a:spcPct val="35000"/>
            </a:spcAft>
          </a:pPr>
          <a:r>
            <a:rPr lang="ca-ES" sz="4900" kern="1200" noProof="0"/>
            <a:t>Integral</a:t>
          </a:r>
        </a:p>
      </dsp:txBody>
      <dsp:txXfrm>
        <a:off x="695670" y="1565151"/>
        <a:ext cx="4173413" cy="782216"/>
      </dsp:txXfrm>
    </dsp:sp>
    <dsp:sp modelId="{6FC0DB27-9277-40DE-8AB6-89730374D1F6}">
      <dsp:nvSpPr>
        <dsp:cNvPr id="0" name=""/>
        <dsp:cNvSpPr/>
      </dsp:nvSpPr>
      <dsp:spPr>
        <a:xfrm>
          <a:off x="304561" y="2347368"/>
          <a:ext cx="782216" cy="78221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4DEC9001-2193-4A3F-A5F5-E6416671C569}">
      <dsp:nvSpPr>
        <dsp:cNvPr id="0" name=""/>
        <dsp:cNvSpPr/>
      </dsp:nvSpPr>
      <dsp:spPr>
        <a:xfrm>
          <a:off x="695670" y="2347368"/>
          <a:ext cx="4173413" cy="782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2230" rIns="0" bIns="62230" numCol="1" spcCol="1270" anchor="ctr" anchorCtr="0">
          <a:noAutofit/>
        </a:bodyPr>
        <a:lstStyle/>
        <a:p>
          <a:pPr lvl="0" algn="l" defTabSz="2178050">
            <a:lnSpc>
              <a:spcPct val="90000"/>
            </a:lnSpc>
            <a:spcBef>
              <a:spcPct val="0"/>
            </a:spcBef>
            <a:spcAft>
              <a:spcPct val="35000"/>
            </a:spcAft>
          </a:pPr>
          <a:r>
            <a:rPr lang="ca-ES" sz="4900" kern="1200" noProof="0"/>
            <a:t>Longitudinal</a:t>
          </a:r>
        </a:p>
      </dsp:txBody>
      <dsp:txXfrm>
        <a:off x="695670" y="2347368"/>
        <a:ext cx="4173413" cy="78221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5.png"/></Relationships>
</file>

<file path=ppt/drawings/drawing1.xml><?xml version="1.0" encoding="utf-8"?>
<c:userShapes xmlns:c="http://schemas.openxmlformats.org/drawingml/2006/chart">
  <cdr:relSizeAnchor xmlns:cdr="http://schemas.openxmlformats.org/drawingml/2006/chartDrawing">
    <cdr:from>
      <cdr:x>0.75761</cdr:x>
      <cdr:y>0.12678</cdr:y>
    </cdr:from>
    <cdr:to>
      <cdr:x>0.98563</cdr:x>
      <cdr:y>0.25893</cdr:y>
    </cdr:to>
    <cdr:sp macro="" textlink="">
      <cdr:nvSpPr>
        <cdr:cNvPr id="2" name="CuadroTexto 1"/>
        <cdr:cNvSpPr txBox="1">
          <a:spLocks xmlns:a="http://schemas.openxmlformats.org/drawingml/2006/main" noChangeArrowheads="1"/>
        </cdr:cNvSpPr>
      </cdr:nvSpPr>
      <cdr:spPr bwMode="auto">
        <a:xfrm xmlns:a="http://schemas.openxmlformats.org/drawingml/2006/main">
          <a:off x="5376066" y="501924"/>
          <a:ext cx="1618004" cy="52322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wrap="square">
          <a:spAutoFit/>
        </a:bodyPr>
        <a:lstStyle xmlns:a="http://schemas.openxmlformats.org/drawingml/2006/main">
          <a:defPPr>
            <a:defRPr lang="ca-E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xmlns:a="http://schemas.openxmlformats.org/drawingml/2006/main">
          <a:pPr algn="ctr"/>
          <a:r>
            <a:rPr lang="ca-ES" altLang="ca-ES" sz="1400" b="1" dirty="0"/>
            <a:t>Fumadors/es </a:t>
          </a:r>
        </a:p>
        <a:p xmlns:a="http://schemas.openxmlformats.org/drawingml/2006/main">
          <a:pPr algn="ctr"/>
          <a:r>
            <a:rPr lang="ca-ES" altLang="ca-ES" sz="1400" b="1" dirty="0"/>
            <a:t>diaris + ocasionals</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idor de capçalera 1"/>
          <p:cNvSpPr>
            <a:spLocks noGrp="1"/>
          </p:cNvSpPr>
          <p:nvPr>
            <p:ph type="hdr" sz="quarter"/>
          </p:nvPr>
        </p:nvSpPr>
        <p:spPr>
          <a:xfrm>
            <a:off x="0" y="0"/>
            <a:ext cx="2946576" cy="496809"/>
          </a:xfrm>
          <a:prstGeom prst="rect">
            <a:avLst/>
          </a:prstGeom>
        </p:spPr>
        <p:txBody>
          <a:bodyPr vert="horz" lIns="91440" tIns="45720" rIns="91440" bIns="45720" rtlCol="0"/>
          <a:lstStyle>
            <a:lvl1pPr algn="l" eaLnBrk="1" hangingPunct="1">
              <a:defRPr sz="1200">
                <a:cs typeface="Arial" panose="020B0604020202020204" pitchFamily="34" charset="0"/>
              </a:defRPr>
            </a:lvl1pPr>
          </a:lstStyle>
          <a:p>
            <a:pPr>
              <a:defRPr/>
            </a:pPr>
            <a:endParaRPr lang="ca-ES"/>
          </a:p>
        </p:txBody>
      </p:sp>
      <p:sp>
        <p:nvSpPr>
          <p:cNvPr id="3" name="Contenidor de data 2"/>
          <p:cNvSpPr>
            <a:spLocks noGrp="1"/>
          </p:cNvSpPr>
          <p:nvPr>
            <p:ph type="dt" sz="quarter" idx="1"/>
          </p:nvPr>
        </p:nvSpPr>
        <p:spPr>
          <a:xfrm>
            <a:off x="3849482" y="0"/>
            <a:ext cx="2946575" cy="496809"/>
          </a:xfrm>
          <a:prstGeom prst="rect">
            <a:avLst/>
          </a:prstGeom>
        </p:spPr>
        <p:txBody>
          <a:bodyPr vert="horz" lIns="91440" tIns="45720" rIns="91440" bIns="45720" rtlCol="0"/>
          <a:lstStyle>
            <a:lvl1pPr algn="r" eaLnBrk="1" hangingPunct="1">
              <a:defRPr sz="1200">
                <a:cs typeface="Arial" panose="020B0604020202020204" pitchFamily="34" charset="0"/>
              </a:defRPr>
            </a:lvl1pPr>
          </a:lstStyle>
          <a:p>
            <a:pPr>
              <a:defRPr/>
            </a:pPr>
            <a:fld id="{A9B5F610-EBD1-4AE4-9031-246BB22CDDDB}" type="datetimeFigureOut">
              <a:rPr lang="ca-ES"/>
              <a:pPr>
                <a:defRPr/>
              </a:pPr>
              <a:t>27/04/2017</a:t>
            </a:fld>
            <a:endParaRPr lang="ca-ES"/>
          </a:p>
        </p:txBody>
      </p:sp>
      <p:sp>
        <p:nvSpPr>
          <p:cNvPr id="4" name="Contenidor de peu de pàgina 3"/>
          <p:cNvSpPr>
            <a:spLocks noGrp="1"/>
          </p:cNvSpPr>
          <p:nvPr>
            <p:ph type="ftr" sz="quarter" idx="2"/>
          </p:nvPr>
        </p:nvSpPr>
        <p:spPr>
          <a:xfrm>
            <a:off x="0" y="9428242"/>
            <a:ext cx="2946576" cy="496809"/>
          </a:xfrm>
          <a:prstGeom prst="rect">
            <a:avLst/>
          </a:prstGeom>
        </p:spPr>
        <p:txBody>
          <a:bodyPr vert="horz" lIns="91440" tIns="45720" rIns="91440" bIns="45720" rtlCol="0" anchor="b"/>
          <a:lstStyle>
            <a:lvl1pPr algn="l" eaLnBrk="1" hangingPunct="1">
              <a:defRPr sz="1200">
                <a:cs typeface="Arial" panose="020B0604020202020204" pitchFamily="34" charset="0"/>
              </a:defRPr>
            </a:lvl1pPr>
          </a:lstStyle>
          <a:p>
            <a:pPr>
              <a:defRPr/>
            </a:pPr>
            <a:endParaRPr lang="ca-ES"/>
          </a:p>
        </p:txBody>
      </p:sp>
      <p:sp>
        <p:nvSpPr>
          <p:cNvPr id="5" name="Contenidor de número de diapositiva 4"/>
          <p:cNvSpPr>
            <a:spLocks noGrp="1"/>
          </p:cNvSpPr>
          <p:nvPr>
            <p:ph type="sldNum" sz="quarter" idx="3"/>
          </p:nvPr>
        </p:nvSpPr>
        <p:spPr>
          <a:xfrm>
            <a:off x="3849482" y="9428242"/>
            <a:ext cx="2946575" cy="496809"/>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15C00AF6-8C12-4F40-BAB5-E5377DC5913E}" type="slidenum">
              <a:rPr lang="ca-ES" altLang="ca-ES"/>
              <a:pPr/>
              <a:t>‹Nº›</a:t>
            </a:fld>
            <a:endParaRPr lang="ca-ES" altLang="ca-ES"/>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idor de capçalera 1"/>
          <p:cNvSpPr>
            <a:spLocks noGrp="1"/>
          </p:cNvSpPr>
          <p:nvPr>
            <p:ph type="hdr" sz="quarter"/>
          </p:nvPr>
        </p:nvSpPr>
        <p:spPr>
          <a:xfrm>
            <a:off x="0" y="0"/>
            <a:ext cx="2946576" cy="496809"/>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ca-ES"/>
          </a:p>
        </p:txBody>
      </p:sp>
      <p:sp>
        <p:nvSpPr>
          <p:cNvPr id="3" name="Contenidor de data 2"/>
          <p:cNvSpPr>
            <a:spLocks noGrp="1"/>
          </p:cNvSpPr>
          <p:nvPr>
            <p:ph type="dt" idx="1"/>
          </p:nvPr>
        </p:nvSpPr>
        <p:spPr>
          <a:xfrm>
            <a:off x="3849482" y="0"/>
            <a:ext cx="2946575" cy="496809"/>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439619F2-09C0-444D-9518-F15467DAFDC8}" type="datetimeFigureOut">
              <a:rPr lang="ca-ES"/>
              <a:pPr>
                <a:defRPr/>
              </a:pPr>
              <a:t>27/04/2017</a:t>
            </a:fld>
            <a:endParaRPr lang="ca-ES"/>
          </a:p>
        </p:txBody>
      </p:sp>
      <p:sp>
        <p:nvSpPr>
          <p:cNvPr id="4" name="Contenidor d'imatge de diapositiva 3"/>
          <p:cNvSpPr>
            <a:spLocks noGrp="1" noRot="1" noChangeAspect="1"/>
          </p:cNvSpPr>
          <p:nvPr>
            <p:ph type="sldImg" idx="2"/>
          </p:nvPr>
        </p:nvSpPr>
        <p:spPr>
          <a:xfrm>
            <a:off x="915988" y="744538"/>
            <a:ext cx="4965700" cy="3724275"/>
          </a:xfrm>
          <a:prstGeom prst="rect">
            <a:avLst/>
          </a:prstGeom>
          <a:noFill/>
          <a:ln w="12700">
            <a:solidFill>
              <a:prstClr val="black"/>
            </a:solidFill>
          </a:ln>
        </p:spPr>
        <p:txBody>
          <a:bodyPr vert="horz" lIns="91440" tIns="45720" rIns="91440" bIns="45720" rtlCol="0" anchor="ctr"/>
          <a:lstStyle/>
          <a:p>
            <a:pPr lvl="0"/>
            <a:endParaRPr lang="ca-ES" noProof="0"/>
          </a:p>
        </p:txBody>
      </p:sp>
      <p:sp>
        <p:nvSpPr>
          <p:cNvPr id="5" name="Contenidor de notes 4"/>
          <p:cNvSpPr>
            <a:spLocks noGrp="1"/>
          </p:cNvSpPr>
          <p:nvPr>
            <p:ph type="body" sz="quarter" idx="3"/>
          </p:nvPr>
        </p:nvSpPr>
        <p:spPr>
          <a:xfrm>
            <a:off x="679606" y="4715710"/>
            <a:ext cx="5438464" cy="4466511"/>
          </a:xfrm>
          <a:prstGeom prst="rect">
            <a:avLst/>
          </a:prstGeom>
        </p:spPr>
        <p:txBody>
          <a:bodyPr vert="horz" lIns="91440" tIns="45720" rIns="91440" bIns="45720" rtlCol="0"/>
          <a:lstStyle/>
          <a:p>
            <a:pPr lvl="0"/>
            <a:r>
              <a:rPr lang="ca-ES" noProof="0"/>
              <a:t>Feu clic aquí per editar estils</a:t>
            </a:r>
          </a:p>
          <a:p>
            <a:pPr lvl="1"/>
            <a:r>
              <a:rPr lang="ca-ES" noProof="0"/>
              <a:t>Segon nivell</a:t>
            </a:r>
          </a:p>
          <a:p>
            <a:pPr lvl="2"/>
            <a:r>
              <a:rPr lang="ca-ES" noProof="0"/>
              <a:t>Tercer nivell</a:t>
            </a:r>
          </a:p>
          <a:p>
            <a:pPr lvl="3"/>
            <a:r>
              <a:rPr lang="ca-ES" noProof="0"/>
              <a:t>Quart nivell</a:t>
            </a:r>
          </a:p>
          <a:p>
            <a:pPr lvl="4"/>
            <a:r>
              <a:rPr lang="ca-ES" noProof="0"/>
              <a:t>Cinquè nivell</a:t>
            </a:r>
          </a:p>
        </p:txBody>
      </p:sp>
      <p:sp>
        <p:nvSpPr>
          <p:cNvPr id="6" name="Contenidor de peu de pàgina 5"/>
          <p:cNvSpPr>
            <a:spLocks noGrp="1"/>
          </p:cNvSpPr>
          <p:nvPr>
            <p:ph type="ftr" sz="quarter" idx="4"/>
          </p:nvPr>
        </p:nvSpPr>
        <p:spPr>
          <a:xfrm>
            <a:off x="0" y="9428242"/>
            <a:ext cx="2946576" cy="496809"/>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ca-ES"/>
          </a:p>
        </p:txBody>
      </p:sp>
      <p:sp>
        <p:nvSpPr>
          <p:cNvPr id="7" name="Contenidor de número de diapositiva 6"/>
          <p:cNvSpPr>
            <a:spLocks noGrp="1"/>
          </p:cNvSpPr>
          <p:nvPr>
            <p:ph type="sldNum" sz="quarter" idx="5"/>
          </p:nvPr>
        </p:nvSpPr>
        <p:spPr>
          <a:xfrm>
            <a:off x="3849482" y="9428242"/>
            <a:ext cx="2946575" cy="496809"/>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C3F15B9A-8AC5-4928-B8BA-BE31A93A0BEA}" type="slidenum">
              <a:rPr lang="ca-ES" altLang="ca-ES"/>
              <a:pPr/>
              <a:t>‹Nº›</a:t>
            </a:fld>
            <a:endParaRPr lang="ca-ES" altLang="ca-E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who.int/mediacentre/factsheets/fs310/es/index2.htm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surgeongeneral.gov/library/reports/50-years-of-progress/index.html"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educacionpapps.blogspot.com.es/2014/01/las-consecuencias-para-la-salud-del.html" TargetMode="Externa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a-ES" altLang="es-ES" dirty="0">
                <a:latin typeface="Calibri"/>
              </a:rPr>
              <a:t>L’Agència de Salut Pública de Catalunya (</a:t>
            </a:r>
            <a:r>
              <a:rPr lang="ca-ES" altLang="es-ES" dirty="0" err="1">
                <a:latin typeface="Calibri"/>
              </a:rPr>
              <a:t>ASPCAT</a:t>
            </a:r>
            <a:r>
              <a:rPr lang="ca-ES" altLang="es-ES" dirty="0">
                <a:latin typeface="Calibri"/>
              </a:rPr>
              <a:t>) juntament amb les societats científiques (CAMFiC i </a:t>
            </a:r>
            <a:r>
              <a:rPr lang="ca-ES" altLang="es-ES" dirty="0" err="1">
                <a:latin typeface="Calibri"/>
              </a:rPr>
              <a:t>AIFICC</a:t>
            </a:r>
            <a:r>
              <a:rPr lang="ca-ES" altLang="es-ES" dirty="0">
                <a:latin typeface="Calibri"/>
              </a:rPr>
              <a:t>) impulsa el programa Atenció Primària Sense Fum (PAPSF). </a:t>
            </a:r>
            <a:endParaRPr lang="ca-ES" altLang="es-ES" dirty="0" smtClean="0">
              <a:latin typeface="Calibri"/>
            </a:endParaRPr>
          </a:p>
          <a:p>
            <a:endParaRPr lang="ca-ES" altLang="es-ES" dirty="0">
              <a:latin typeface="Calibri"/>
            </a:endParaRPr>
          </a:p>
          <a:p>
            <a:r>
              <a:rPr lang="ca-ES" altLang="es-ES" dirty="0">
                <a:latin typeface="Calibri"/>
              </a:rPr>
              <a:t>Portem 15 anys del programa (2002-2017), tots els centres d’AP estan acreditats com a centres sense fum i van realitzar en el seu moment de desplegament,</a:t>
            </a:r>
            <a:r>
              <a:rPr lang="ca-ES" altLang="es-ES" baseline="0" dirty="0">
                <a:latin typeface="Calibri"/>
              </a:rPr>
              <a:t> entre el </a:t>
            </a:r>
            <a:r>
              <a:rPr lang="ca-ES" altLang="es-ES" dirty="0">
                <a:latin typeface="Calibri"/>
              </a:rPr>
              <a:t>2002</a:t>
            </a:r>
            <a:r>
              <a:rPr lang="ca-ES" altLang="es-ES" baseline="0" dirty="0">
                <a:latin typeface="Calibri"/>
              </a:rPr>
              <a:t> i el </a:t>
            </a:r>
            <a:r>
              <a:rPr lang="ca-ES" altLang="es-ES" dirty="0">
                <a:latin typeface="Calibri"/>
              </a:rPr>
              <a:t>2009, la formació bàsica. Durant aquest temps ha hagut molts canvis de professionals dins de l’AP, és </a:t>
            </a:r>
            <a:r>
              <a:rPr lang="ca-ES" altLang="es-ES" dirty="0">
                <a:latin typeface="+mn-lt"/>
              </a:rPr>
              <a:t>per això que els propis referents de tabaquisme demanen materials</a:t>
            </a:r>
            <a:r>
              <a:rPr lang="ca-ES" altLang="es-ES" baseline="0" dirty="0">
                <a:latin typeface="+mn-lt"/>
              </a:rPr>
              <a:t> d’ajuda i </a:t>
            </a:r>
            <a:r>
              <a:rPr lang="ca-ES" altLang="es-ES" dirty="0">
                <a:latin typeface="+mn-lt"/>
              </a:rPr>
              <a:t>una formació presencial per realitzar en els seus EAP.  </a:t>
            </a:r>
            <a:endParaRPr lang="ca-ES" altLang="es-ES" dirty="0" smtClean="0">
              <a:latin typeface="+mn-lt"/>
            </a:endParaRPr>
          </a:p>
          <a:p>
            <a:endParaRPr lang="ca-ES" altLang="es-ES" dirty="0">
              <a:latin typeface="+mn-lt"/>
            </a:endParaRPr>
          </a:p>
          <a:p>
            <a:r>
              <a:rPr lang="ca-ES" altLang="es-ES" dirty="0">
                <a:latin typeface="Calibri"/>
              </a:rPr>
              <a:t>Aquest any hem elaborat guies actualitzades per ajudar a deixar de fumar dirigides a professionals i a pacients. Volem aprofitar la distribució d’aquestes guies en tots els centres d'AP, per "renovar" la formació. Aquest curs presencial de 2 hores està</a:t>
            </a:r>
            <a:r>
              <a:rPr lang="ca-ES" altLang="es-ES" baseline="0" dirty="0">
                <a:latin typeface="Calibri"/>
              </a:rPr>
              <a:t> elaborat per tal que els referents de tabaquisme de la xarxa del PAPSF el realitzin en els seus respectius centres</a:t>
            </a:r>
            <a:r>
              <a:rPr lang="ca-ES" altLang="es-ES" dirty="0">
                <a:solidFill>
                  <a:srgbClr val="000000"/>
                </a:solidFill>
                <a:latin typeface="Calibri"/>
              </a:rPr>
              <a:t>. En el cas dels referents amb menys experiència que no es vegin capaços de realitzar aquesta formació perifèrica, els facilitem</a:t>
            </a:r>
            <a:r>
              <a:rPr lang="ca-ES" altLang="es-ES" baseline="0" dirty="0">
                <a:solidFill>
                  <a:srgbClr val="000000"/>
                </a:solidFill>
                <a:latin typeface="Calibri"/>
              </a:rPr>
              <a:t> un </a:t>
            </a:r>
            <a:r>
              <a:rPr lang="ca-ES" altLang="es-ES" dirty="0">
                <a:solidFill>
                  <a:srgbClr val="000000"/>
                </a:solidFill>
                <a:latin typeface="Calibri"/>
              </a:rPr>
              <a:t>curs de formació de formadors previ de 4 hores.  </a:t>
            </a:r>
          </a:p>
          <a:p>
            <a:endParaRPr lang="ca-ES" altLang="es-ES" dirty="0">
              <a:solidFill>
                <a:srgbClr val="000000"/>
              </a:solidFill>
              <a:latin typeface="Calibri"/>
            </a:endParaRPr>
          </a:p>
        </p:txBody>
      </p:sp>
      <p:sp>
        <p:nvSpPr>
          <p:cNvPr id="2458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9ABB779-EBFA-4F5A-B32B-136C3B083A8E}" type="slidenum">
              <a:rPr lang="ca-ES" altLang="ca-ES"/>
              <a:pPr>
                <a:spcBef>
                  <a:spcPct val="0"/>
                </a:spcBef>
              </a:pPr>
              <a:t>1</a:t>
            </a:fld>
            <a:endParaRPr lang="ca-ES" altLang="ca-ES"/>
          </a:p>
        </p:txBody>
      </p:sp>
      <p:sp>
        <p:nvSpPr>
          <p:cNvPr id="2" name="Marcador de pie de página 1"/>
          <p:cNvSpPr>
            <a:spLocks noGrp="1"/>
          </p:cNvSpPr>
          <p:nvPr>
            <p:ph type="ftr" sz="quarter" idx="4"/>
          </p:nvPr>
        </p:nvSpPr>
        <p:spPr/>
        <p:txBody>
          <a:bodyPr/>
          <a:lstStyle/>
          <a:p>
            <a:pPr>
              <a:defRPr/>
            </a:pPr>
            <a:endParaRPr lang="ca-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a:r>
              <a:rPr lang="ca-ES" sz="1200" kern="1200" noProof="0" dirty="0" smtClean="0">
                <a:solidFill>
                  <a:schemeClr val="tx1"/>
                </a:solidFill>
                <a:effectLst/>
                <a:latin typeface="+mn-lt"/>
                <a:ea typeface="+mn-ea"/>
                <a:cs typeface="+mn-cs"/>
              </a:rPr>
              <a:t>Comparat amb altres intervencions habituals d’AP, l’ajuda de fumar és una de les més cost-efectives. </a:t>
            </a:r>
          </a:p>
          <a:p>
            <a:pPr lvl="0"/>
            <a:endParaRPr lang="ca-ES" sz="1200" kern="1200" noProof="0" dirty="0" smtClean="0">
              <a:solidFill>
                <a:schemeClr val="tx1"/>
              </a:solidFill>
              <a:effectLst/>
              <a:latin typeface="+mn-lt"/>
              <a:ea typeface="+mn-ea"/>
              <a:cs typeface="+mn-cs"/>
            </a:endParaRPr>
          </a:p>
          <a:p>
            <a:pPr lvl="0"/>
            <a:r>
              <a:rPr lang="ca-ES" sz="1200" kern="1200" noProof="0" dirty="0" smtClean="0">
                <a:solidFill>
                  <a:schemeClr val="tx1"/>
                </a:solidFill>
                <a:effectLst/>
                <a:latin typeface="+mn-lt"/>
                <a:ea typeface="+mn-ea"/>
                <a:cs typeface="+mn-cs"/>
              </a:rPr>
              <a:t>Un</a:t>
            </a:r>
            <a:r>
              <a:rPr lang="ca-ES" sz="1200" kern="1200" baseline="0" noProof="0" dirty="0" smtClean="0">
                <a:solidFill>
                  <a:schemeClr val="tx1"/>
                </a:solidFill>
                <a:effectLst/>
                <a:latin typeface="+mn-lt"/>
                <a:ea typeface="+mn-ea"/>
                <a:cs typeface="+mn-cs"/>
              </a:rPr>
              <a:t> home d’alt risc que deixa que controla factors de risc com deixar de fumar, la HTA o dislipèmia, als 20 anys de deixar de fumar, té una esperança de vida 3 vegades superior al de controlar la seva HTA i 10 vegades superior al de c</a:t>
            </a:r>
            <a:r>
              <a:rPr lang="ca-ES" sz="1200" kern="1200" noProof="0" dirty="0" smtClean="0">
                <a:solidFill>
                  <a:schemeClr val="tx1"/>
                </a:solidFill>
                <a:effectLst/>
                <a:latin typeface="+mn-lt"/>
                <a:ea typeface="+mn-ea"/>
                <a:cs typeface="+mn-cs"/>
              </a:rPr>
              <a:t>ontrolar el seu colesterol.</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s-ES" dirty="0"/>
          </a:p>
        </p:txBody>
      </p:sp>
      <p:sp>
        <p:nvSpPr>
          <p:cNvPr id="4" name="Marcador de pie de página 3"/>
          <p:cNvSpPr>
            <a:spLocks noGrp="1"/>
          </p:cNvSpPr>
          <p:nvPr>
            <p:ph type="ftr" sz="quarter" idx="4"/>
          </p:nvPr>
        </p:nvSpPr>
        <p:spPr/>
        <p:txBody>
          <a:bodyPr/>
          <a:lstStyle/>
          <a:p>
            <a:pPr>
              <a:defRPr/>
            </a:pPr>
            <a:endParaRPr lang="ca-ES"/>
          </a:p>
        </p:txBody>
      </p:sp>
      <p:sp>
        <p:nvSpPr>
          <p:cNvPr id="29701" name="Marcador de número de diapositiva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166C85F-9C82-4AFB-9D62-37C220F67775}" type="slidenum">
              <a:rPr lang="ca-ES" altLang="ca-ES"/>
              <a:pPr/>
              <a:t>10</a:t>
            </a:fld>
            <a:endParaRPr lang="ca-ES" altLang="ca-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a-ES" sz="1200" b="0" i="0" kern="1200" noProof="0" dirty="0">
                <a:solidFill>
                  <a:schemeClr val="tx1"/>
                </a:solidFill>
                <a:effectLst/>
                <a:latin typeface="+mn-lt"/>
                <a:ea typeface="+mn-ea"/>
                <a:cs typeface="+mn-cs"/>
              </a:rPr>
              <a:t>La principal limitació en </a:t>
            </a:r>
            <a:r>
              <a:rPr lang="ca-ES" sz="1200" b="0" i="0" kern="1200" noProof="0" dirty="0" err="1">
                <a:solidFill>
                  <a:schemeClr val="tx1"/>
                </a:solidFill>
                <a:effectLst/>
                <a:latin typeface="+mn-lt"/>
                <a:ea typeface="+mn-ea"/>
                <a:cs typeface="+mn-cs"/>
              </a:rPr>
              <a:t>AP</a:t>
            </a:r>
            <a:r>
              <a:rPr lang="ca-ES" sz="1200" b="0" i="0" kern="1200" noProof="0" dirty="0">
                <a:solidFill>
                  <a:schemeClr val="tx1"/>
                </a:solidFill>
                <a:effectLst/>
                <a:latin typeface="+mn-lt"/>
                <a:ea typeface="+mn-ea"/>
                <a:cs typeface="+mn-cs"/>
              </a:rPr>
              <a:t> és el temps que disposem</a:t>
            </a:r>
            <a:r>
              <a:rPr lang="ca-ES" sz="1200" b="0" i="0" kern="1200" baseline="0" noProof="0" dirty="0">
                <a:solidFill>
                  <a:schemeClr val="tx1"/>
                </a:solidFill>
                <a:effectLst/>
                <a:latin typeface="+mn-lt"/>
                <a:ea typeface="+mn-ea"/>
                <a:cs typeface="+mn-cs"/>
              </a:rPr>
              <a:t> </a:t>
            </a:r>
            <a:r>
              <a:rPr lang="ca-ES" sz="1200" b="0" i="0" kern="1200" baseline="0" noProof="0" dirty="0" smtClean="0">
                <a:solidFill>
                  <a:schemeClr val="tx1"/>
                </a:solidFill>
                <a:effectLst/>
                <a:latin typeface="+mn-lt"/>
                <a:ea typeface="+mn-ea"/>
                <a:cs typeface="+mn-cs"/>
              </a:rPr>
              <a:t>i c</a:t>
            </a:r>
            <a:r>
              <a:rPr lang="ca-ES" sz="1200" b="0" i="0" kern="1200" noProof="0" dirty="0" smtClean="0">
                <a:solidFill>
                  <a:schemeClr val="tx1"/>
                </a:solidFill>
                <a:effectLst/>
                <a:latin typeface="+mn-lt"/>
                <a:ea typeface="+mn-ea"/>
                <a:cs typeface="+mn-cs"/>
              </a:rPr>
              <a:t>onsiderar </a:t>
            </a:r>
            <a:r>
              <a:rPr lang="ca-ES" sz="1200" b="0" i="0" kern="1200" noProof="0" dirty="0">
                <a:solidFill>
                  <a:schemeClr val="tx1"/>
                </a:solidFill>
                <a:effectLst/>
                <a:latin typeface="+mn-lt"/>
                <a:ea typeface="+mn-ea"/>
                <a:cs typeface="+mn-cs"/>
              </a:rPr>
              <a:t>que intervenir és complicat. Hem de tenir en compte la importància del consell</a:t>
            </a:r>
            <a:r>
              <a:rPr lang="ca-ES" sz="1200" b="0" i="0" kern="1200" baseline="0" noProof="0" dirty="0">
                <a:solidFill>
                  <a:schemeClr val="tx1"/>
                </a:solidFill>
                <a:effectLst/>
                <a:latin typeface="+mn-lt"/>
                <a:ea typeface="+mn-ea"/>
                <a:cs typeface="+mn-cs"/>
              </a:rPr>
              <a:t> dels professionals </a:t>
            </a:r>
            <a:r>
              <a:rPr lang="ca-ES" sz="1200" b="0" i="0" kern="1200" baseline="0" noProof="0" dirty="0" smtClean="0">
                <a:solidFill>
                  <a:schemeClr val="tx1"/>
                </a:solidFill>
                <a:effectLst/>
                <a:latin typeface="+mn-lt"/>
                <a:ea typeface="+mn-ea"/>
                <a:cs typeface="+mn-cs"/>
              </a:rPr>
              <a:t>sanitaris, i també, que no</a:t>
            </a:r>
            <a:r>
              <a:rPr lang="ca-ES" sz="1200" b="0" i="0" kern="1200" noProof="0" dirty="0" smtClean="0">
                <a:solidFill>
                  <a:schemeClr val="tx1"/>
                </a:solidFill>
                <a:effectLst/>
                <a:latin typeface="+mn-lt"/>
                <a:ea typeface="+mn-ea"/>
                <a:cs typeface="+mn-cs"/>
              </a:rPr>
              <a:t> tothom que </a:t>
            </a:r>
            <a:r>
              <a:rPr lang="ca-ES" sz="1200" b="0" i="0" kern="1200" noProof="0" dirty="0">
                <a:solidFill>
                  <a:schemeClr val="tx1"/>
                </a:solidFill>
                <a:effectLst/>
                <a:latin typeface="+mn-lt"/>
                <a:ea typeface="+mn-ea"/>
                <a:cs typeface="+mn-cs"/>
              </a:rPr>
              <a:t>vol deixar de fumar requereixi molt de temps: en la taula s'observa que</a:t>
            </a:r>
            <a:r>
              <a:rPr lang="ca-ES" sz="1200" b="1" i="0" kern="1200" noProof="0" dirty="0">
                <a:solidFill>
                  <a:schemeClr val="tx1"/>
                </a:solidFill>
                <a:effectLst/>
                <a:latin typeface="+mn-lt"/>
                <a:ea typeface="+mn-ea"/>
                <a:cs typeface="+mn-cs"/>
              </a:rPr>
              <a:t> sempre hi ha persones que responen a intervencions breus </a:t>
            </a:r>
            <a:r>
              <a:rPr lang="ca-ES" sz="1200" b="0" i="0" kern="1200" noProof="0" dirty="0">
                <a:solidFill>
                  <a:schemeClr val="tx1"/>
                </a:solidFill>
                <a:effectLst/>
                <a:latin typeface="+mn-lt"/>
                <a:ea typeface="+mn-ea"/>
                <a:cs typeface="+mn-cs"/>
              </a:rPr>
              <a:t>(6-10%) </a:t>
            </a:r>
            <a:r>
              <a:rPr lang="ca-ES" sz="1200" b="0" i="0" kern="1200" noProof="0" dirty="0" smtClean="0">
                <a:solidFill>
                  <a:schemeClr val="tx1"/>
                </a:solidFill>
                <a:effectLst/>
                <a:latin typeface="+mn-lt"/>
                <a:ea typeface="+mn-ea"/>
                <a:cs typeface="+mn-cs"/>
              </a:rPr>
              <a:t>(intervenció, sigui entrevista motivacional o ajuda per deixar</a:t>
            </a:r>
            <a:r>
              <a:rPr lang="ca-ES" sz="1200" b="0" i="0" kern="1200" baseline="0" noProof="0" dirty="0" smtClean="0">
                <a:solidFill>
                  <a:schemeClr val="tx1"/>
                </a:solidFill>
                <a:effectLst/>
                <a:latin typeface="+mn-lt"/>
                <a:ea typeface="+mn-ea"/>
                <a:cs typeface="+mn-cs"/>
              </a:rPr>
              <a:t> de fumar, amb un temps </a:t>
            </a:r>
            <a:r>
              <a:rPr lang="ca-ES" sz="1200" b="0" i="0" kern="1200" noProof="0" dirty="0" smtClean="0">
                <a:solidFill>
                  <a:schemeClr val="tx1"/>
                </a:solidFill>
                <a:effectLst/>
                <a:latin typeface="+mn-lt"/>
                <a:ea typeface="+mn-ea"/>
                <a:cs typeface="+mn-cs"/>
              </a:rPr>
              <a:t>inferior a </a:t>
            </a:r>
            <a:r>
              <a:rPr lang="ca-ES" sz="1200" b="0" i="0" kern="1200" noProof="0" dirty="0">
                <a:solidFill>
                  <a:schemeClr val="tx1"/>
                </a:solidFill>
                <a:effectLst/>
                <a:latin typeface="+mn-lt"/>
                <a:ea typeface="+mn-ea"/>
                <a:cs typeface="+mn-cs"/>
              </a:rPr>
              <a:t>tres minuts). </a:t>
            </a:r>
            <a:endParaRPr lang="ca-ES" sz="1200" b="0" i="0" kern="1200" noProof="0" dirty="0" smtClean="0">
              <a:solidFill>
                <a:schemeClr val="tx1"/>
              </a:solidFill>
              <a:effectLst/>
              <a:latin typeface="+mn-lt"/>
              <a:ea typeface="+mn-ea"/>
              <a:cs typeface="+mn-cs"/>
            </a:endParaRPr>
          </a:p>
          <a:p>
            <a:endParaRPr lang="ca-ES" sz="1200" b="0" i="0" kern="1200" noProof="0" dirty="0" smtClean="0">
              <a:solidFill>
                <a:schemeClr val="tx1"/>
              </a:solidFill>
              <a:effectLst/>
              <a:latin typeface="+mn-lt"/>
              <a:ea typeface="+mn-ea"/>
              <a:cs typeface="+mn-cs"/>
            </a:endParaRPr>
          </a:p>
          <a:p>
            <a:r>
              <a:rPr lang="ca-ES" sz="1200" b="0" i="0" kern="1200" noProof="0" dirty="0" smtClean="0">
                <a:solidFill>
                  <a:schemeClr val="tx1"/>
                </a:solidFill>
                <a:effectLst/>
                <a:latin typeface="+mn-lt"/>
                <a:ea typeface="+mn-ea"/>
                <a:cs typeface="+mn-cs"/>
              </a:rPr>
              <a:t>Perquè </a:t>
            </a:r>
            <a:r>
              <a:rPr lang="ca-ES" sz="1200" b="0" i="0" kern="1200" noProof="0" dirty="0">
                <a:solidFill>
                  <a:schemeClr val="tx1"/>
                </a:solidFill>
                <a:effectLst/>
                <a:latin typeface="+mn-lt"/>
                <a:ea typeface="+mn-ea"/>
                <a:cs typeface="+mn-cs"/>
              </a:rPr>
              <a:t>una persona deixi de fumar o iniciï un canvi de comportament, de vegades n'hi ha prou amb que </a:t>
            </a:r>
            <a:r>
              <a:rPr lang="ca-ES" sz="1200" b="1" i="0" kern="1200" noProof="0" dirty="0">
                <a:solidFill>
                  <a:schemeClr val="tx1"/>
                </a:solidFill>
                <a:effectLst/>
                <a:latin typeface="+mn-lt"/>
                <a:ea typeface="+mn-ea"/>
                <a:cs typeface="+mn-cs"/>
              </a:rPr>
              <a:t>la </a:t>
            </a:r>
            <a:r>
              <a:rPr lang="ca-ES" sz="1200" b="1" i="0" kern="1200" noProof="0" dirty="0" smtClean="0">
                <a:solidFill>
                  <a:schemeClr val="tx1"/>
                </a:solidFill>
                <a:effectLst/>
                <a:latin typeface="+mn-lt"/>
                <a:ea typeface="+mn-ea"/>
                <a:cs typeface="+mn-cs"/>
              </a:rPr>
              <a:t>pregunta: vostè</a:t>
            </a:r>
            <a:r>
              <a:rPr lang="ca-ES" sz="1200" b="1" i="0" kern="1200" baseline="0" noProof="0" dirty="0" smtClean="0">
                <a:solidFill>
                  <a:schemeClr val="tx1"/>
                </a:solidFill>
                <a:effectLst/>
                <a:latin typeface="+mn-lt"/>
                <a:ea typeface="+mn-ea"/>
                <a:cs typeface="+mn-cs"/>
              </a:rPr>
              <a:t> fuma? </a:t>
            </a:r>
            <a:r>
              <a:rPr lang="ca-ES" sz="1200" b="0" i="0" kern="1200" baseline="0" noProof="0" dirty="0" smtClean="0">
                <a:solidFill>
                  <a:schemeClr val="tx1"/>
                </a:solidFill>
                <a:effectLst/>
                <a:latin typeface="+mn-lt"/>
                <a:ea typeface="+mn-ea"/>
                <a:cs typeface="+mn-cs"/>
              </a:rPr>
              <a:t>es faci</a:t>
            </a:r>
            <a:r>
              <a:rPr lang="ca-ES" sz="1200" b="0" i="0" kern="1200" noProof="0" dirty="0" smtClean="0">
                <a:solidFill>
                  <a:schemeClr val="tx1"/>
                </a:solidFill>
                <a:effectLst/>
                <a:latin typeface="+mn-lt"/>
                <a:ea typeface="+mn-ea"/>
                <a:cs typeface="+mn-cs"/>
              </a:rPr>
              <a:t> </a:t>
            </a:r>
            <a:r>
              <a:rPr lang="ca-ES" sz="1200" b="0" i="0" kern="1200" noProof="0" dirty="0">
                <a:solidFill>
                  <a:schemeClr val="tx1"/>
                </a:solidFill>
                <a:effectLst/>
                <a:latin typeface="+mn-lt"/>
                <a:ea typeface="+mn-ea"/>
                <a:cs typeface="+mn-cs"/>
              </a:rPr>
              <a:t>en un context de </a:t>
            </a:r>
            <a:r>
              <a:rPr lang="ca-ES" sz="1200" b="0" i="0" kern="1200" noProof="0" dirty="0" smtClean="0">
                <a:solidFill>
                  <a:schemeClr val="tx1"/>
                </a:solidFill>
                <a:effectLst/>
                <a:latin typeface="+mn-lt"/>
                <a:ea typeface="+mn-ea"/>
                <a:cs typeface="+mn-cs"/>
              </a:rPr>
              <a:t>salut (per un professional</a:t>
            </a:r>
            <a:r>
              <a:rPr lang="ca-ES" sz="1200" b="0" i="0" kern="1200" baseline="0" noProof="0" dirty="0" smtClean="0">
                <a:solidFill>
                  <a:schemeClr val="tx1"/>
                </a:solidFill>
                <a:effectLst/>
                <a:latin typeface="+mn-lt"/>
                <a:ea typeface="+mn-ea"/>
                <a:cs typeface="+mn-cs"/>
              </a:rPr>
              <a:t> sanitari com metge/essa, pediatra, infermer/a, farmacèutic/a, odontòleg/a....), </a:t>
            </a:r>
            <a:r>
              <a:rPr lang="ca-ES" sz="1200" b="0" i="0" kern="1200" noProof="0" dirty="0" smtClean="0">
                <a:solidFill>
                  <a:schemeClr val="tx1"/>
                </a:solidFill>
                <a:effectLst/>
                <a:latin typeface="+mn-lt"/>
                <a:ea typeface="+mn-ea"/>
                <a:cs typeface="+mn-cs"/>
              </a:rPr>
              <a:t>aprofitant </a:t>
            </a:r>
            <a:r>
              <a:rPr lang="ca-ES" sz="1200" b="0" i="0" kern="1200" noProof="0" dirty="0">
                <a:solidFill>
                  <a:schemeClr val="tx1"/>
                </a:solidFill>
                <a:effectLst/>
                <a:latin typeface="+mn-lt"/>
                <a:ea typeface="+mn-ea"/>
                <a:cs typeface="+mn-cs"/>
              </a:rPr>
              <a:t>QUALSEVOL visita oportunista o </a:t>
            </a:r>
            <a:r>
              <a:rPr lang="ca-ES" sz="1200" b="0" i="0" kern="1200" noProof="0" dirty="0" smtClean="0">
                <a:solidFill>
                  <a:schemeClr val="tx1"/>
                </a:solidFill>
                <a:effectLst/>
                <a:latin typeface="+mn-lt"/>
                <a:ea typeface="+mn-ea"/>
                <a:cs typeface="+mn-cs"/>
              </a:rPr>
              <a:t>seguiment </a:t>
            </a:r>
            <a:r>
              <a:rPr lang="ca-ES" sz="1200" b="0" i="0" kern="1200" noProof="0" dirty="0">
                <a:solidFill>
                  <a:schemeClr val="tx1"/>
                </a:solidFill>
                <a:effectLst/>
                <a:latin typeface="+mn-lt"/>
                <a:ea typeface="+mn-ea"/>
                <a:cs typeface="+mn-cs"/>
              </a:rPr>
              <a:t>de </a:t>
            </a:r>
            <a:r>
              <a:rPr lang="ca-ES" sz="1200" b="0" i="0" kern="1200" noProof="0" dirty="0" smtClean="0">
                <a:solidFill>
                  <a:schemeClr val="tx1"/>
                </a:solidFill>
                <a:effectLst/>
                <a:latin typeface="+mn-lt"/>
                <a:ea typeface="+mn-ea"/>
                <a:cs typeface="+mn-cs"/>
              </a:rPr>
              <a:t>crònics</a:t>
            </a:r>
            <a:r>
              <a:rPr lang="ca-ES" sz="1200" b="0" i="0" kern="1200" baseline="0" noProof="0" dirty="0" smtClean="0">
                <a:solidFill>
                  <a:schemeClr val="tx1"/>
                </a:solidFill>
                <a:effectLst/>
                <a:latin typeface="+mn-lt"/>
                <a:ea typeface="+mn-ea"/>
                <a:cs typeface="+mn-cs"/>
              </a:rPr>
              <a:t> i </a:t>
            </a:r>
            <a:r>
              <a:rPr lang="ca-ES" sz="1200" b="0" i="0" kern="1200" noProof="0" dirty="0" smtClean="0">
                <a:solidFill>
                  <a:schemeClr val="tx1"/>
                </a:solidFill>
                <a:effectLst/>
                <a:latin typeface="+mn-lt"/>
                <a:ea typeface="+mn-ea"/>
                <a:cs typeface="+mn-cs"/>
              </a:rPr>
              <a:t>se'ls ofereixi </a:t>
            </a:r>
            <a:r>
              <a:rPr lang="ca-ES" sz="1200" b="0" i="0" kern="1200" noProof="0" dirty="0">
                <a:solidFill>
                  <a:schemeClr val="tx1"/>
                </a:solidFill>
                <a:effectLst/>
                <a:latin typeface="+mn-lt"/>
                <a:ea typeface="+mn-ea"/>
                <a:cs typeface="+mn-cs"/>
              </a:rPr>
              <a:t>un </a:t>
            </a:r>
            <a:r>
              <a:rPr lang="ca-ES" sz="1200" b="1" i="0" kern="1200" noProof="0" dirty="0">
                <a:solidFill>
                  <a:schemeClr val="tx1"/>
                </a:solidFill>
                <a:effectLst/>
                <a:latin typeface="+mn-lt"/>
                <a:ea typeface="+mn-ea"/>
                <a:cs typeface="+mn-cs"/>
              </a:rPr>
              <a:t>consell breu </a:t>
            </a:r>
            <a:r>
              <a:rPr lang="ca-ES" sz="1200" b="0" i="0" kern="1200" noProof="0" dirty="0">
                <a:solidFill>
                  <a:schemeClr val="tx1"/>
                </a:solidFill>
                <a:effectLst/>
                <a:latin typeface="+mn-lt"/>
                <a:ea typeface="+mn-ea"/>
                <a:cs typeface="+mn-cs"/>
              </a:rPr>
              <a:t>(2-3% </a:t>
            </a:r>
            <a:r>
              <a:rPr lang="ca-ES" sz="1200" b="0" i="0" kern="1200" noProof="0" dirty="0" smtClean="0">
                <a:solidFill>
                  <a:schemeClr val="tx1"/>
                </a:solidFill>
                <a:effectLst/>
                <a:latin typeface="+mn-lt"/>
                <a:ea typeface="+mn-ea"/>
                <a:cs typeface="+mn-cs"/>
              </a:rPr>
              <a:t>d‘èxit</a:t>
            </a:r>
            <a:r>
              <a:rPr lang="ca-ES" sz="1200" b="0" i="0" kern="1200" noProof="0" dirty="0" smtClean="0">
                <a:solidFill>
                  <a:schemeClr val="tx1"/>
                </a:solidFill>
                <a:effectLst/>
                <a:latin typeface="+mn-lt"/>
                <a:ea typeface="+mn-ea"/>
                <a:cs typeface="+mn-cs"/>
              </a:rPr>
              <a:t>). Entenent</a:t>
            </a:r>
            <a:r>
              <a:rPr lang="ca-ES" sz="1200" b="0" i="0" kern="1200" baseline="0" noProof="0" dirty="0" smtClean="0">
                <a:solidFill>
                  <a:schemeClr val="tx1"/>
                </a:solidFill>
                <a:effectLst/>
                <a:latin typeface="+mn-lt"/>
                <a:ea typeface="+mn-ea"/>
                <a:cs typeface="+mn-cs"/>
              </a:rPr>
              <a:t> per consell breu: identificar la condició de fumador, oferir consell i ajuda, deixant sempre la porta oberta.</a:t>
            </a:r>
            <a:endParaRPr lang="ca-ES" sz="1200" b="0" i="0" kern="1200" noProof="0" dirty="0" smtClean="0">
              <a:solidFill>
                <a:schemeClr val="tx1"/>
              </a:solidFill>
              <a:effectLst/>
              <a:latin typeface="+mn-lt"/>
              <a:ea typeface="+mn-ea"/>
              <a:cs typeface="+mn-cs"/>
            </a:endParaRPr>
          </a:p>
          <a:p>
            <a:endParaRPr lang="ca-ES" sz="1200" b="0" i="0" kern="1200" noProof="0" dirty="0" smtClean="0">
              <a:solidFill>
                <a:schemeClr val="tx1"/>
              </a:solidFill>
              <a:effectLst/>
              <a:latin typeface="+mn-lt"/>
              <a:ea typeface="+mn-ea"/>
              <a:cs typeface="+mn-cs"/>
            </a:endParaRPr>
          </a:p>
          <a:p>
            <a:r>
              <a:rPr lang="ca-ES" sz="1200" b="0" i="0" kern="1200" noProof="0" dirty="0" smtClean="0">
                <a:solidFill>
                  <a:schemeClr val="tx1"/>
                </a:solidFill>
                <a:effectLst/>
                <a:latin typeface="+mn-lt"/>
                <a:ea typeface="+mn-ea"/>
                <a:cs typeface="+mn-cs"/>
              </a:rPr>
              <a:t>Hi </a:t>
            </a:r>
            <a:r>
              <a:rPr lang="ca-ES" sz="1200" b="0" i="0" kern="1200" noProof="0" dirty="0">
                <a:solidFill>
                  <a:schemeClr val="tx1"/>
                </a:solidFill>
                <a:effectLst/>
                <a:latin typeface="+mn-lt"/>
                <a:ea typeface="+mn-ea"/>
                <a:cs typeface="+mn-cs"/>
              </a:rPr>
              <a:t>haurà també molts pacients que </a:t>
            </a:r>
            <a:r>
              <a:rPr lang="ca-ES" sz="1200" b="0" i="0" kern="1200" noProof="0" dirty="0" smtClean="0">
                <a:solidFill>
                  <a:schemeClr val="tx1"/>
                </a:solidFill>
                <a:effectLst/>
                <a:latin typeface="+mn-lt"/>
                <a:ea typeface="+mn-ea"/>
                <a:cs typeface="+mn-cs"/>
              </a:rPr>
              <a:t>es beneficiïn</a:t>
            </a:r>
            <a:r>
              <a:rPr lang="ca-ES" sz="1200" b="0" i="0" kern="1200" baseline="0" noProof="0" dirty="0" smtClean="0">
                <a:solidFill>
                  <a:schemeClr val="tx1"/>
                </a:solidFill>
                <a:effectLst/>
                <a:latin typeface="+mn-lt"/>
                <a:ea typeface="+mn-ea"/>
                <a:cs typeface="+mn-cs"/>
              </a:rPr>
              <a:t> d’</a:t>
            </a:r>
            <a:r>
              <a:rPr lang="ca-ES" sz="1200" b="0" i="0" kern="1200" noProof="0" dirty="0" smtClean="0">
                <a:solidFill>
                  <a:schemeClr val="tx1"/>
                </a:solidFill>
                <a:effectLst/>
                <a:latin typeface="+mn-lt"/>
                <a:ea typeface="+mn-ea"/>
                <a:cs typeface="+mn-cs"/>
              </a:rPr>
              <a:t>ajuda sigui</a:t>
            </a:r>
            <a:r>
              <a:rPr lang="ca-ES" sz="1200" b="0" i="0" kern="1200" baseline="0" noProof="0" dirty="0" smtClean="0">
                <a:solidFill>
                  <a:schemeClr val="tx1"/>
                </a:solidFill>
                <a:effectLst/>
                <a:latin typeface="+mn-lt"/>
                <a:ea typeface="+mn-ea"/>
                <a:cs typeface="+mn-cs"/>
              </a:rPr>
              <a:t> individual, grupal o </a:t>
            </a:r>
            <a:r>
              <a:rPr lang="ca-ES" sz="1200" b="0" i="0" kern="1200" noProof="0" dirty="0" smtClean="0">
                <a:solidFill>
                  <a:schemeClr val="tx1"/>
                </a:solidFill>
                <a:effectLst/>
                <a:latin typeface="+mn-lt"/>
                <a:ea typeface="+mn-ea"/>
                <a:cs typeface="+mn-cs"/>
              </a:rPr>
              <a:t> </a:t>
            </a:r>
            <a:r>
              <a:rPr lang="ca-ES" sz="1200" b="0" i="0" kern="1200" noProof="0" dirty="0">
                <a:solidFill>
                  <a:schemeClr val="tx1"/>
                </a:solidFill>
                <a:effectLst/>
                <a:latin typeface="+mn-lt"/>
                <a:ea typeface="+mn-ea"/>
                <a:cs typeface="+mn-cs"/>
              </a:rPr>
              <a:t>telefònica.</a:t>
            </a:r>
          </a:p>
          <a:p>
            <a:endParaRPr lang="ca-ES" sz="1200" b="0" i="0" kern="1200" noProof="0" dirty="0">
              <a:solidFill>
                <a:schemeClr val="tx1"/>
              </a:solidFill>
              <a:effectLst/>
              <a:latin typeface="+mn-lt"/>
              <a:ea typeface="+mn-ea"/>
              <a:cs typeface="+mn-cs"/>
            </a:endParaRPr>
          </a:p>
          <a:p>
            <a:r>
              <a:rPr lang="ca-ES" sz="1200" b="0" i="0" kern="1200" noProof="0" dirty="0">
                <a:solidFill>
                  <a:schemeClr val="tx1"/>
                </a:solidFill>
                <a:effectLst/>
                <a:latin typeface="+mn-lt"/>
                <a:ea typeface="+mn-ea"/>
                <a:cs typeface="+mn-cs"/>
              </a:rPr>
              <a:t>Per Tant, </a:t>
            </a:r>
            <a:r>
              <a:rPr lang="ca-ES" sz="1200" b="0" i="0" kern="1200" noProof="0" dirty="0" smtClean="0">
                <a:solidFill>
                  <a:schemeClr val="tx1"/>
                </a:solidFill>
                <a:effectLst/>
                <a:latin typeface="+mn-lt"/>
                <a:ea typeface="+mn-ea"/>
                <a:cs typeface="+mn-cs"/>
              </a:rPr>
              <a:t>amb</a:t>
            </a:r>
            <a:r>
              <a:rPr lang="ca-ES" sz="1200" b="0" i="0" kern="1200" baseline="0" noProof="0" dirty="0" smtClean="0">
                <a:solidFill>
                  <a:schemeClr val="tx1"/>
                </a:solidFill>
                <a:effectLst/>
                <a:latin typeface="+mn-lt"/>
                <a:ea typeface="+mn-ea"/>
                <a:cs typeface="+mn-cs"/>
              </a:rPr>
              <a:t> aquest gràfic volem demostrar que h</a:t>
            </a:r>
            <a:r>
              <a:rPr lang="ca-ES" sz="1200" b="0" i="0" kern="1200" noProof="0" dirty="0" smtClean="0">
                <a:solidFill>
                  <a:schemeClr val="tx1"/>
                </a:solidFill>
                <a:effectLst/>
                <a:latin typeface="+mn-lt"/>
                <a:ea typeface="+mn-ea"/>
                <a:cs typeface="+mn-cs"/>
              </a:rPr>
              <a:t>em </a:t>
            </a:r>
            <a:r>
              <a:rPr lang="ca-ES" sz="1200" b="0" i="0" kern="1200" noProof="0" dirty="0">
                <a:solidFill>
                  <a:schemeClr val="tx1"/>
                </a:solidFill>
                <a:effectLst/>
                <a:latin typeface="+mn-lt"/>
                <a:ea typeface="+mn-ea"/>
                <a:cs typeface="+mn-cs"/>
              </a:rPr>
              <a:t>de tenir en compte </a:t>
            </a:r>
            <a:r>
              <a:rPr lang="ca-ES" sz="1200" b="0" i="0" kern="1200" noProof="0" dirty="0" smtClean="0">
                <a:solidFill>
                  <a:schemeClr val="tx1"/>
                </a:solidFill>
                <a:effectLst/>
                <a:latin typeface="+mn-lt"/>
                <a:ea typeface="+mn-ea"/>
                <a:cs typeface="+mn-cs"/>
              </a:rPr>
              <a:t>QUALSEVOL </a:t>
            </a:r>
            <a:r>
              <a:rPr lang="ca-ES" sz="1200" b="0" i="0" kern="1200" noProof="0" dirty="0">
                <a:solidFill>
                  <a:schemeClr val="tx1"/>
                </a:solidFill>
                <a:effectLst/>
                <a:latin typeface="+mn-lt"/>
                <a:ea typeface="+mn-ea"/>
                <a:cs typeface="+mn-cs"/>
              </a:rPr>
              <a:t>tipus d'intervenció encara que sigui</a:t>
            </a:r>
            <a:r>
              <a:rPr lang="ca-ES" sz="1200" b="0" i="0" kern="1200" baseline="0" noProof="0" dirty="0">
                <a:solidFill>
                  <a:schemeClr val="tx1"/>
                </a:solidFill>
                <a:effectLst/>
                <a:latin typeface="+mn-lt"/>
                <a:ea typeface="+mn-ea"/>
                <a:cs typeface="+mn-cs"/>
              </a:rPr>
              <a:t> </a:t>
            </a:r>
            <a:r>
              <a:rPr lang="ca-ES" sz="1200" b="0" i="0" kern="1200" noProof="0" dirty="0">
                <a:solidFill>
                  <a:schemeClr val="tx1"/>
                </a:solidFill>
                <a:effectLst/>
                <a:latin typeface="+mn-lt"/>
                <a:ea typeface="+mn-ea"/>
                <a:cs typeface="+mn-cs"/>
              </a:rPr>
              <a:t>mínima i estigui associada a tasses d‘èxit més baixes, ja que tenen</a:t>
            </a:r>
            <a:r>
              <a:rPr lang="ca-ES" sz="1200" b="0" i="0" kern="1200" baseline="0" noProof="0" dirty="0">
                <a:solidFill>
                  <a:schemeClr val="tx1"/>
                </a:solidFill>
                <a:effectLst/>
                <a:latin typeface="+mn-lt"/>
                <a:ea typeface="+mn-ea"/>
                <a:cs typeface="+mn-cs"/>
              </a:rPr>
              <a:t> </a:t>
            </a:r>
            <a:r>
              <a:rPr lang="ca-ES" sz="1200" b="0" i="0" kern="1200" noProof="0" dirty="0">
                <a:solidFill>
                  <a:schemeClr val="tx1"/>
                </a:solidFill>
                <a:effectLst/>
                <a:latin typeface="+mn-lt"/>
                <a:ea typeface="+mn-ea"/>
                <a:cs typeface="+mn-cs"/>
              </a:rPr>
              <a:t>el potencial d'arribar a un major nombre de persones </a:t>
            </a:r>
            <a:r>
              <a:rPr lang="ca-ES" sz="1200" b="0" i="0" kern="1200" noProof="0" dirty="0" smtClean="0">
                <a:solidFill>
                  <a:schemeClr val="tx1"/>
                </a:solidFill>
                <a:effectLst/>
                <a:latin typeface="+mn-lt"/>
                <a:ea typeface="+mn-ea"/>
                <a:cs typeface="+mn-cs"/>
              </a:rPr>
              <a:t>i, </a:t>
            </a:r>
            <a:r>
              <a:rPr lang="ca-ES" sz="1200" b="0" i="0" kern="1200" noProof="0" dirty="0">
                <a:solidFill>
                  <a:schemeClr val="tx1"/>
                </a:solidFill>
                <a:effectLst/>
                <a:latin typeface="+mn-lt"/>
                <a:ea typeface="+mn-ea"/>
                <a:cs typeface="+mn-cs"/>
              </a:rPr>
              <a:t>per tant, l'impacte poblacional és més gran.</a:t>
            </a:r>
          </a:p>
        </p:txBody>
      </p:sp>
      <p:sp>
        <p:nvSpPr>
          <p:cNvPr id="4" name="Marcador de pie de página 3"/>
          <p:cNvSpPr>
            <a:spLocks noGrp="1"/>
          </p:cNvSpPr>
          <p:nvPr>
            <p:ph type="ftr" sz="quarter" idx="4"/>
          </p:nvPr>
        </p:nvSpPr>
        <p:spPr/>
        <p:txBody>
          <a:bodyPr/>
          <a:lstStyle/>
          <a:p>
            <a:pPr>
              <a:defRPr/>
            </a:pPr>
            <a:endParaRPr lang="ca-ES"/>
          </a:p>
        </p:txBody>
      </p:sp>
      <p:sp>
        <p:nvSpPr>
          <p:cNvPr id="31749" name="Marcador de número de diapositiva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8E19C53-4AFD-494B-857F-247D1803BD30}" type="slidenum">
              <a:rPr lang="ca-ES" altLang="ca-ES"/>
              <a:pPr/>
              <a:t>11</a:t>
            </a:fld>
            <a:endParaRPr lang="ca-ES" altLang="ca-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90000"/>
              </a:lnSpc>
              <a:spcBef>
                <a:spcPct val="30000"/>
              </a:spcBef>
              <a:spcAft>
                <a:spcPct val="0"/>
              </a:spcAft>
              <a:buClrTx/>
              <a:buSzTx/>
              <a:buFontTx/>
              <a:buNone/>
              <a:tabLst/>
              <a:defRPr/>
            </a:pPr>
            <a:r>
              <a:rPr lang="ca-ES" altLang="ca-ES" noProof="0" dirty="0"/>
              <a:t>L’Atenció Primària té un patrimoni fonamental: el coneixement de</a:t>
            </a:r>
            <a:r>
              <a:rPr lang="ca-ES" altLang="ca-ES" baseline="0" noProof="0" dirty="0"/>
              <a:t> la població a la que </a:t>
            </a:r>
            <a:r>
              <a:rPr lang="ca-ES" altLang="ca-ES" baseline="0" noProof="0" dirty="0" smtClean="0"/>
              <a:t>atén.</a:t>
            </a:r>
          </a:p>
          <a:p>
            <a:pPr marL="0" marR="0" indent="0" algn="l" defTabSz="914400" rtl="0" eaLnBrk="0" fontAlgn="base" latinLnBrk="0" hangingPunct="0">
              <a:lnSpc>
                <a:spcPct val="90000"/>
              </a:lnSpc>
              <a:spcBef>
                <a:spcPct val="30000"/>
              </a:spcBef>
              <a:spcAft>
                <a:spcPct val="0"/>
              </a:spcAft>
              <a:buClrTx/>
              <a:buSzTx/>
              <a:buFontTx/>
              <a:buNone/>
              <a:tabLst/>
              <a:defRPr/>
            </a:pPr>
            <a:endParaRPr lang="ca-ES" altLang="ca-ES" noProof="0" dirty="0"/>
          </a:p>
          <a:p>
            <a:pPr>
              <a:lnSpc>
                <a:spcPct val="90000"/>
              </a:lnSpc>
            </a:pPr>
            <a:r>
              <a:rPr lang="ca-ES" altLang="ca-ES" noProof="0" dirty="0"/>
              <a:t>L’AP té un paper cabdal com a primer nivell assistencial i per les seves </a:t>
            </a:r>
            <a:r>
              <a:rPr lang="ca-ES" altLang="ca-ES" noProof="0" dirty="0" smtClean="0"/>
              <a:t>pròpies </a:t>
            </a:r>
            <a:r>
              <a:rPr lang="ca-ES" altLang="ca-ES" noProof="0" dirty="0"/>
              <a:t>característiques: accessible (és el nivell més accessible del sistema sanitari) i pròxima,  personalitzada (tenint</a:t>
            </a:r>
            <a:r>
              <a:rPr lang="ca-ES" altLang="ca-ES" baseline="0" noProof="0" dirty="0"/>
              <a:t> en compte les necessitats i característiques de cada pacient, </a:t>
            </a:r>
            <a:r>
              <a:rPr lang="ca-ES" altLang="ca-ES" noProof="0" dirty="0"/>
              <a:t>individualitzant</a:t>
            </a:r>
            <a:r>
              <a:rPr lang="ca-ES" altLang="ca-ES" baseline="0" noProof="0" dirty="0"/>
              <a:t> els tractaments)</a:t>
            </a:r>
            <a:r>
              <a:rPr lang="ca-ES" altLang="ca-ES" noProof="0" dirty="0"/>
              <a:t>, integral (perspectiva </a:t>
            </a:r>
            <a:r>
              <a:rPr lang="ca-ES" altLang="ca-ES" noProof="0" dirty="0" err="1"/>
              <a:t>biopsicosocial</a:t>
            </a:r>
            <a:r>
              <a:rPr lang="ca-ES" altLang="ca-ES" noProof="0" dirty="0"/>
              <a:t> ), longitudinal</a:t>
            </a:r>
            <a:r>
              <a:rPr lang="ca-ES" altLang="ca-ES" baseline="0" noProof="0" dirty="0"/>
              <a:t> (al llarg de la seva vida)</a:t>
            </a:r>
          </a:p>
          <a:p>
            <a:pPr>
              <a:lnSpc>
                <a:spcPct val="90000"/>
              </a:lnSpc>
            </a:pPr>
            <a:r>
              <a:rPr lang="ca-ES" altLang="ca-ES" noProof="0" dirty="0"/>
              <a:t>L’atenció primària és el lloc on consulten un major nombre de fumadors abans i després de patir malalties relacionades amb el tabac. </a:t>
            </a:r>
          </a:p>
          <a:p>
            <a:pPr>
              <a:lnSpc>
                <a:spcPct val="90000"/>
              </a:lnSpc>
            </a:pPr>
            <a:endParaRPr lang="ca-ES" altLang="ca-ES" noProof="0" dirty="0"/>
          </a:p>
        </p:txBody>
      </p:sp>
      <p:sp>
        <p:nvSpPr>
          <p:cNvPr id="4" name="Marcador de pie de página 3"/>
          <p:cNvSpPr>
            <a:spLocks noGrp="1"/>
          </p:cNvSpPr>
          <p:nvPr>
            <p:ph type="ftr" sz="quarter" idx="4"/>
          </p:nvPr>
        </p:nvSpPr>
        <p:spPr/>
        <p:txBody>
          <a:bodyPr/>
          <a:lstStyle/>
          <a:p>
            <a:pPr>
              <a:defRPr/>
            </a:pPr>
            <a:endParaRPr lang="ca-ES"/>
          </a:p>
        </p:txBody>
      </p:sp>
      <p:sp>
        <p:nvSpPr>
          <p:cNvPr id="32773" name="Marcador de número de diapositiva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C31196B-80B8-4F63-A074-2662EFE95D88}" type="slidenum">
              <a:rPr lang="ca-ES" altLang="ca-ES"/>
              <a:pPr/>
              <a:t>12</a:t>
            </a:fld>
            <a:endParaRPr lang="ca-ES" altLang="ca-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a-ES" altLang="ca-ES" dirty="0"/>
              <a:t>I a </a:t>
            </a:r>
            <a:r>
              <a:rPr lang="ca-ES" altLang="ca-ES" dirty="0" smtClean="0"/>
              <a:t>més......</a:t>
            </a:r>
            <a:r>
              <a:rPr lang="ca-ES" altLang="ca-ES" b="1" dirty="0" smtClean="0"/>
              <a:t> </a:t>
            </a:r>
            <a:r>
              <a:rPr lang="ca-ES" altLang="ca-ES" b="1" dirty="0"/>
              <a:t>és una realitat la</a:t>
            </a:r>
            <a:r>
              <a:rPr lang="ca-ES" altLang="ca-ES" b="1" baseline="0" dirty="0"/>
              <a:t> funció modèlica dels professionals sanitaris que treballen en </a:t>
            </a:r>
            <a:r>
              <a:rPr lang="ca-ES" altLang="ca-ES" b="1" baseline="0" dirty="0" smtClean="0"/>
              <a:t>AP. Sobretot medicina, infermeria i odontologia, </a:t>
            </a:r>
            <a:r>
              <a:rPr lang="ca-ES" altLang="ca-ES" baseline="0" dirty="0" smtClean="0"/>
              <a:t>tenen </a:t>
            </a:r>
            <a:r>
              <a:rPr lang="ca-ES" altLang="ca-ES" baseline="0" dirty="0"/>
              <a:t>una prevalença molt per sota de la població </a:t>
            </a:r>
            <a:r>
              <a:rPr lang="ca-ES" altLang="ca-ES" baseline="0" dirty="0" smtClean="0"/>
              <a:t>general. </a:t>
            </a:r>
            <a:endParaRPr lang="ca-ES" altLang="ca-ES" dirty="0"/>
          </a:p>
          <a:p>
            <a:endParaRPr lang="ca-ES" altLang="ca-ES" dirty="0"/>
          </a:p>
        </p:txBody>
      </p:sp>
      <p:sp>
        <p:nvSpPr>
          <p:cNvPr id="4" name="Marcador de pie de página 3"/>
          <p:cNvSpPr>
            <a:spLocks noGrp="1"/>
          </p:cNvSpPr>
          <p:nvPr>
            <p:ph type="ftr" sz="quarter" idx="4"/>
          </p:nvPr>
        </p:nvSpPr>
        <p:spPr/>
        <p:txBody>
          <a:bodyPr/>
          <a:lstStyle/>
          <a:p>
            <a:pPr>
              <a:defRPr/>
            </a:pPr>
            <a:endParaRPr lang="ca-ES"/>
          </a:p>
        </p:txBody>
      </p:sp>
      <p:sp>
        <p:nvSpPr>
          <p:cNvPr id="33797" name="Marcador de número de diapositiva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AD8169D-AA38-467D-BDAC-FC749394D9E2}" type="slidenum">
              <a:rPr lang="ca-ES" altLang="ca-ES"/>
              <a:pPr/>
              <a:t>13</a:t>
            </a:fld>
            <a:endParaRPr lang="ca-ES" altLang="ca-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
                <a:schemeClr val="accent1">
                  <a:lumMod val="75000"/>
                </a:schemeClr>
              </a:buClr>
              <a:buSzPct val="95000"/>
              <a:buFont typeface="+mj-lt"/>
              <a:buNone/>
              <a:tabLst/>
              <a:defRPr/>
            </a:pPr>
            <a:r>
              <a:rPr lang="ca-ES" sz="1200" dirty="0">
                <a:solidFill>
                  <a:srgbClr val="0293E0"/>
                </a:solidFill>
              </a:rPr>
              <a:t>El problema de salut més important en el nostre entorn i </a:t>
            </a:r>
            <a:r>
              <a:rPr lang="ca-ES" sz="1200" b="1" dirty="0">
                <a:solidFill>
                  <a:srgbClr val="0293E0"/>
                </a:solidFill>
              </a:rPr>
              <a:t>es pot prevenir,</a:t>
            </a:r>
            <a:r>
              <a:rPr lang="ca-ES" sz="1200" b="1" baseline="0" dirty="0">
                <a:solidFill>
                  <a:srgbClr val="0293E0"/>
                </a:solidFill>
              </a:rPr>
              <a:t> </a:t>
            </a:r>
            <a:r>
              <a:rPr lang="ca-ES" sz="1200" b="0" baseline="0" dirty="0">
                <a:solidFill>
                  <a:srgbClr val="0293E0"/>
                </a:solidFill>
              </a:rPr>
              <a:t>per tant, els professionals tenim la </a:t>
            </a:r>
            <a:r>
              <a:rPr lang="es-ES" sz="1200" b="0" i="0" kern="1200" dirty="0">
                <a:solidFill>
                  <a:schemeClr val="tx1"/>
                </a:solidFill>
                <a:effectLst/>
                <a:latin typeface="+mn-lt"/>
                <a:ea typeface="+mn-ea"/>
                <a:cs typeface="+mn-cs"/>
              </a:rPr>
              <a:t>posibilidad </a:t>
            </a:r>
            <a:r>
              <a:rPr lang="es-ES" sz="1200" b="0" i="0" kern="1200" dirty="0" err="1">
                <a:solidFill>
                  <a:schemeClr val="tx1"/>
                </a:solidFill>
                <a:effectLst/>
                <a:latin typeface="+mn-lt"/>
                <a:ea typeface="+mn-ea"/>
                <a:cs typeface="+mn-cs"/>
              </a:rPr>
              <a:t>d’intervenir</a:t>
            </a:r>
            <a:r>
              <a:rPr lang="es-ES" sz="1200" b="0" i="0" kern="1200" dirty="0">
                <a:solidFill>
                  <a:schemeClr val="tx1"/>
                </a:solidFill>
                <a:effectLst/>
                <a:latin typeface="+mn-lt"/>
                <a:ea typeface="+mn-ea"/>
                <a:cs typeface="+mn-cs"/>
              </a:rPr>
              <a:t>.</a:t>
            </a:r>
          </a:p>
          <a:p>
            <a:pPr marL="0" marR="0" indent="0" algn="l" defTabSz="914400" rtl="0" eaLnBrk="0" fontAlgn="base" latinLnBrk="0" hangingPunct="0">
              <a:lnSpc>
                <a:spcPct val="100000"/>
              </a:lnSpc>
              <a:spcBef>
                <a:spcPct val="30000"/>
              </a:spcBef>
              <a:spcAft>
                <a:spcPct val="0"/>
              </a:spcAft>
              <a:buClr>
                <a:schemeClr val="accent1">
                  <a:lumMod val="75000"/>
                </a:schemeClr>
              </a:buClr>
              <a:buSzPct val="95000"/>
              <a:buFont typeface="+mj-lt"/>
              <a:buNone/>
              <a:tabLst/>
              <a:defRPr/>
            </a:pPr>
            <a:r>
              <a:rPr lang="ca-ES" sz="1200" b="1" dirty="0">
                <a:solidFill>
                  <a:srgbClr val="0293E0"/>
                </a:solidFill>
              </a:rPr>
              <a:t>Afecta a moltes </a:t>
            </a:r>
            <a:r>
              <a:rPr lang="ca-ES" sz="1200" dirty="0">
                <a:solidFill>
                  <a:srgbClr val="0293E0"/>
                </a:solidFill>
              </a:rPr>
              <a:t>de les </a:t>
            </a:r>
            <a:r>
              <a:rPr lang="ca-ES" sz="1200" b="1" dirty="0">
                <a:solidFill>
                  <a:srgbClr val="0293E0"/>
                </a:solidFill>
              </a:rPr>
              <a:t>persones</a:t>
            </a:r>
            <a:r>
              <a:rPr lang="ca-ES" sz="1200" dirty="0">
                <a:solidFill>
                  <a:srgbClr val="0293E0"/>
                </a:solidFill>
              </a:rPr>
              <a:t> que es visiten en </a:t>
            </a:r>
            <a:r>
              <a:rPr lang="ca-ES" sz="1200" dirty="0" err="1">
                <a:solidFill>
                  <a:srgbClr val="0293E0"/>
                </a:solidFill>
              </a:rPr>
              <a:t>AP</a:t>
            </a:r>
            <a:r>
              <a:rPr lang="ca-ES" sz="1200" dirty="0">
                <a:solidFill>
                  <a:srgbClr val="0293E0"/>
                </a:solidFill>
              </a:rPr>
              <a:t>, tant</a:t>
            </a:r>
            <a:r>
              <a:rPr lang="ca-ES" sz="1200" baseline="0" dirty="0">
                <a:solidFill>
                  <a:srgbClr val="0293E0"/>
                </a:solidFill>
              </a:rPr>
              <a:t> amb o sense altres factors de risc. </a:t>
            </a:r>
            <a:endParaRPr lang="ca-ES" sz="1200" dirty="0">
              <a:solidFill>
                <a:srgbClr val="0293E0"/>
              </a:solidFill>
            </a:endParaRPr>
          </a:p>
          <a:p>
            <a:pPr marL="0" marR="0" indent="0" algn="l" defTabSz="914400" rtl="0" eaLnBrk="0" fontAlgn="base" latinLnBrk="0" hangingPunct="0">
              <a:lnSpc>
                <a:spcPct val="100000"/>
              </a:lnSpc>
              <a:spcBef>
                <a:spcPct val="30000"/>
              </a:spcBef>
              <a:spcAft>
                <a:spcPct val="0"/>
              </a:spcAft>
              <a:buClr>
                <a:schemeClr val="accent1">
                  <a:lumMod val="75000"/>
                </a:schemeClr>
              </a:buClr>
              <a:buSzPct val="95000"/>
              <a:buFont typeface="+mj-lt"/>
              <a:buNone/>
              <a:tabLst/>
              <a:defRPr/>
            </a:pPr>
            <a:r>
              <a:rPr lang="ca-ES" sz="1200" dirty="0">
                <a:solidFill>
                  <a:srgbClr val="0293E0"/>
                </a:solidFill>
              </a:rPr>
              <a:t>Les intervencions per ajudar a deixar de fumar, des del consell fins a més intensives (conductuals i farmacològiques) tenen </a:t>
            </a:r>
            <a:r>
              <a:rPr lang="ca-ES" sz="1200" b="1" dirty="0">
                <a:solidFill>
                  <a:srgbClr val="0293E0"/>
                </a:solidFill>
              </a:rPr>
              <a:t>evidència</a:t>
            </a:r>
            <a:r>
              <a:rPr lang="ca-ES" sz="1200" dirty="0">
                <a:solidFill>
                  <a:srgbClr val="0293E0"/>
                </a:solidFill>
              </a:rPr>
              <a:t> de la seva </a:t>
            </a:r>
            <a:r>
              <a:rPr lang="ca-ES" sz="1200" b="1" dirty="0">
                <a:solidFill>
                  <a:srgbClr val="0293E0"/>
                </a:solidFill>
              </a:rPr>
              <a:t>eficàcia.</a:t>
            </a:r>
          </a:p>
          <a:p>
            <a:pPr marL="0" marR="0" indent="0" algn="l" defTabSz="914400" rtl="0" eaLnBrk="0" fontAlgn="base" latinLnBrk="0" hangingPunct="0">
              <a:lnSpc>
                <a:spcPct val="100000"/>
              </a:lnSpc>
              <a:spcBef>
                <a:spcPct val="30000"/>
              </a:spcBef>
              <a:spcAft>
                <a:spcPct val="0"/>
              </a:spcAft>
              <a:buClr>
                <a:schemeClr val="accent1">
                  <a:lumMod val="75000"/>
                </a:schemeClr>
              </a:buClr>
              <a:buSzPct val="95000"/>
              <a:buFont typeface="+mj-lt"/>
              <a:buNone/>
              <a:tabLst/>
              <a:defRPr/>
            </a:pPr>
            <a:r>
              <a:rPr lang="ca-ES" sz="1200" b="0" dirty="0">
                <a:solidFill>
                  <a:srgbClr val="0293E0"/>
                </a:solidFill>
              </a:rPr>
              <a:t>A més, és </a:t>
            </a:r>
            <a:r>
              <a:rPr lang="ca-ES" sz="1200" dirty="0">
                <a:solidFill>
                  <a:srgbClr val="0293E0"/>
                </a:solidFill>
              </a:rPr>
              <a:t>una de les intervencions amb </a:t>
            </a:r>
            <a:r>
              <a:rPr lang="ca-ES" sz="1200" b="1" dirty="0">
                <a:solidFill>
                  <a:srgbClr val="0293E0"/>
                </a:solidFill>
              </a:rPr>
              <a:t>millor relació cost-efectivitat </a:t>
            </a:r>
            <a:r>
              <a:rPr lang="ca-ES" sz="1200" b="0" dirty="0">
                <a:solidFill>
                  <a:srgbClr val="0293E0"/>
                </a:solidFill>
              </a:rPr>
              <a:t>de les que realitzem</a:t>
            </a:r>
            <a:r>
              <a:rPr lang="ca-ES" sz="1200" b="0" baseline="0" dirty="0">
                <a:solidFill>
                  <a:srgbClr val="0293E0"/>
                </a:solidFill>
              </a:rPr>
              <a:t> en el nostre medi.</a:t>
            </a:r>
          </a:p>
          <a:p>
            <a:pPr marL="0" marR="0" indent="0" algn="l" defTabSz="914400" rtl="0" eaLnBrk="0" fontAlgn="base" latinLnBrk="0" hangingPunct="0">
              <a:lnSpc>
                <a:spcPct val="100000"/>
              </a:lnSpc>
              <a:spcBef>
                <a:spcPct val="30000"/>
              </a:spcBef>
              <a:spcAft>
                <a:spcPct val="0"/>
              </a:spcAft>
              <a:buClr>
                <a:schemeClr val="accent1">
                  <a:lumMod val="75000"/>
                </a:schemeClr>
              </a:buClr>
              <a:buSzPct val="95000"/>
              <a:buFont typeface="+mj-lt"/>
              <a:buNone/>
              <a:tabLst/>
              <a:defRPr/>
            </a:pPr>
            <a:r>
              <a:rPr lang="ca-ES" sz="1200" b="1" baseline="0" dirty="0">
                <a:solidFill>
                  <a:srgbClr val="0293E0"/>
                </a:solidFill>
              </a:rPr>
              <a:t>Tant les polítiques sanitàries  com els professionals</a:t>
            </a:r>
            <a:r>
              <a:rPr lang="ca-ES" sz="1200" b="1" dirty="0">
                <a:solidFill>
                  <a:srgbClr val="0293E0"/>
                </a:solidFill>
              </a:rPr>
              <a:t>,</a:t>
            </a:r>
            <a:r>
              <a:rPr lang="ca-ES" sz="1200" b="1" baseline="0" dirty="0">
                <a:solidFill>
                  <a:srgbClr val="0293E0"/>
                </a:solidFill>
              </a:rPr>
              <a:t> </a:t>
            </a:r>
            <a:r>
              <a:rPr lang="ca-ES" sz="1200" b="0" baseline="0" dirty="0">
                <a:solidFill>
                  <a:srgbClr val="0293E0"/>
                </a:solidFill>
              </a:rPr>
              <a:t>h</a:t>
            </a:r>
            <a:r>
              <a:rPr lang="ca-ES" sz="1200" dirty="0">
                <a:solidFill>
                  <a:srgbClr val="0293E0"/>
                </a:solidFill>
              </a:rPr>
              <a:t>em de </a:t>
            </a:r>
            <a:r>
              <a:rPr lang="ca-ES" sz="1200" b="1" dirty="0">
                <a:solidFill>
                  <a:srgbClr val="0293E0"/>
                </a:solidFill>
              </a:rPr>
              <a:t>prioritzar</a:t>
            </a:r>
            <a:r>
              <a:rPr lang="ca-ES" sz="1200" b="0" dirty="0">
                <a:solidFill>
                  <a:srgbClr val="0293E0"/>
                </a:solidFill>
              </a:rPr>
              <a:t>,</a:t>
            </a:r>
            <a:r>
              <a:rPr lang="ca-ES" sz="1200" b="0" baseline="0" dirty="0">
                <a:solidFill>
                  <a:srgbClr val="0293E0"/>
                </a:solidFill>
              </a:rPr>
              <a:t> </a:t>
            </a:r>
            <a:r>
              <a:rPr lang="ca-ES" sz="1200" dirty="0">
                <a:solidFill>
                  <a:srgbClr val="0293E0"/>
                </a:solidFill>
              </a:rPr>
              <a:t>en les consultes d’AP, les </a:t>
            </a:r>
            <a:r>
              <a:rPr lang="ca-ES" sz="1200" b="1" dirty="0">
                <a:solidFill>
                  <a:srgbClr val="0293E0"/>
                </a:solidFill>
              </a:rPr>
              <a:t>intervencions amb major impacte en salut.</a:t>
            </a:r>
          </a:p>
          <a:p>
            <a:pPr marL="514350" marR="0" indent="-514350" algn="l" defTabSz="914400" rtl="0" eaLnBrk="0" fontAlgn="base" latinLnBrk="0" hangingPunct="0">
              <a:lnSpc>
                <a:spcPct val="100000"/>
              </a:lnSpc>
              <a:spcBef>
                <a:spcPct val="30000"/>
              </a:spcBef>
              <a:spcAft>
                <a:spcPct val="0"/>
              </a:spcAft>
              <a:buClr>
                <a:schemeClr val="accent1">
                  <a:lumMod val="75000"/>
                </a:schemeClr>
              </a:buClr>
              <a:buSzPct val="95000"/>
              <a:buFont typeface="+mj-lt"/>
              <a:buAutoNum type="arabicPeriod"/>
              <a:tabLst/>
              <a:defRPr/>
            </a:pPr>
            <a:endParaRPr lang="es-ES" dirty="0"/>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14</a:t>
            </a:fld>
            <a:endParaRPr lang="ca-ES" altLang="ca-ES"/>
          </a:p>
        </p:txBody>
      </p:sp>
    </p:spTree>
    <p:extLst>
      <p:ext uri="{BB962C8B-B14F-4D97-AF65-F5344CB8AC3E}">
        <p14:creationId xmlns:p14="http://schemas.microsoft.com/office/powerpoint/2010/main" val="19626405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ca-ES"/>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15</a:t>
            </a:fld>
            <a:endParaRPr lang="ca-ES" altLang="ca-ES"/>
          </a:p>
        </p:txBody>
      </p:sp>
    </p:spTree>
    <p:extLst>
      <p:ext uri="{BB962C8B-B14F-4D97-AF65-F5344CB8AC3E}">
        <p14:creationId xmlns:p14="http://schemas.microsoft.com/office/powerpoint/2010/main" val="9946148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smtClean="0"/>
              <a:pPr/>
              <a:t>16</a:t>
            </a:fld>
            <a:endParaRPr lang="ca-ES" altLang="ca-ES"/>
          </a:p>
        </p:txBody>
      </p:sp>
    </p:spTree>
    <p:extLst>
      <p:ext uri="{BB962C8B-B14F-4D97-AF65-F5344CB8AC3E}">
        <p14:creationId xmlns:p14="http://schemas.microsoft.com/office/powerpoint/2010/main" val="30051507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17</a:t>
            </a:fld>
            <a:endParaRPr lang="ca-ES" altLang="ca-ES"/>
          </a:p>
        </p:txBody>
      </p:sp>
    </p:spTree>
    <p:extLst>
      <p:ext uri="{BB962C8B-B14F-4D97-AF65-F5344CB8AC3E}">
        <p14:creationId xmlns:p14="http://schemas.microsoft.com/office/powerpoint/2010/main" val="13679018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18</a:t>
            </a:fld>
            <a:endParaRPr lang="ca-ES" altLang="ca-ES"/>
          </a:p>
        </p:txBody>
      </p:sp>
    </p:spTree>
    <p:extLst>
      <p:ext uri="{BB962C8B-B14F-4D97-AF65-F5344CB8AC3E}">
        <p14:creationId xmlns:p14="http://schemas.microsoft.com/office/powerpoint/2010/main" val="11262165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sz="1200" kern="1200" dirty="0">
                <a:solidFill>
                  <a:schemeClr val="tx1"/>
                </a:solidFill>
                <a:effectLst/>
                <a:latin typeface="+mn-lt"/>
                <a:ea typeface="+mn-ea"/>
                <a:cs typeface="+mn-cs"/>
              </a:rPr>
              <a:t>A la </a:t>
            </a:r>
            <a:r>
              <a:rPr lang="ca-ES" sz="1200" i="1" kern="1200" dirty="0">
                <a:solidFill>
                  <a:schemeClr val="tx1"/>
                </a:solidFill>
                <a:effectLst/>
                <a:latin typeface="+mn-lt"/>
                <a:ea typeface="+mn-ea"/>
                <a:cs typeface="+mn-cs"/>
              </a:rPr>
              <a:t>Guia de pràctica clínica </a:t>
            </a:r>
            <a:r>
              <a:rPr lang="ca-ES" sz="1200" kern="1200" dirty="0">
                <a:solidFill>
                  <a:schemeClr val="tx1"/>
                </a:solidFill>
                <a:effectLst/>
                <a:latin typeface="+mn-lt"/>
                <a:ea typeface="+mn-ea"/>
                <a:cs typeface="+mn-cs"/>
              </a:rPr>
              <a:t>del </a:t>
            </a:r>
            <a:r>
              <a:rPr lang="ca-ES" sz="1200" kern="1200" dirty="0" err="1">
                <a:solidFill>
                  <a:schemeClr val="tx1"/>
                </a:solidFill>
                <a:effectLst/>
                <a:latin typeface="+mn-lt"/>
                <a:ea typeface="+mn-ea"/>
                <a:cs typeface="+mn-cs"/>
              </a:rPr>
              <a:t>Public</a:t>
            </a:r>
            <a:r>
              <a:rPr lang="ca-ES" sz="1200" kern="1200" dirty="0">
                <a:solidFill>
                  <a:schemeClr val="tx1"/>
                </a:solidFill>
                <a:effectLst/>
                <a:latin typeface="+mn-lt"/>
                <a:ea typeface="+mn-ea"/>
                <a:cs typeface="+mn-cs"/>
              </a:rPr>
              <a:t> Health Service</a:t>
            </a:r>
            <a:r>
              <a:rPr lang="ca-ES" sz="1200" kern="1200" baseline="0" dirty="0">
                <a:solidFill>
                  <a:schemeClr val="tx1"/>
                </a:solidFill>
                <a:effectLst/>
                <a:latin typeface="+mn-lt"/>
                <a:ea typeface="+mn-ea"/>
                <a:cs typeface="+mn-cs"/>
              </a:rPr>
              <a:t> </a:t>
            </a:r>
            <a:r>
              <a:rPr lang="ca-ES" sz="1200" kern="1200" dirty="0">
                <a:solidFill>
                  <a:schemeClr val="tx1"/>
                </a:solidFill>
                <a:effectLst/>
                <a:latin typeface="+mn-lt"/>
                <a:ea typeface="+mn-ea"/>
                <a:cs typeface="+mn-cs"/>
              </a:rPr>
              <a:t>es  resumeix el tractament del tabaquisme amb l’acrònim de les 5A: </a:t>
            </a:r>
            <a:r>
              <a:rPr lang="ca-ES" sz="1200" i="1" kern="1200" dirty="0" err="1">
                <a:solidFill>
                  <a:schemeClr val="tx1"/>
                </a:solidFill>
                <a:effectLst/>
                <a:latin typeface="+mn-lt"/>
                <a:ea typeface="+mn-ea"/>
                <a:cs typeface="+mn-cs"/>
              </a:rPr>
              <a:t>ask</a:t>
            </a:r>
            <a:r>
              <a:rPr lang="ca-ES" sz="1200" i="1" kern="1200" dirty="0">
                <a:solidFill>
                  <a:schemeClr val="tx1"/>
                </a:solidFill>
                <a:effectLst/>
                <a:latin typeface="+mn-lt"/>
                <a:ea typeface="+mn-ea"/>
                <a:cs typeface="+mn-cs"/>
              </a:rPr>
              <a:t> </a:t>
            </a:r>
            <a:r>
              <a:rPr lang="ca-ES" sz="1200" kern="1200" dirty="0">
                <a:solidFill>
                  <a:schemeClr val="tx1"/>
                </a:solidFill>
                <a:effectLst/>
                <a:latin typeface="+mn-lt"/>
                <a:ea typeface="+mn-ea"/>
                <a:cs typeface="+mn-cs"/>
              </a:rPr>
              <a:t>(preguntar pel  tabac) + </a:t>
            </a:r>
            <a:r>
              <a:rPr lang="ca-ES" sz="1200" i="1" kern="1200" dirty="0" err="1">
                <a:solidFill>
                  <a:schemeClr val="tx1"/>
                </a:solidFill>
                <a:effectLst/>
                <a:latin typeface="+mn-lt"/>
                <a:ea typeface="+mn-ea"/>
                <a:cs typeface="+mn-cs"/>
              </a:rPr>
              <a:t>advise</a:t>
            </a:r>
            <a:r>
              <a:rPr lang="ca-ES" sz="1200" i="1" kern="1200" dirty="0">
                <a:solidFill>
                  <a:schemeClr val="tx1"/>
                </a:solidFill>
                <a:effectLst/>
                <a:latin typeface="+mn-lt"/>
                <a:ea typeface="+mn-ea"/>
                <a:cs typeface="+mn-cs"/>
              </a:rPr>
              <a:t> </a:t>
            </a:r>
            <a:r>
              <a:rPr lang="ca-ES" sz="1200" kern="1200" dirty="0">
                <a:solidFill>
                  <a:schemeClr val="tx1"/>
                </a:solidFill>
                <a:effectLst/>
                <a:latin typeface="+mn-lt"/>
                <a:ea typeface="+mn-ea"/>
                <a:cs typeface="+mn-cs"/>
              </a:rPr>
              <a:t>(aconsellar) + </a:t>
            </a:r>
            <a:r>
              <a:rPr lang="ca-ES" sz="1200" i="1" kern="1200" dirty="0" err="1">
                <a:solidFill>
                  <a:schemeClr val="tx1"/>
                </a:solidFill>
                <a:effectLst/>
                <a:latin typeface="+mn-lt"/>
                <a:ea typeface="+mn-ea"/>
                <a:cs typeface="+mn-cs"/>
              </a:rPr>
              <a:t>assess</a:t>
            </a:r>
            <a:r>
              <a:rPr lang="ca-ES" sz="1200" i="1" kern="1200" dirty="0">
                <a:solidFill>
                  <a:schemeClr val="tx1"/>
                </a:solidFill>
                <a:effectLst/>
                <a:latin typeface="+mn-lt"/>
                <a:ea typeface="+mn-ea"/>
                <a:cs typeface="+mn-cs"/>
              </a:rPr>
              <a:t> </a:t>
            </a:r>
            <a:r>
              <a:rPr lang="ca-ES" sz="1200" kern="1200" dirty="0">
                <a:solidFill>
                  <a:schemeClr val="tx1"/>
                </a:solidFill>
                <a:effectLst/>
                <a:latin typeface="+mn-lt"/>
                <a:ea typeface="+mn-ea"/>
                <a:cs typeface="+mn-cs"/>
              </a:rPr>
              <a:t>(comprovar la disposició) + </a:t>
            </a:r>
            <a:r>
              <a:rPr lang="ca-ES" sz="1200" i="1" kern="1200" dirty="0" err="1">
                <a:solidFill>
                  <a:schemeClr val="tx1"/>
                </a:solidFill>
                <a:effectLst/>
                <a:latin typeface="+mn-lt"/>
                <a:ea typeface="+mn-ea"/>
                <a:cs typeface="+mn-cs"/>
              </a:rPr>
              <a:t>assist</a:t>
            </a:r>
            <a:r>
              <a:rPr lang="ca-ES" sz="1200" i="1" kern="1200" dirty="0">
                <a:solidFill>
                  <a:schemeClr val="tx1"/>
                </a:solidFill>
                <a:effectLst/>
                <a:latin typeface="+mn-lt"/>
                <a:ea typeface="+mn-ea"/>
                <a:cs typeface="+mn-cs"/>
              </a:rPr>
              <a:t> </a:t>
            </a:r>
            <a:r>
              <a:rPr lang="ca-ES" sz="1200" kern="1200" dirty="0">
                <a:solidFill>
                  <a:schemeClr val="tx1"/>
                </a:solidFill>
                <a:effectLst/>
                <a:latin typeface="+mn-lt"/>
                <a:ea typeface="+mn-ea"/>
                <a:cs typeface="+mn-cs"/>
              </a:rPr>
              <a:t>(ajudar) + </a:t>
            </a:r>
            <a:r>
              <a:rPr lang="ca-ES" sz="1200" i="1" kern="1200" dirty="0" err="1">
                <a:solidFill>
                  <a:schemeClr val="tx1"/>
                </a:solidFill>
                <a:effectLst/>
                <a:latin typeface="+mn-lt"/>
                <a:ea typeface="+mn-ea"/>
                <a:cs typeface="+mn-cs"/>
              </a:rPr>
              <a:t>arrange</a:t>
            </a:r>
            <a:r>
              <a:rPr lang="ca-ES" sz="1200" i="1" kern="1200" dirty="0">
                <a:solidFill>
                  <a:schemeClr val="tx1"/>
                </a:solidFill>
                <a:effectLst/>
                <a:latin typeface="+mn-lt"/>
                <a:ea typeface="+mn-ea"/>
                <a:cs typeface="+mn-cs"/>
              </a:rPr>
              <a:t> </a:t>
            </a:r>
            <a:r>
              <a:rPr lang="ca-ES" sz="1200" kern="1200" dirty="0">
                <a:solidFill>
                  <a:schemeClr val="tx1"/>
                </a:solidFill>
                <a:effectLst/>
                <a:latin typeface="+mn-lt"/>
                <a:ea typeface="+mn-ea"/>
                <a:cs typeface="+mn-cs"/>
              </a:rPr>
              <a:t>(acordar seguiment).  </a:t>
            </a:r>
          </a:p>
          <a:p>
            <a:r>
              <a:rPr lang="ca-ES" sz="1200" kern="1200" dirty="0">
                <a:solidFill>
                  <a:schemeClr val="tx1"/>
                </a:solidFill>
                <a:effectLst/>
                <a:latin typeface="+mn-lt"/>
                <a:ea typeface="+mn-ea"/>
                <a:cs typeface="+mn-cs"/>
              </a:rPr>
              <a:t> </a:t>
            </a:r>
            <a:r>
              <a:rPr lang="ca-ES" sz="1200" i="1" kern="1200" dirty="0" err="1">
                <a:solidFill>
                  <a:schemeClr val="tx1"/>
                </a:solidFill>
                <a:effectLst/>
                <a:latin typeface="+mn-lt"/>
                <a:ea typeface="+mn-ea"/>
                <a:cs typeface="+mn-cs"/>
              </a:rPr>
              <a:t>Ask</a:t>
            </a:r>
            <a:r>
              <a:rPr lang="ca-ES" sz="1200" kern="1200" dirty="0">
                <a:solidFill>
                  <a:schemeClr val="tx1"/>
                </a:solidFill>
                <a:effectLst/>
                <a:latin typeface="+mn-lt"/>
                <a:ea typeface="+mn-ea"/>
                <a:cs typeface="+mn-cs"/>
              </a:rPr>
              <a:t>: preguntar pel  tabac i registrar-ho en un lloc visible de la </a:t>
            </a:r>
            <a:r>
              <a:rPr lang="ca-ES" sz="1200" kern="1200" dirty="0" err="1">
                <a:solidFill>
                  <a:schemeClr val="tx1"/>
                </a:solidFill>
                <a:effectLst/>
                <a:latin typeface="+mn-lt"/>
                <a:ea typeface="+mn-ea"/>
                <a:cs typeface="+mn-cs"/>
              </a:rPr>
              <a:t>HCAP</a:t>
            </a:r>
            <a:r>
              <a:rPr lang="ca-ES" sz="1200" kern="1200" dirty="0">
                <a:solidFill>
                  <a:schemeClr val="tx1"/>
                </a:solidFill>
                <a:effectLst/>
                <a:latin typeface="+mn-lt"/>
                <a:ea typeface="+mn-ea"/>
                <a:cs typeface="+mn-cs"/>
              </a:rPr>
              <a:t>, de fet com una patologia més.</a:t>
            </a:r>
          </a:p>
          <a:p>
            <a:pPr lvl="0"/>
            <a:r>
              <a:rPr lang="ca-ES" sz="1200" i="1" kern="1200" dirty="0" err="1">
                <a:solidFill>
                  <a:schemeClr val="tx1"/>
                </a:solidFill>
                <a:effectLst/>
                <a:latin typeface="+mn-lt"/>
                <a:ea typeface="+mn-ea"/>
                <a:cs typeface="+mn-cs"/>
              </a:rPr>
              <a:t>Advise</a:t>
            </a:r>
            <a:r>
              <a:rPr lang="ca-ES" sz="1200" kern="1200" dirty="0">
                <a:solidFill>
                  <a:schemeClr val="tx1"/>
                </a:solidFill>
                <a:effectLst/>
                <a:latin typeface="+mn-lt"/>
                <a:ea typeface="+mn-ea"/>
                <a:cs typeface="+mn-cs"/>
              </a:rPr>
              <a:t>: aconsellar deixar de fumar de forma clara (qualsevol quantitat de tabac ja és perjudicial); ferma (deixar de fumar és el millor negoci de vida) i personalitzada (el tabac l’està perjudicant perquè...).</a:t>
            </a:r>
          </a:p>
          <a:p>
            <a:r>
              <a:rPr lang="ca-ES" sz="1200" kern="1200" dirty="0">
                <a:solidFill>
                  <a:schemeClr val="tx1"/>
                </a:solidFill>
                <a:effectLst/>
                <a:latin typeface="+mn-lt"/>
                <a:ea typeface="+mn-ea"/>
                <a:cs typeface="+mn-cs"/>
              </a:rPr>
              <a:t> </a:t>
            </a:r>
            <a:r>
              <a:rPr lang="ca-ES" sz="1200" i="1" kern="1200" dirty="0" err="1">
                <a:solidFill>
                  <a:schemeClr val="tx1"/>
                </a:solidFill>
                <a:effectLst/>
                <a:latin typeface="+mn-lt"/>
                <a:ea typeface="+mn-ea"/>
                <a:cs typeface="+mn-cs"/>
              </a:rPr>
              <a:t>Assess</a:t>
            </a:r>
            <a:r>
              <a:rPr lang="ca-ES" sz="1200" kern="1200" dirty="0">
                <a:solidFill>
                  <a:schemeClr val="tx1"/>
                </a:solidFill>
                <a:effectLst/>
                <a:latin typeface="+mn-lt"/>
                <a:ea typeface="+mn-ea"/>
                <a:cs typeface="+mn-cs"/>
              </a:rPr>
              <a:t>: comprovar la disposició de la persona per deixar el tabac.</a:t>
            </a:r>
          </a:p>
          <a:p>
            <a:r>
              <a:rPr lang="ca-ES" sz="1200" kern="1200" dirty="0">
                <a:solidFill>
                  <a:schemeClr val="tx1"/>
                </a:solidFill>
                <a:effectLst/>
                <a:latin typeface="+mn-lt"/>
                <a:ea typeface="+mn-ea"/>
                <a:cs typeface="+mn-cs"/>
              </a:rPr>
              <a:t> </a:t>
            </a:r>
            <a:r>
              <a:rPr lang="ca-ES" sz="1200" i="1" kern="1200" dirty="0">
                <a:solidFill>
                  <a:schemeClr val="tx1"/>
                </a:solidFill>
                <a:effectLst/>
                <a:latin typeface="+mn-lt"/>
                <a:ea typeface="+mn-ea"/>
                <a:cs typeface="+mn-cs"/>
              </a:rPr>
              <a:t>Assist</a:t>
            </a:r>
            <a:r>
              <a:rPr lang="ca-ES" sz="1200" kern="1200" dirty="0">
                <a:solidFill>
                  <a:schemeClr val="tx1"/>
                </a:solidFill>
                <a:effectLst/>
                <a:latin typeface="+mn-lt"/>
                <a:ea typeface="+mn-ea"/>
                <a:cs typeface="+mn-cs"/>
              </a:rPr>
              <a:t>: ajudar a deixar de fumar a pacients motivats per fer-ho o bé motivar per afavorir intents posteriors.</a:t>
            </a:r>
          </a:p>
          <a:p>
            <a:r>
              <a:rPr lang="ca-ES" sz="1200" kern="1200" dirty="0">
                <a:solidFill>
                  <a:schemeClr val="tx1"/>
                </a:solidFill>
                <a:effectLst/>
                <a:latin typeface="+mn-lt"/>
                <a:ea typeface="+mn-ea"/>
                <a:cs typeface="+mn-cs"/>
              </a:rPr>
              <a:t> </a:t>
            </a:r>
          </a:p>
          <a:p>
            <a:pPr lvl="0"/>
            <a:r>
              <a:rPr lang="ca-ES" sz="1200" i="1" kern="1200" dirty="0" err="1">
                <a:solidFill>
                  <a:schemeClr val="tx1"/>
                </a:solidFill>
                <a:effectLst/>
                <a:latin typeface="+mn-lt"/>
                <a:ea typeface="+mn-ea"/>
                <a:cs typeface="+mn-cs"/>
              </a:rPr>
              <a:t>Arrange</a:t>
            </a:r>
            <a:r>
              <a:rPr lang="ca-ES" sz="1200" kern="1200" dirty="0">
                <a:solidFill>
                  <a:schemeClr val="tx1"/>
                </a:solidFill>
                <a:effectLst/>
                <a:latin typeface="+mn-lt"/>
                <a:ea typeface="+mn-ea"/>
                <a:cs typeface="+mn-cs"/>
              </a:rPr>
              <a:t>: acordar  visites de seguiment.</a:t>
            </a:r>
            <a:endParaRPr lang="ca-ES" dirty="0"/>
          </a:p>
        </p:txBody>
      </p:sp>
      <p:sp>
        <p:nvSpPr>
          <p:cNvPr id="4" name="Marcador de número de diapositiva 3"/>
          <p:cNvSpPr>
            <a:spLocks noGrp="1"/>
          </p:cNvSpPr>
          <p:nvPr>
            <p:ph type="sldNum" sz="quarter" idx="10"/>
          </p:nvPr>
        </p:nvSpPr>
        <p:spPr/>
        <p:txBody>
          <a:bodyPr/>
          <a:lstStyle/>
          <a:p>
            <a:fld id="{225C72F9-7774-4CE6-A10C-4B9C430BB78C}" type="slidenum">
              <a:rPr lang="ca-ES" smtClean="0"/>
              <a:t>19</a:t>
            </a:fld>
            <a:endParaRPr lang="ca-ES"/>
          </a:p>
        </p:txBody>
      </p:sp>
    </p:spTree>
    <p:extLst>
      <p:ext uri="{BB962C8B-B14F-4D97-AF65-F5344CB8AC3E}">
        <p14:creationId xmlns:p14="http://schemas.microsoft.com/office/powerpoint/2010/main" val="30154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lvl="0"/>
            <a:r>
              <a:rPr lang="ca-ES" sz="1200" kern="1200" dirty="0">
                <a:solidFill>
                  <a:schemeClr val="tx1"/>
                </a:solidFill>
                <a:effectLst/>
                <a:latin typeface="+mn-lt"/>
                <a:ea typeface="+mn-ea"/>
                <a:cs typeface="+mn-cs"/>
              </a:rPr>
              <a:t>Presentació dels docents i dels discents, expectatives i nivell d’experiència prèvia. </a:t>
            </a:r>
            <a:endParaRPr lang="ca-ES" sz="1200" kern="1200" dirty="0" smtClean="0">
              <a:solidFill>
                <a:schemeClr val="tx1"/>
              </a:solidFill>
              <a:effectLst/>
              <a:latin typeface="+mn-lt"/>
              <a:ea typeface="+mn-ea"/>
              <a:cs typeface="+mn-cs"/>
            </a:endParaRPr>
          </a:p>
          <a:p>
            <a:pPr lvl="0"/>
            <a:endParaRPr lang="ca-ES" sz="1200" kern="1200" dirty="0">
              <a:solidFill>
                <a:schemeClr val="tx1"/>
              </a:solidFill>
              <a:effectLst/>
              <a:latin typeface="+mn-lt"/>
              <a:ea typeface="+mn-ea"/>
              <a:cs typeface="+mn-cs"/>
            </a:endParaRPr>
          </a:p>
          <a:p>
            <a:r>
              <a:rPr lang="ca-ES" sz="1200" kern="1200" dirty="0">
                <a:solidFill>
                  <a:schemeClr val="tx1"/>
                </a:solidFill>
                <a:effectLst/>
                <a:latin typeface="+mn-lt"/>
                <a:ea typeface="+mn-ea"/>
                <a:cs typeface="+mn-cs"/>
              </a:rPr>
              <a:t>Presentació Objectius docents: </a:t>
            </a:r>
          </a:p>
          <a:p>
            <a:r>
              <a:rPr lang="ca-ES" sz="1200" kern="1200" dirty="0">
                <a:solidFill>
                  <a:schemeClr val="tx1"/>
                </a:solidFill>
                <a:effectLst/>
                <a:latin typeface="+mn-lt"/>
                <a:ea typeface="+mn-ea"/>
                <a:cs typeface="+mn-cs"/>
              </a:rPr>
              <a:t>- Formació de formadors</a:t>
            </a:r>
            <a:r>
              <a:rPr lang="ca-ES" sz="1200" kern="1200" baseline="0" dirty="0">
                <a:solidFill>
                  <a:schemeClr val="tx1"/>
                </a:solidFill>
                <a:effectLst/>
                <a:latin typeface="+mn-lt"/>
                <a:ea typeface="+mn-ea"/>
                <a:cs typeface="+mn-cs"/>
              </a:rPr>
              <a:t> (4 hores): </a:t>
            </a:r>
            <a:r>
              <a:rPr lang="ca-ES" sz="1200" kern="1200" dirty="0">
                <a:solidFill>
                  <a:schemeClr val="tx1"/>
                </a:solidFill>
                <a:effectLst/>
                <a:latin typeface="+mn-lt"/>
                <a:ea typeface="+mn-ea"/>
                <a:cs typeface="+mn-cs"/>
              </a:rPr>
              <a:t>Capacitar i dotar als referents de tabaquisme de la xarxa del PAPSF per tal que siguin capaços de portar a terme una activitat formativa per ensenyar a ajudar a deixar de fumar al seu EAP.</a:t>
            </a:r>
          </a:p>
          <a:p>
            <a:r>
              <a:rPr lang="ca-ES" sz="1200" b="0" kern="1200" dirty="0">
                <a:solidFill>
                  <a:schemeClr val="tx1"/>
                </a:solidFill>
                <a:effectLst/>
                <a:latin typeface="+mn-lt"/>
                <a:ea typeface="+mn-ea"/>
                <a:cs typeface="+mn-cs"/>
              </a:rPr>
              <a:t>- Formació</a:t>
            </a:r>
            <a:r>
              <a:rPr lang="ca-ES" sz="1200" b="0" kern="1200" baseline="0" dirty="0">
                <a:solidFill>
                  <a:schemeClr val="tx1"/>
                </a:solidFill>
                <a:effectLst/>
                <a:latin typeface="+mn-lt"/>
                <a:ea typeface="+mn-ea"/>
                <a:cs typeface="+mn-cs"/>
              </a:rPr>
              <a:t> perifèrica (2 hores): </a:t>
            </a:r>
            <a:r>
              <a:rPr lang="ca-ES" sz="1200" kern="1200" dirty="0">
                <a:solidFill>
                  <a:schemeClr val="tx1"/>
                </a:solidFill>
                <a:effectLst/>
                <a:latin typeface="+mn-lt"/>
                <a:ea typeface="+mn-ea"/>
                <a:cs typeface="+mn-cs"/>
              </a:rPr>
              <a:t>Capacitar i dotar de eines als professionals d’AP per tal que pugin ajudar a deixar de fumar als els seus pacients</a:t>
            </a:r>
          </a:p>
          <a:p>
            <a:pPr lvl="0"/>
            <a:endParaRPr lang="ca-ES" sz="1200" kern="1200" dirty="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ca-ES" sz="1200" kern="1200" dirty="0">
                <a:solidFill>
                  <a:schemeClr val="tx1"/>
                </a:solidFill>
                <a:effectLst/>
                <a:latin typeface="+mn-lt"/>
                <a:ea typeface="+mn-ea"/>
                <a:cs typeface="+mn-cs"/>
              </a:rPr>
              <a:t>El curs està estructurat</a:t>
            </a:r>
            <a:r>
              <a:rPr lang="ca-ES" sz="1200" kern="1200" baseline="0" dirty="0">
                <a:solidFill>
                  <a:schemeClr val="tx1"/>
                </a:solidFill>
                <a:effectLst/>
                <a:latin typeface="+mn-lt"/>
                <a:ea typeface="+mn-ea"/>
                <a:cs typeface="+mn-cs"/>
              </a:rPr>
              <a:t> en tres blocs:</a:t>
            </a:r>
            <a:endParaRPr lang="ca-ES" sz="1200" kern="1200" dirty="0">
              <a:solidFill>
                <a:schemeClr val="tx1"/>
              </a:solidFill>
              <a:effectLst/>
              <a:latin typeface="+mn-lt"/>
              <a:ea typeface="+mn-ea"/>
              <a:cs typeface="+mn-cs"/>
            </a:endParaRPr>
          </a:p>
          <a:p>
            <a:pPr marL="228600" indent="-228600">
              <a:buFont typeface="+mj-lt"/>
              <a:buAutoNum type="arabicPeriod"/>
            </a:pPr>
            <a:r>
              <a:rPr lang="ca-ES" sz="1200" kern="1200" dirty="0">
                <a:solidFill>
                  <a:schemeClr val="tx1"/>
                </a:solidFill>
                <a:effectLst/>
                <a:latin typeface="+mn-lt"/>
                <a:ea typeface="+mn-ea"/>
                <a:cs typeface="+mn-cs"/>
              </a:rPr>
              <a:t>Per què intervenir? Epidemiologia i morbimortalitat relacionada al consum del tabac i el potencial</a:t>
            </a:r>
            <a:r>
              <a:rPr lang="ca-ES" sz="1200" kern="1200" baseline="0" dirty="0">
                <a:solidFill>
                  <a:schemeClr val="tx1"/>
                </a:solidFill>
                <a:effectLst/>
                <a:latin typeface="+mn-lt"/>
                <a:ea typeface="+mn-ea"/>
                <a:cs typeface="+mn-cs"/>
              </a:rPr>
              <a:t> de l’atenció primària.</a:t>
            </a:r>
            <a:r>
              <a:rPr lang="ca-ES" sz="1200" kern="1200" dirty="0">
                <a:solidFill>
                  <a:schemeClr val="tx1"/>
                </a:solidFill>
                <a:effectLst/>
                <a:latin typeface="+mn-lt"/>
                <a:ea typeface="+mn-ea"/>
                <a:cs typeface="+mn-cs"/>
              </a:rPr>
              <a:t> </a:t>
            </a:r>
          </a:p>
          <a:p>
            <a:pPr marL="228600" indent="-228600">
              <a:buFont typeface="+mj-lt"/>
              <a:buAutoNum type="arabicPeriod"/>
            </a:pPr>
            <a:r>
              <a:rPr lang="ca-ES" sz="1200" kern="1200" dirty="0">
                <a:solidFill>
                  <a:schemeClr val="tx1"/>
                </a:solidFill>
                <a:effectLst/>
                <a:latin typeface="+mn-lt"/>
                <a:ea typeface="+mn-ea"/>
                <a:cs typeface="+mn-cs"/>
              </a:rPr>
              <a:t>Recursos</a:t>
            </a:r>
            <a:r>
              <a:rPr lang="ca-ES" sz="1200" kern="1200" baseline="0" dirty="0">
                <a:solidFill>
                  <a:schemeClr val="tx1"/>
                </a:solidFill>
                <a:effectLst/>
                <a:latin typeface="+mn-lt"/>
                <a:ea typeface="+mn-ea"/>
                <a:cs typeface="+mn-cs"/>
              </a:rPr>
              <a:t> amb els que comptem des del PAPSF per ajudar a deixar de fumar</a:t>
            </a:r>
            <a:endParaRPr lang="ca-ES" sz="1200" kern="1200" dirty="0">
              <a:solidFill>
                <a:schemeClr val="tx1"/>
              </a:solidFill>
              <a:effectLst/>
              <a:latin typeface="+mn-lt"/>
              <a:ea typeface="+mn-ea"/>
              <a:cs typeface="+mn-cs"/>
            </a:endParaRPr>
          </a:p>
          <a:p>
            <a:pPr marL="228600" indent="-228600">
              <a:buAutoNum type="arabicPeriod" startAt="3"/>
            </a:pPr>
            <a:r>
              <a:rPr lang="ca-ES" sz="1200" kern="1200" dirty="0">
                <a:solidFill>
                  <a:schemeClr val="tx1"/>
                </a:solidFill>
                <a:effectLst/>
                <a:latin typeface="+mn-lt"/>
                <a:ea typeface="+mn-ea"/>
                <a:cs typeface="+mn-cs"/>
              </a:rPr>
              <a:t>Què cal fer? Aplicar la intervenció per ajudar a deixar de fumar segons disposició: NO DECIDITS/</a:t>
            </a:r>
            <a:r>
              <a:rPr lang="ca-ES" sz="1200" kern="1200" dirty="0" err="1">
                <a:solidFill>
                  <a:schemeClr val="tx1"/>
                </a:solidFill>
                <a:effectLst/>
                <a:latin typeface="+mn-lt"/>
                <a:ea typeface="+mn-ea"/>
                <a:cs typeface="+mn-cs"/>
              </a:rPr>
              <a:t>IDES</a:t>
            </a:r>
            <a:r>
              <a:rPr lang="ca-ES" sz="1200" kern="1200" dirty="0">
                <a:solidFill>
                  <a:schemeClr val="tx1"/>
                </a:solidFill>
                <a:effectLst/>
                <a:latin typeface="+mn-lt"/>
                <a:ea typeface="+mn-ea"/>
                <a:cs typeface="+mn-cs"/>
              </a:rPr>
              <a:t>  o</a:t>
            </a:r>
            <a:r>
              <a:rPr lang="ca-ES" sz="1200" kern="1200" baseline="0" dirty="0">
                <a:solidFill>
                  <a:schemeClr val="tx1"/>
                </a:solidFill>
                <a:effectLst/>
                <a:latin typeface="+mn-lt"/>
                <a:ea typeface="+mn-ea"/>
                <a:cs typeface="+mn-cs"/>
              </a:rPr>
              <a:t> </a:t>
            </a:r>
            <a:r>
              <a:rPr lang="ca-ES" sz="1200" kern="1200" dirty="0">
                <a:solidFill>
                  <a:schemeClr val="tx1"/>
                </a:solidFill>
                <a:effectLst/>
                <a:latin typeface="+mn-lt"/>
                <a:ea typeface="+mn-ea"/>
                <a:cs typeface="+mn-cs"/>
              </a:rPr>
              <a:t> DECIDITS/</a:t>
            </a:r>
            <a:r>
              <a:rPr lang="ca-ES" sz="1200" kern="1200" dirty="0" err="1">
                <a:solidFill>
                  <a:schemeClr val="tx1"/>
                </a:solidFill>
                <a:effectLst/>
                <a:latin typeface="+mn-lt"/>
                <a:ea typeface="+mn-ea"/>
                <a:cs typeface="+mn-cs"/>
              </a:rPr>
              <a:t>IDES</a:t>
            </a:r>
            <a:r>
              <a:rPr lang="ca-ES" sz="1200" kern="1200" dirty="0">
                <a:solidFill>
                  <a:schemeClr val="tx1"/>
                </a:solidFill>
                <a:effectLst/>
                <a:latin typeface="+mn-lt"/>
                <a:ea typeface="+mn-ea"/>
                <a:cs typeface="+mn-cs"/>
              </a:rPr>
              <a:t>  i els tractaments farmacològics de primera línia d’ajuda per deixar de fumar </a:t>
            </a:r>
          </a:p>
          <a:p>
            <a:endParaRPr lang="ca-ES" baseline="0" dirty="0"/>
          </a:p>
          <a:p>
            <a:endParaRPr lang="ca-ES" baseline="0" dirty="0"/>
          </a:p>
          <a:p>
            <a:endParaRPr lang="ca-ES" dirty="0"/>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2</a:t>
            </a:fld>
            <a:endParaRPr lang="ca-ES" altLang="ca-ES"/>
          </a:p>
        </p:txBody>
      </p:sp>
    </p:spTree>
    <p:extLst>
      <p:ext uri="{BB962C8B-B14F-4D97-AF65-F5344CB8AC3E}">
        <p14:creationId xmlns:p14="http://schemas.microsoft.com/office/powerpoint/2010/main" val="37212433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a-ES" sz="1200" kern="1200" noProof="0" dirty="0" smtClean="0">
                <a:solidFill>
                  <a:schemeClr val="tx1"/>
                </a:solidFill>
                <a:effectLst/>
                <a:latin typeface="+mn-lt"/>
                <a:ea typeface="+mn-ea"/>
                <a:cs typeface="+mn-cs"/>
              </a:rPr>
              <a:t>La definició de </a:t>
            </a:r>
            <a:r>
              <a:rPr lang="ca-ES" sz="1200" b="1" kern="1200" noProof="0" dirty="0" smtClean="0">
                <a:solidFill>
                  <a:schemeClr val="tx1"/>
                </a:solidFill>
                <a:effectLst/>
                <a:latin typeface="+mn-lt"/>
                <a:ea typeface="+mn-ea"/>
                <a:cs typeface="+mn-cs"/>
              </a:rPr>
              <a:t>«fumador diari» </a:t>
            </a:r>
            <a:r>
              <a:rPr lang="ca-ES" sz="1200" kern="1200" noProof="0" dirty="0" smtClean="0">
                <a:solidFill>
                  <a:schemeClr val="tx1"/>
                </a:solidFill>
                <a:effectLst/>
                <a:latin typeface="+mn-lt"/>
                <a:ea typeface="+mn-ea"/>
                <a:cs typeface="+mn-cs"/>
              </a:rPr>
              <a:t>varia entre les enquestes, però sovint es refereix a una persona que fuma qualsevol producte de tabac almenys un cop al dia durant un període determinat anterior a la data de l'enquesta (“es sol dir en l’últim</a:t>
            </a:r>
            <a:r>
              <a:rPr lang="ca-ES" sz="1200" kern="1200" baseline="0" noProof="0" dirty="0" smtClean="0">
                <a:solidFill>
                  <a:schemeClr val="tx1"/>
                </a:solidFill>
                <a:effectLst/>
                <a:latin typeface="+mn-lt"/>
                <a:ea typeface="+mn-ea"/>
                <a:cs typeface="+mn-cs"/>
              </a:rPr>
              <a:t> mes”)</a:t>
            </a:r>
            <a:r>
              <a:rPr lang="ca-ES" sz="1200" kern="1200" noProof="0" dirty="0" smtClean="0">
                <a:solidFill>
                  <a:schemeClr val="tx1"/>
                </a:solidFill>
                <a:effectLst/>
                <a:latin typeface="+mn-lt"/>
                <a:ea typeface="+mn-ea"/>
                <a:cs typeface="+mn-cs"/>
              </a:rPr>
              <a:t>. </a:t>
            </a:r>
            <a:r>
              <a:rPr lang="ca-ES" noProof="0" dirty="0" smtClean="0"/>
              <a:t>Un </a:t>
            </a:r>
            <a:r>
              <a:rPr lang="ca-ES" b="1" noProof="0" dirty="0" smtClean="0"/>
              <a:t>«fumador ocasional» </a:t>
            </a:r>
            <a:r>
              <a:rPr lang="ca-ES" b="0" noProof="0" dirty="0" smtClean="0"/>
              <a:t>é</a:t>
            </a:r>
            <a:r>
              <a:rPr lang="ca-ES" noProof="0" dirty="0" smtClean="0"/>
              <a:t>s una persona que fuma </a:t>
            </a:r>
            <a:r>
              <a:rPr lang="ca-ES" sz="1200" kern="1200" noProof="0" dirty="0" smtClean="0">
                <a:solidFill>
                  <a:schemeClr val="tx1"/>
                </a:solidFill>
                <a:effectLst/>
                <a:latin typeface="+mn-lt"/>
                <a:ea typeface="+mn-ea"/>
                <a:cs typeface="+mn-cs"/>
              </a:rPr>
              <a:t>qualsevol producte de tabac </a:t>
            </a:r>
            <a:r>
              <a:rPr lang="ca-ES" noProof="0" dirty="0" smtClean="0"/>
              <a:t>de manera no diària durant un període determinat anterior a la data de l’enquesta. </a:t>
            </a:r>
            <a:endParaRPr lang="ca-ES" sz="1200" kern="1200" noProof="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ca-ES" sz="1200" kern="1200" noProof="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a-ES" sz="1200" kern="1200" noProof="0" dirty="0" smtClean="0">
                <a:solidFill>
                  <a:schemeClr val="tx1"/>
                </a:solidFill>
                <a:effectLst/>
                <a:latin typeface="+mn-lt"/>
                <a:ea typeface="+mn-ea"/>
                <a:cs typeface="+mn-cs"/>
              </a:rPr>
              <a:t>Recordar que en cas de tenir </a:t>
            </a:r>
            <a:r>
              <a:rPr lang="ca-ES" sz="1200" kern="1200" noProof="0" dirty="0" err="1" smtClean="0">
                <a:solidFill>
                  <a:schemeClr val="tx1"/>
                </a:solidFill>
                <a:effectLst/>
                <a:latin typeface="+mn-lt"/>
                <a:ea typeface="+mn-ea"/>
                <a:cs typeface="+mn-cs"/>
              </a:rPr>
              <a:t>l’ecap</a:t>
            </a:r>
            <a:r>
              <a:rPr lang="ca-ES" sz="1200" kern="1200" noProof="0" dirty="0" smtClean="0">
                <a:solidFill>
                  <a:schemeClr val="tx1"/>
                </a:solidFill>
                <a:effectLst/>
                <a:latin typeface="+mn-lt"/>
                <a:ea typeface="+mn-ea"/>
                <a:cs typeface="+mn-cs"/>
              </a:rPr>
              <a:t>, el registre s’ha de fer dins de la Intel·ligència Activa i penjar el diagnòstic (fumador diari o ocasional). Cal valorar dins l’equip quin diagnòstic incorporar. </a:t>
            </a:r>
            <a:r>
              <a:rPr lang="ca-ES" sz="1200" i="1" kern="1200" noProof="0" dirty="0" smtClean="0">
                <a:solidFill>
                  <a:schemeClr val="tx1"/>
                </a:solidFill>
                <a:effectLst/>
                <a:latin typeface="+mn-lt"/>
                <a:ea typeface="+mn-ea"/>
                <a:cs typeface="+mn-cs"/>
              </a:rPr>
              <a:t>Si</a:t>
            </a:r>
            <a:r>
              <a:rPr lang="ca-ES" sz="1200" i="1" kern="1200" baseline="0" noProof="0" dirty="0" smtClean="0">
                <a:solidFill>
                  <a:schemeClr val="tx1"/>
                </a:solidFill>
                <a:effectLst/>
                <a:latin typeface="+mn-lt"/>
                <a:ea typeface="+mn-ea"/>
                <a:cs typeface="+mn-cs"/>
              </a:rPr>
              <a:t> cliquen sobre el pla de cures, fumes sí/no, el botó dret del ratolí, se’ns obre un espai per comentari i la variable quedat en un altre color. </a:t>
            </a:r>
            <a:endParaRPr lang="ca-ES" sz="1200" i="1" kern="1200" noProof="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ca-ES" sz="1200" kern="1200" noProof="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ca-ES" sz="1200" kern="1200" noProof="0" dirty="0" smtClean="0">
                <a:solidFill>
                  <a:schemeClr val="tx1"/>
                </a:solidFill>
                <a:effectLst/>
                <a:latin typeface="+mn-lt"/>
                <a:ea typeface="+mn-ea"/>
                <a:cs typeface="+mn-cs"/>
              </a:rPr>
              <a:t>En</a:t>
            </a:r>
            <a:r>
              <a:rPr lang="ca-ES" sz="1200" kern="1200" baseline="0" noProof="0" dirty="0" smtClean="0">
                <a:solidFill>
                  <a:schemeClr val="tx1"/>
                </a:solidFill>
                <a:effectLst/>
                <a:latin typeface="+mn-lt"/>
                <a:ea typeface="+mn-ea"/>
                <a:cs typeface="+mn-cs"/>
              </a:rPr>
              <a:t> el cas </a:t>
            </a:r>
            <a:r>
              <a:rPr lang="ca-ES" sz="1200" kern="1200" baseline="0" noProof="0" dirty="0" err="1" smtClean="0">
                <a:solidFill>
                  <a:schemeClr val="tx1"/>
                </a:solidFill>
                <a:effectLst/>
                <a:latin typeface="+mn-lt"/>
                <a:ea typeface="+mn-ea"/>
                <a:cs typeface="+mn-cs"/>
              </a:rPr>
              <a:t>d’exfumador</a:t>
            </a:r>
            <a:r>
              <a:rPr lang="ca-ES" sz="1200" kern="1200" baseline="0" noProof="0" dirty="0" smtClean="0">
                <a:solidFill>
                  <a:schemeClr val="tx1"/>
                </a:solidFill>
                <a:effectLst/>
                <a:latin typeface="+mn-lt"/>
                <a:ea typeface="+mn-ea"/>
                <a:cs typeface="+mn-cs"/>
              </a:rPr>
              <a:t> (a l’any que no fuma), s’haurà de posar</a:t>
            </a:r>
            <a:r>
              <a:rPr lang="ca-ES" sz="1200" b="1" kern="1200" baseline="0" noProof="0" dirty="0" smtClean="0">
                <a:solidFill>
                  <a:schemeClr val="tx1"/>
                </a:solidFill>
                <a:effectLst/>
                <a:latin typeface="+mn-lt"/>
                <a:ea typeface="+mn-ea"/>
                <a:cs typeface="+mn-cs"/>
              </a:rPr>
              <a:t> inactiu </a:t>
            </a:r>
            <a:r>
              <a:rPr lang="ca-ES" sz="1200" kern="1200" baseline="0" noProof="0" dirty="0" smtClean="0">
                <a:solidFill>
                  <a:schemeClr val="tx1"/>
                </a:solidFill>
                <a:effectLst/>
                <a:latin typeface="+mn-lt"/>
                <a:ea typeface="+mn-ea"/>
                <a:cs typeface="+mn-cs"/>
              </a:rPr>
              <a:t>el diagnòstic de fumador, </a:t>
            </a:r>
            <a:r>
              <a:rPr lang="ca-ES" sz="1200" b="0" i="0" u="none" strike="noStrike" kern="1200" baseline="0" dirty="0" smtClean="0">
                <a:solidFill>
                  <a:schemeClr val="tx1"/>
                </a:solidFill>
                <a:latin typeface="+mn-lt"/>
                <a:ea typeface="+mn-ea"/>
                <a:cs typeface="+mn-cs"/>
              </a:rPr>
              <a:t>en ser una addicció i per tant, es considera malaltia crònica amb possibilitat de recaigudes.</a:t>
            </a:r>
            <a:endParaRPr lang="ca-ES" sz="1200" kern="1200" dirty="0">
              <a:solidFill>
                <a:srgbClr val="FF0000"/>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225C72F9-7774-4CE6-A10C-4B9C430BB78C}" type="slidenum">
              <a:rPr lang="ca-ES" smtClean="0"/>
              <a:t>20</a:t>
            </a:fld>
            <a:endParaRPr lang="ca-ES"/>
          </a:p>
        </p:txBody>
      </p:sp>
    </p:spTree>
    <p:extLst>
      <p:ext uri="{BB962C8B-B14F-4D97-AF65-F5344CB8AC3E}">
        <p14:creationId xmlns:p14="http://schemas.microsoft.com/office/powerpoint/2010/main" val="31775589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sz="1200" kern="1200" dirty="0">
                <a:solidFill>
                  <a:schemeClr val="tx1"/>
                </a:solidFill>
                <a:effectLst/>
                <a:latin typeface="+mn-lt"/>
                <a:ea typeface="+mn-ea"/>
                <a:cs typeface="+mn-cs"/>
              </a:rPr>
              <a:t>Deixar de fumar és un procés. La persona que fuma, normalment no decideix d’un dia per l’altre deixar-ho. Des de que comença a fumar fins el dia que ho deixa definitivament fa una evolució i passa per diferents etapes: des de la plena acceptació del fumar fins les primeres manifestacions de dissonància. La informació que rep, les petites o grans molèsties que sent, el nivell de coherència que viu entre el que creu que és correcte i el que fa, tot això treballa a favor de que en algun moment prengui la decisió de deixar de fumar. </a:t>
            </a:r>
          </a:p>
          <a:p>
            <a:r>
              <a:rPr lang="ca-ES" sz="1200" kern="1200" dirty="0">
                <a:solidFill>
                  <a:schemeClr val="tx1"/>
                </a:solidFill>
                <a:effectLst/>
                <a:latin typeface="+mn-lt"/>
                <a:ea typeface="+mn-ea"/>
                <a:cs typeface="+mn-cs"/>
              </a:rPr>
              <a:t>A les consultes intentem oferir la millor atenció possible i és per això que, si la persona que atenem és fumadora, sempre hauríem de relacionar el motiu de consulta amb el tabaquisme recordant les avantatges que suposaria per millorar la salut deixar el tabac. </a:t>
            </a:r>
          </a:p>
          <a:p>
            <a:r>
              <a:rPr lang="ca-ES" sz="1200" kern="1200" dirty="0">
                <a:solidFill>
                  <a:schemeClr val="tx1"/>
                </a:solidFill>
                <a:effectLst/>
                <a:latin typeface="+mn-lt"/>
                <a:ea typeface="+mn-ea"/>
                <a:cs typeface="+mn-cs"/>
              </a:rPr>
              <a:t>Aquesta pot semblar una intervenció molt senzilla però és molt potent ja que va augmentant els motius que mentalment té el fumador per deixar de fumar. Malauradament en moltes visites es perd aquesta oportunitat</a:t>
            </a:r>
          </a:p>
          <a:p>
            <a:r>
              <a:rPr lang="ca-ES" sz="1200" kern="1200" dirty="0">
                <a:solidFill>
                  <a:schemeClr val="tx1"/>
                </a:solidFill>
                <a:effectLst/>
                <a:latin typeface="+mn-lt"/>
                <a:ea typeface="+mn-ea"/>
                <a:cs typeface="+mn-cs"/>
              </a:rPr>
              <a:t> </a:t>
            </a:r>
          </a:p>
          <a:p>
            <a:r>
              <a:rPr lang="ca-ES" sz="1200" kern="1200" dirty="0">
                <a:solidFill>
                  <a:schemeClr val="tx1"/>
                </a:solidFill>
                <a:effectLst/>
                <a:latin typeface="+mn-lt"/>
                <a:ea typeface="+mn-ea"/>
                <a:cs typeface="+mn-cs"/>
              </a:rPr>
              <a:t>Qualsevol problema de salut millorarà o tindrà millor pronòstic si la persona malalta s’oxigena i deixa de rebre les 4000 substàncies nocives que té el tabac.</a:t>
            </a:r>
          </a:p>
          <a:p>
            <a:endParaRPr lang="ca-ES" dirty="0"/>
          </a:p>
        </p:txBody>
      </p:sp>
      <p:sp>
        <p:nvSpPr>
          <p:cNvPr id="4" name="Marcador de número de diapositiva 3"/>
          <p:cNvSpPr>
            <a:spLocks noGrp="1"/>
          </p:cNvSpPr>
          <p:nvPr>
            <p:ph type="sldNum" sz="quarter" idx="10"/>
          </p:nvPr>
        </p:nvSpPr>
        <p:spPr/>
        <p:txBody>
          <a:bodyPr/>
          <a:lstStyle/>
          <a:p>
            <a:fld id="{225C72F9-7774-4CE6-A10C-4B9C430BB78C}" type="slidenum">
              <a:rPr lang="ca-ES" smtClean="0"/>
              <a:t>21</a:t>
            </a:fld>
            <a:endParaRPr lang="ca-ES"/>
          </a:p>
        </p:txBody>
      </p:sp>
    </p:spTree>
    <p:extLst>
      <p:ext uri="{BB962C8B-B14F-4D97-AF65-F5344CB8AC3E}">
        <p14:creationId xmlns:p14="http://schemas.microsoft.com/office/powerpoint/2010/main" val="28599980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a-ES" sz="1200" kern="1200">
                <a:solidFill>
                  <a:schemeClr val="tx1"/>
                </a:solidFill>
                <a:effectLst/>
                <a:latin typeface="+mn-lt"/>
                <a:ea typeface="+mn-ea"/>
                <a:cs typeface="+mn-cs"/>
              </a:rPr>
              <a:t>Estem fent tractament del tabaquisme des de que preguntem per primera vegada al nostre pacient si fuma. Això implica que tot i que sabem que alguns pacients deixaran de fumar només pel nostre consell (un famós estudi parlava del voltant del 6%) en la majoria dels casos passaran mesos i potser anys abans no ho deixin. Per això quan intervenim en tabac diferenciem entre les persones decidides a deixar-ho en el proper mes i totes les altres, que anomenem no decidides. La intervenció és molt diferent.</a:t>
            </a:r>
          </a:p>
          <a:p>
            <a:endParaRPr lang="ca-ES"/>
          </a:p>
        </p:txBody>
      </p:sp>
      <p:sp>
        <p:nvSpPr>
          <p:cNvPr id="4" name="Marcador de número de diapositiva 3"/>
          <p:cNvSpPr>
            <a:spLocks noGrp="1"/>
          </p:cNvSpPr>
          <p:nvPr>
            <p:ph type="sldNum" sz="quarter" idx="10"/>
          </p:nvPr>
        </p:nvSpPr>
        <p:spPr/>
        <p:txBody>
          <a:bodyPr/>
          <a:lstStyle/>
          <a:p>
            <a:fld id="{225C72F9-7774-4CE6-A10C-4B9C430BB78C}" type="slidenum">
              <a:rPr lang="ca-ES" smtClean="0"/>
              <a:t>22</a:t>
            </a:fld>
            <a:endParaRPr lang="ca-ES"/>
          </a:p>
        </p:txBody>
      </p:sp>
    </p:spTree>
    <p:extLst>
      <p:ext uri="{BB962C8B-B14F-4D97-AF65-F5344CB8AC3E}">
        <p14:creationId xmlns:p14="http://schemas.microsoft.com/office/powerpoint/2010/main" val="9658249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sz="1200" kern="1200">
                <a:solidFill>
                  <a:schemeClr val="tx1"/>
                </a:solidFill>
                <a:effectLst/>
                <a:latin typeface="+mn-lt"/>
                <a:ea typeface="+mn-ea"/>
                <a:cs typeface="+mn-cs"/>
              </a:rPr>
              <a:t>Totes aquelles persones que no estan decidides a deixar de fumar necessiten un estil d’entrevista clínica que els ajudi o faciliti reflexionar sobre el seu consum de tabac. Aquesta manera de fer a consulta s’anomena entrevista </a:t>
            </a:r>
            <a:r>
              <a:rPr lang="ca-ES" sz="1200" kern="1200" err="1">
                <a:solidFill>
                  <a:schemeClr val="tx1"/>
                </a:solidFill>
                <a:effectLst/>
                <a:latin typeface="+mn-lt"/>
                <a:ea typeface="+mn-ea"/>
                <a:cs typeface="+mn-cs"/>
              </a:rPr>
              <a:t>motivacional</a:t>
            </a:r>
            <a:r>
              <a:rPr lang="ca-ES" sz="1200" kern="1200">
                <a:solidFill>
                  <a:schemeClr val="tx1"/>
                </a:solidFill>
                <a:effectLst/>
                <a:latin typeface="+mn-lt"/>
                <a:ea typeface="+mn-ea"/>
                <a:cs typeface="+mn-cs"/>
              </a:rPr>
              <a:t> i requereix, com en qualsevol situació clínica, escoltar i respectar l’opinió del pacient per facilitar que ell mateix es convenci de que li cal deixar de fumar. Cal donar la responsabilitat del procés al pacient i ser molt tolerant i flexible amb la incertesa de la persona fumadora. </a:t>
            </a:r>
          </a:p>
          <a:p>
            <a:r>
              <a:rPr lang="ca-ES" sz="1200" kern="1200">
                <a:solidFill>
                  <a:schemeClr val="tx1"/>
                </a:solidFill>
                <a:effectLst/>
                <a:latin typeface="+mn-lt"/>
                <a:ea typeface="+mn-ea"/>
                <a:cs typeface="+mn-cs"/>
              </a:rPr>
              <a:t>Que el pacient deixi de fumar no sol passar a la primera visita i qui treballa ajudant a fer canvis de conducta sap que l’entrevista </a:t>
            </a:r>
            <a:r>
              <a:rPr lang="ca-ES" sz="1200" kern="1200" err="1">
                <a:solidFill>
                  <a:schemeClr val="tx1"/>
                </a:solidFill>
                <a:effectLst/>
                <a:latin typeface="+mn-lt"/>
                <a:ea typeface="+mn-ea"/>
                <a:cs typeface="+mn-cs"/>
              </a:rPr>
              <a:t>motivacional</a:t>
            </a:r>
            <a:r>
              <a:rPr lang="ca-ES" sz="1200" kern="1200">
                <a:solidFill>
                  <a:schemeClr val="tx1"/>
                </a:solidFill>
                <a:effectLst/>
                <a:latin typeface="+mn-lt"/>
                <a:ea typeface="+mn-ea"/>
                <a:cs typeface="+mn-cs"/>
              </a:rPr>
              <a:t> és molt efectiva però que cal tenir molta paciència. Visita darrera visita el pacient amb l’ajuda del professional va reflexionant al voltant del tabaquisme, va valorant pros i contres del fumar i mica en mica es va inclinant cada cop més a deixar-ho. I sempre és el pacient qui ho decideix</a:t>
            </a:r>
          </a:p>
          <a:p>
            <a:endParaRPr lang="ca-ES" sz="1200" kern="120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225C72F9-7774-4CE6-A10C-4B9C430BB78C}" type="slidenum">
              <a:rPr lang="ca-ES" smtClean="0"/>
              <a:t>23</a:t>
            </a:fld>
            <a:endParaRPr lang="ca-ES"/>
          </a:p>
        </p:txBody>
      </p:sp>
    </p:spTree>
    <p:extLst>
      <p:ext uri="{BB962C8B-B14F-4D97-AF65-F5344CB8AC3E}">
        <p14:creationId xmlns:p14="http://schemas.microsoft.com/office/powerpoint/2010/main" val="33250056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sz="1200" kern="1200" dirty="0">
                <a:solidFill>
                  <a:schemeClr val="tx1"/>
                </a:solidFill>
                <a:effectLst/>
                <a:latin typeface="+mn-lt"/>
                <a:ea typeface="+mn-ea"/>
                <a:cs typeface="+mn-cs"/>
              </a:rPr>
              <a:t>Els anomenats pares de l’entrevista motivacional,  William R. Miller i Stephen </a:t>
            </a:r>
            <a:r>
              <a:rPr lang="ca-ES" sz="1200" kern="1200" dirty="0" err="1">
                <a:solidFill>
                  <a:schemeClr val="tx1"/>
                </a:solidFill>
                <a:effectLst/>
                <a:latin typeface="+mn-lt"/>
                <a:ea typeface="+mn-ea"/>
                <a:cs typeface="+mn-cs"/>
              </a:rPr>
              <a:t>Rollnick</a:t>
            </a:r>
            <a:r>
              <a:rPr lang="ca-ES" sz="1200" kern="1200" dirty="0">
                <a:solidFill>
                  <a:schemeClr val="tx1"/>
                </a:solidFill>
                <a:effectLst/>
                <a:latin typeface="+mn-lt"/>
                <a:ea typeface="+mn-ea"/>
                <a:cs typeface="+mn-cs"/>
              </a:rPr>
              <a:t>, potser no estarien molt d’acord amb la simplificació que hem fet del seu model d’entrevista. En tot cas recomanem moltíssim llegir i gaudir dels dos llibres  que tenen traduïts la castellà. </a:t>
            </a:r>
            <a:endParaRPr lang="ca-ES" sz="1200" kern="1200" dirty="0" smtClean="0">
              <a:solidFill>
                <a:schemeClr val="tx1"/>
              </a:solidFill>
              <a:effectLst/>
              <a:latin typeface="+mn-lt"/>
              <a:ea typeface="+mn-ea"/>
              <a:cs typeface="+mn-cs"/>
            </a:endParaRPr>
          </a:p>
          <a:p>
            <a:endParaRPr lang="ca-ES" sz="1200" kern="1200" dirty="0">
              <a:solidFill>
                <a:schemeClr val="tx1"/>
              </a:solidFill>
              <a:effectLst/>
              <a:latin typeface="+mn-lt"/>
              <a:ea typeface="+mn-ea"/>
              <a:cs typeface="+mn-cs"/>
            </a:endParaRPr>
          </a:p>
          <a:p>
            <a:r>
              <a:rPr lang="ca-ES" sz="1200" kern="1200" dirty="0">
                <a:solidFill>
                  <a:schemeClr val="tx1"/>
                </a:solidFill>
                <a:effectLst/>
                <a:latin typeface="+mn-lt"/>
                <a:ea typeface="+mn-ea"/>
                <a:cs typeface="+mn-cs"/>
              </a:rPr>
              <a:t>Però en tot cas i per facilitar incorporar l’estil d’entrevista a les nostres consultes proposem l’esquema que hi ha a la guia: demanar permís per parlar del tabac tot generant un clima d’interès i respecte, fer preguntes obertes </a:t>
            </a:r>
            <a:r>
              <a:rPr lang="ca-ES" sz="1200" kern="1200" dirty="0" smtClean="0">
                <a:solidFill>
                  <a:schemeClr val="tx1"/>
                </a:solidFill>
                <a:effectLst/>
                <a:latin typeface="+mn-lt"/>
                <a:ea typeface="+mn-ea"/>
                <a:cs typeface="+mn-cs"/>
              </a:rPr>
              <a:t>(què en penses del tabac?) o </a:t>
            </a:r>
            <a:r>
              <a:rPr lang="ca-ES" sz="1200" kern="1200" dirty="0">
                <a:solidFill>
                  <a:schemeClr val="tx1"/>
                </a:solidFill>
                <a:effectLst/>
                <a:latin typeface="+mn-lt"/>
                <a:ea typeface="+mn-ea"/>
                <a:cs typeface="+mn-cs"/>
              </a:rPr>
              <a:t>treballar sobre la importància de deixar de fumar i/o la confiança d’aconseguir-ho, resumir el que hagi dit la persona que fuma i tancar la visita oferint-se per seguir parlant del tema.</a:t>
            </a:r>
          </a:p>
          <a:p>
            <a:endParaRPr lang="ca-ES"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225C72F9-7774-4CE6-A10C-4B9C430BB78C}" type="slidenum">
              <a:rPr lang="ca-ES" smtClean="0"/>
              <a:t>24</a:t>
            </a:fld>
            <a:endParaRPr lang="ca-ES"/>
          </a:p>
        </p:txBody>
      </p:sp>
    </p:spTree>
    <p:extLst>
      <p:ext uri="{BB962C8B-B14F-4D97-AF65-F5344CB8AC3E}">
        <p14:creationId xmlns:p14="http://schemas.microsoft.com/office/powerpoint/2010/main" val="4408067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sz="1200" kern="1200" dirty="0">
                <a:solidFill>
                  <a:schemeClr val="tx1"/>
                </a:solidFill>
                <a:effectLst/>
                <a:latin typeface="+mn-lt"/>
                <a:ea typeface="+mn-ea"/>
                <a:cs typeface="+mn-cs"/>
              </a:rPr>
              <a:t>L’entrevista motivacional bàsicament el que vol és fer parlar a la persona fumadora per tal que ella mateixa vagi dient en veu alta el que pensa del tabac, el que treu de fumar però també els costos personals i econòmics que té, les dificultats que té per deixar-ho, les emocions i sentiments que experimenta, ... I per fer parlar al pacient només cal plantejar una pregunta ben oberta (de les que no es poden contestar amb un sí o un no) i callar per disposar-se a escoltar. Una pregunta clàssica és: què en pensa del tabac? o, m’agradaria saber, per què fuma?</a:t>
            </a:r>
          </a:p>
          <a:p>
            <a:r>
              <a:rPr lang="ca-ES" sz="1200" kern="1200" dirty="0">
                <a:solidFill>
                  <a:schemeClr val="tx1"/>
                </a:solidFill>
                <a:effectLst/>
                <a:latin typeface="+mn-lt"/>
                <a:ea typeface="+mn-ea"/>
                <a:cs typeface="+mn-cs"/>
              </a:rPr>
              <a:t>Algunes vegades no trobem aquella pregunta oberta adequada i llavors també podem fer servir una escala i demanar a la persona que fumi que puntuï entre el 0 i el 10 la importància que té per a ell/ella deixar de fumar o la confiança d’aconseguir-ho. Un cop feta aquesta primera valoració se li demana per què ha puntuat d’una manera i no d’un altre i així s’obre la possibilitat que la persona s’esplaï sobre el tema.</a:t>
            </a:r>
          </a:p>
          <a:p>
            <a:endParaRPr lang="ca-ES"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225C72F9-7774-4CE6-A10C-4B9C430BB78C}" type="slidenum">
              <a:rPr lang="ca-ES" smtClean="0"/>
              <a:t>25</a:t>
            </a:fld>
            <a:endParaRPr lang="ca-ES"/>
          </a:p>
        </p:txBody>
      </p:sp>
    </p:spTree>
    <p:extLst>
      <p:ext uri="{BB962C8B-B14F-4D97-AF65-F5344CB8AC3E}">
        <p14:creationId xmlns:p14="http://schemas.microsoft.com/office/powerpoint/2010/main" val="38120058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sz="1200" kern="1200">
                <a:solidFill>
                  <a:schemeClr val="tx1"/>
                </a:solidFill>
                <a:effectLst/>
                <a:latin typeface="+mn-lt"/>
                <a:ea typeface="+mn-ea"/>
                <a:cs typeface="+mn-cs"/>
              </a:rPr>
              <a:t>L’entrevista no acaba fins que el professional no retorna de manera molt sintètica tot allò que la persona que fuma ha dit. El professional ha d’estar molt alerta a recollir totes les idees claus i totes aquelles pistes que la persona deixa anar durant el discurs i després ha de fer un esforç per retornar la informació de manera sintètica i endreçada. I confirmar que el resum és fidel al que ha volgut dir la persona que fuma. </a:t>
            </a:r>
          </a:p>
          <a:p>
            <a:r>
              <a:rPr lang="ca-ES" sz="1200" kern="1200">
                <a:solidFill>
                  <a:schemeClr val="tx1"/>
                </a:solidFill>
                <a:effectLst/>
                <a:latin typeface="+mn-lt"/>
                <a:ea typeface="+mn-ea"/>
                <a:cs typeface="+mn-cs"/>
              </a:rPr>
              <a:t>Fer un bon resum és difícil. Però és el que s’emportarà la persona de la consulta i sobre lo que rumiarà un cop marxi del centre de salut. </a:t>
            </a:r>
          </a:p>
          <a:p>
            <a:endParaRPr lang="ca-ES"/>
          </a:p>
          <a:p>
            <a:endParaRPr lang="ca-ES" sz="1200" kern="120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225C72F9-7774-4CE6-A10C-4B9C430BB78C}" type="slidenum">
              <a:rPr lang="ca-ES" smtClean="0"/>
              <a:t>26</a:t>
            </a:fld>
            <a:endParaRPr lang="ca-ES"/>
          </a:p>
        </p:txBody>
      </p:sp>
    </p:spTree>
    <p:extLst>
      <p:ext uri="{BB962C8B-B14F-4D97-AF65-F5344CB8AC3E}">
        <p14:creationId xmlns:p14="http://schemas.microsoft.com/office/powerpoint/2010/main" val="12694905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sz="1200" kern="1200">
                <a:solidFill>
                  <a:schemeClr val="tx1"/>
                </a:solidFill>
                <a:effectLst/>
                <a:latin typeface="+mn-lt"/>
                <a:ea typeface="+mn-ea"/>
                <a:cs typeface="+mn-cs"/>
              </a:rPr>
              <a:t>Les persones que estan decidides a deixar de fumar en el proper mes cal ajudar-les amb tractament conductual i, en molts casos, també tractament farmacològic. </a:t>
            </a:r>
          </a:p>
          <a:p>
            <a:r>
              <a:rPr lang="ca-ES" sz="1200" kern="1200">
                <a:solidFill>
                  <a:schemeClr val="tx1"/>
                </a:solidFill>
                <a:effectLst/>
                <a:latin typeface="+mn-lt"/>
                <a:ea typeface="+mn-ea"/>
                <a:cs typeface="+mn-cs"/>
              </a:rPr>
              <a:t>Anys d’experiència ajudant a fumadors a deixar el tabac recomana fer: </a:t>
            </a:r>
          </a:p>
          <a:p>
            <a:pPr lvl="0"/>
            <a:r>
              <a:rPr lang="ca-ES" sz="1200" kern="1200">
                <a:solidFill>
                  <a:schemeClr val="tx1"/>
                </a:solidFill>
                <a:effectLst/>
                <a:latin typeface="+mn-lt"/>
                <a:ea typeface="+mn-ea"/>
                <a:cs typeface="+mn-cs"/>
              </a:rPr>
              <a:t>una, o millor dues, visites abans del dia que es deixa de fumar </a:t>
            </a:r>
          </a:p>
          <a:p>
            <a:pPr lvl="0"/>
            <a:r>
              <a:rPr lang="ca-ES" sz="1200" kern="1200">
                <a:solidFill>
                  <a:schemeClr val="tx1"/>
                </a:solidFill>
                <a:effectLst/>
                <a:latin typeface="+mn-lt"/>
                <a:ea typeface="+mn-ea"/>
                <a:cs typeface="+mn-cs"/>
              </a:rPr>
              <a:t>visites de seguiment durant la primera setmana sense tabac (setmana generalment de molta eufòria o satisfacció), durant la segona (quan s’intensifiquen els sentiments de tristesa per la pèrdua), al cap d’un mes per treballar les fantasies de control i als dos o tres mesos.</a:t>
            </a:r>
          </a:p>
          <a:p>
            <a:r>
              <a:rPr lang="ca-ES" sz="1200" kern="1200">
                <a:solidFill>
                  <a:schemeClr val="tx1"/>
                </a:solidFill>
                <a:effectLst/>
                <a:latin typeface="+mn-lt"/>
                <a:ea typeface="+mn-ea"/>
                <a:cs typeface="+mn-cs"/>
              </a:rPr>
              <a:t> </a:t>
            </a:r>
          </a:p>
          <a:p>
            <a:r>
              <a:rPr lang="ca-ES" sz="1200" kern="1200">
                <a:solidFill>
                  <a:schemeClr val="tx1"/>
                </a:solidFill>
                <a:effectLst/>
                <a:latin typeface="+mn-lt"/>
                <a:ea typeface="+mn-ea"/>
                <a:cs typeface="+mn-cs"/>
              </a:rPr>
              <a:t>No cal dir que les noves tecnologies faciliten molt que el seguiment no sigui presencial.</a:t>
            </a:r>
          </a:p>
          <a:p>
            <a:endParaRPr lang="ca-ES" sz="1200" kern="120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225C72F9-7774-4CE6-A10C-4B9C430BB78C}" type="slidenum">
              <a:rPr lang="ca-ES" smtClean="0"/>
              <a:t>27</a:t>
            </a:fld>
            <a:endParaRPr lang="ca-ES"/>
          </a:p>
        </p:txBody>
      </p:sp>
    </p:spTree>
    <p:extLst>
      <p:ext uri="{BB962C8B-B14F-4D97-AF65-F5344CB8AC3E}">
        <p14:creationId xmlns:p14="http://schemas.microsoft.com/office/powerpoint/2010/main" val="14025048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28</a:t>
            </a:fld>
            <a:endParaRPr lang="ca-ES" altLang="ca-ES"/>
          </a:p>
        </p:txBody>
      </p:sp>
    </p:spTree>
    <p:extLst>
      <p:ext uri="{BB962C8B-B14F-4D97-AF65-F5344CB8AC3E}">
        <p14:creationId xmlns:p14="http://schemas.microsoft.com/office/powerpoint/2010/main" val="18166355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noProof="0" dirty="0" smtClean="0"/>
              <a:t>Les activitats proposades en el protocol de visites són un guia</a:t>
            </a:r>
            <a:r>
              <a:rPr lang="ca-ES" baseline="0" noProof="0" dirty="0" smtClean="0"/>
              <a:t> que el professional hauria d’adaptar segons temps, experiència, necessitats tant del pacient com del professional.</a:t>
            </a:r>
            <a:endParaRPr lang="ca-ES" noProof="0" dirty="0"/>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29</a:t>
            </a:fld>
            <a:endParaRPr lang="ca-ES" altLang="ca-ES"/>
          </a:p>
        </p:txBody>
      </p:sp>
    </p:spTree>
    <p:extLst>
      <p:ext uri="{BB962C8B-B14F-4D97-AF65-F5344CB8AC3E}">
        <p14:creationId xmlns:p14="http://schemas.microsoft.com/office/powerpoint/2010/main" val="1118038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ca-ES"/>
              <a:t>El consum de tabac és la primera causa de pèrdua de salut i de mortalitat prematura i evitable. </a:t>
            </a:r>
            <a:r>
              <a:rPr lang="ca-ES" sz="1200" b="0" i="0" kern="1200">
                <a:solidFill>
                  <a:schemeClr val="tx1"/>
                </a:solidFill>
                <a:effectLst/>
                <a:latin typeface="+mn-lt"/>
                <a:ea typeface="+mn-ea"/>
                <a:cs typeface="+mn-cs"/>
              </a:rPr>
              <a:t>Segons </a:t>
            </a:r>
            <a:r>
              <a:rPr lang="ca-ES" sz="1200" b="0" i="0" kern="1200" err="1">
                <a:solidFill>
                  <a:schemeClr val="tx1"/>
                </a:solidFill>
                <a:effectLst/>
                <a:latin typeface="+mn-lt"/>
                <a:ea typeface="+mn-ea"/>
                <a:cs typeface="+mn-cs"/>
              </a:rPr>
              <a:t>l’Organizació</a:t>
            </a:r>
            <a:r>
              <a:rPr lang="ca-ES" sz="1200" b="0" i="0" kern="1200">
                <a:solidFill>
                  <a:schemeClr val="tx1"/>
                </a:solidFill>
                <a:effectLst/>
                <a:latin typeface="+mn-lt"/>
                <a:ea typeface="+mn-ea"/>
                <a:cs typeface="+mn-cs"/>
              </a:rPr>
              <a:t> Mundial de la Salut, el tabac és “l’únic producte de consum legal que mata quan s’utilitza exactament de acord</a:t>
            </a:r>
            <a:r>
              <a:rPr lang="ca-ES" sz="1200" b="0" i="0" kern="1200" baseline="0">
                <a:solidFill>
                  <a:schemeClr val="tx1"/>
                </a:solidFill>
                <a:effectLst/>
                <a:latin typeface="+mn-lt"/>
                <a:ea typeface="+mn-ea"/>
                <a:cs typeface="+mn-cs"/>
              </a:rPr>
              <a:t> a les indicacions del fabricant</a:t>
            </a:r>
            <a:r>
              <a:rPr lang="ca-ES" sz="1200" b="0" i="0" kern="1200">
                <a:solidFill>
                  <a:schemeClr val="tx1"/>
                </a:solidFill>
                <a:effectLst/>
                <a:latin typeface="+mn-lt"/>
                <a:ea typeface="+mn-ea"/>
                <a:cs typeface="+mn-cs"/>
              </a:rPr>
              <a:t>”. </a:t>
            </a:r>
            <a:r>
              <a:rPr lang="ca-ES" sz="1200" b="0" i="0" kern="1200" noProof="0">
                <a:solidFill>
                  <a:schemeClr val="tx1"/>
                </a:solidFill>
                <a:effectLst/>
                <a:latin typeface="+mn-lt"/>
                <a:ea typeface="+mn-ea"/>
                <a:cs typeface="+mn-cs"/>
              </a:rPr>
              <a:t>El consum</a:t>
            </a:r>
            <a:r>
              <a:rPr lang="ca-ES" sz="1200" b="0" i="0" kern="1200" baseline="0" noProof="0">
                <a:solidFill>
                  <a:schemeClr val="tx1"/>
                </a:solidFill>
                <a:effectLst/>
                <a:latin typeface="+mn-lt"/>
                <a:ea typeface="+mn-ea"/>
                <a:cs typeface="+mn-cs"/>
              </a:rPr>
              <a:t> de tabac és un factor de risc i el fet de no fumar o haver passat a ser ex-fumador, és un </a:t>
            </a:r>
            <a:r>
              <a:rPr lang="ca-ES" sz="1200" b="1" i="0" kern="1200" baseline="0" noProof="0">
                <a:solidFill>
                  <a:schemeClr val="tx1"/>
                </a:solidFill>
                <a:effectLst/>
                <a:latin typeface="+mn-lt"/>
                <a:ea typeface="+mn-ea"/>
                <a:cs typeface="+mn-cs"/>
              </a:rPr>
              <a:t>factor protector important que ha de ser identificat</a:t>
            </a:r>
            <a:r>
              <a:rPr lang="ca-ES" sz="1200" b="0" i="0" kern="1200" baseline="0" noProof="0">
                <a:solidFill>
                  <a:schemeClr val="tx1"/>
                </a:solidFill>
                <a:effectLst/>
                <a:latin typeface="+mn-lt"/>
                <a:ea typeface="+mn-ea"/>
                <a:cs typeface="+mn-cs"/>
              </a:rPr>
              <a:t>, els b</a:t>
            </a:r>
            <a:r>
              <a:rPr lang="ca-ES" sz="1200" b="0" i="0" kern="1200" noProof="0">
                <a:solidFill>
                  <a:schemeClr val="tx1"/>
                </a:solidFill>
                <a:effectLst/>
                <a:latin typeface="+mn-lt"/>
                <a:ea typeface="+mn-ea"/>
                <a:cs typeface="+mn-cs"/>
              </a:rPr>
              <a:t>eneficis de la cessació tabàquica són inqüestionables, tant en els que no tenen altres factors de risc com en les persones que ja tenen</a:t>
            </a:r>
            <a:r>
              <a:rPr lang="ca-ES" sz="1200" b="0" i="0" kern="1200" baseline="0" noProof="0">
                <a:solidFill>
                  <a:schemeClr val="tx1"/>
                </a:solidFill>
                <a:effectLst/>
                <a:latin typeface="+mn-lt"/>
                <a:ea typeface="+mn-ea"/>
                <a:cs typeface="+mn-cs"/>
              </a:rPr>
              <a:t> altres factors de risc </a:t>
            </a:r>
            <a:r>
              <a:rPr lang="ca-ES" sz="1200" b="0" i="0" kern="1200" noProof="0">
                <a:solidFill>
                  <a:schemeClr val="tx1"/>
                </a:solidFill>
                <a:effectLst/>
                <a:latin typeface="+mn-lt"/>
                <a:ea typeface="+mn-ea"/>
                <a:cs typeface="+mn-cs"/>
              </a:rPr>
              <a:t>(hipertensió, diabetis, hipercolesterolèmia, etc.). </a:t>
            </a:r>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3</a:t>
            </a:fld>
            <a:endParaRPr lang="ca-ES" altLang="ca-ES"/>
          </a:p>
        </p:txBody>
      </p:sp>
    </p:spTree>
    <p:extLst>
      <p:ext uri="{BB962C8B-B14F-4D97-AF65-F5344CB8AC3E}">
        <p14:creationId xmlns:p14="http://schemas.microsoft.com/office/powerpoint/2010/main" val="13496061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30</a:t>
            </a:fld>
            <a:endParaRPr lang="ca-ES" altLang="ca-ES"/>
          </a:p>
        </p:txBody>
      </p:sp>
    </p:spTree>
    <p:extLst>
      <p:ext uri="{BB962C8B-B14F-4D97-AF65-F5344CB8AC3E}">
        <p14:creationId xmlns:p14="http://schemas.microsoft.com/office/powerpoint/2010/main" val="10228423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31</a:t>
            </a:fld>
            <a:endParaRPr lang="ca-ES" altLang="ca-ES"/>
          </a:p>
        </p:txBody>
      </p:sp>
    </p:spTree>
    <p:extLst>
      <p:ext uri="{BB962C8B-B14F-4D97-AF65-F5344CB8AC3E}">
        <p14:creationId xmlns:p14="http://schemas.microsoft.com/office/powerpoint/2010/main" val="25036243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32</a:t>
            </a:fld>
            <a:endParaRPr lang="ca-ES" altLang="ca-ES"/>
          </a:p>
        </p:txBody>
      </p:sp>
    </p:spTree>
    <p:extLst>
      <p:ext uri="{BB962C8B-B14F-4D97-AF65-F5344CB8AC3E}">
        <p14:creationId xmlns:p14="http://schemas.microsoft.com/office/powerpoint/2010/main" val="30481453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33</a:t>
            </a:fld>
            <a:endParaRPr lang="ca-ES" altLang="ca-ES"/>
          </a:p>
        </p:txBody>
      </p:sp>
    </p:spTree>
    <p:extLst>
      <p:ext uri="{BB962C8B-B14F-4D97-AF65-F5344CB8AC3E}">
        <p14:creationId xmlns:p14="http://schemas.microsoft.com/office/powerpoint/2010/main" val="26859188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34</a:t>
            </a:fld>
            <a:endParaRPr lang="ca-ES" altLang="ca-ES"/>
          </a:p>
        </p:txBody>
      </p:sp>
    </p:spTree>
    <p:extLst>
      <p:ext uri="{BB962C8B-B14F-4D97-AF65-F5344CB8AC3E}">
        <p14:creationId xmlns:p14="http://schemas.microsoft.com/office/powerpoint/2010/main" val="39320427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35</a:t>
            </a:fld>
            <a:endParaRPr lang="ca-ES" altLang="ca-ES"/>
          </a:p>
        </p:txBody>
      </p:sp>
    </p:spTree>
    <p:extLst>
      <p:ext uri="{BB962C8B-B14F-4D97-AF65-F5344CB8AC3E}">
        <p14:creationId xmlns:p14="http://schemas.microsoft.com/office/powerpoint/2010/main" val="6613899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36</a:t>
            </a:fld>
            <a:endParaRPr lang="ca-ES" altLang="ca-ES"/>
          </a:p>
        </p:txBody>
      </p:sp>
    </p:spTree>
    <p:extLst>
      <p:ext uri="{BB962C8B-B14F-4D97-AF65-F5344CB8AC3E}">
        <p14:creationId xmlns:p14="http://schemas.microsoft.com/office/powerpoint/2010/main" val="9873177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37</a:t>
            </a:fld>
            <a:endParaRPr lang="ca-ES" altLang="ca-ES"/>
          </a:p>
        </p:txBody>
      </p:sp>
    </p:spTree>
    <p:extLst>
      <p:ext uri="{BB962C8B-B14F-4D97-AF65-F5344CB8AC3E}">
        <p14:creationId xmlns:p14="http://schemas.microsoft.com/office/powerpoint/2010/main" val="33191305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38</a:t>
            </a:fld>
            <a:endParaRPr lang="ca-ES" altLang="ca-ES"/>
          </a:p>
        </p:txBody>
      </p:sp>
    </p:spTree>
    <p:extLst>
      <p:ext uri="{BB962C8B-B14F-4D97-AF65-F5344CB8AC3E}">
        <p14:creationId xmlns:p14="http://schemas.microsoft.com/office/powerpoint/2010/main" val="18893568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a:p>
        </p:txBody>
      </p:sp>
      <p:sp>
        <p:nvSpPr>
          <p:cNvPr id="4" name="Marcador de número de diapositiva 3"/>
          <p:cNvSpPr>
            <a:spLocks noGrp="1"/>
          </p:cNvSpPr>
          <p:nvPr>
            <p:ph type="sldNum" sz="quarter" idx="10"/>
          </p:nvPr>
        </p:nvSpPr>
        <p:spPr/>
        <p:txBody>
          <a:bodyPr/>
          <a:lstStyle/>
          <a:p>
            <a:fld id="{225C72F9-7774-4CE6-A10C-4B9C430BB78C}" type="slidenum">
              <a:rPr lang="ca-ES" smtClean="0"/>
              <a:t>39</a:t>
            </a:fld>
            <a:endParaRPr lang="ca-ES"/>
          </a:p>
        </p:txBody>
      </p:sp>
    </p:spTree>
    <p:extLst>
      <p:ext uri="{BB962C8B-B14F-4D97-AF65-F5344CB8AC3E}">
        <p14:creationId xmlns:p14="http://schemas.microsoft.com/office/powerpoint/2010/main" val="680585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ca-ES" sz="1200" b="0" i="0" kern="1200" baseline="0" dirty="0" smtClean="0">
                <a:solidFill>
                  <a:schemeClr val="tx1"/>
                </a:solidFill>
                <a:effectLst/>
                <a:latin typeface="+mn-lt"/>
                <a:ea typeface="+mn-ea"/>
                <a:cs typeface="+mn-cs"/>
              </a:rPr>
              <a:t>Segons</a:t>
            </a:r>
            <a:r>
              <a:rPr lang="ca-ES" sz="1200" b="0" i="0" kern="1200" dirty="0" smtClean="0">
                <a:solidFill>
                  <a:schemeClr val="tx1"/>
                </a:solidFill>
                <a:effectLst/>
                <a:latin typeface="+mn-lt"/>
                <a:ea typeface="+mn-ea"/>
                <a:cs typeface="+mn-cs"/>
              </a:rPr>
              <a:t> </a:t>
            </a:r>
            <a:r>
              <a:rPr lang="ca-ES" sz="1200" b="0" i="0" kern="1200" dirty="0" err="1" smtClean="0">
                <a:solidFill>
                  <a:schemeClr val="tx1"/>
                </a:solidFill>
                <a:effectLst/>
                <a:latin typeface="+mn-lt"/>
                <a:ea typeface="+mn-ea"/>
                <a:cs typeface="+mn-cs"/>
              </a:rPr>
              <a:t>l’</a:t>
            </a:r>
            <a:r>
              <a:rPr lang="ca-ES" sz="1200" b="0" i="0" u="none" strike="noStrike" kern="1200" dirty="0" err="1" smtClean="0">
                <a:solidFill>
                  <a:schemeClr val="tx1"/>
                </a:solidFill>
                <a:effectLst/>
                <a:latin typeface="+mn-lt"/>
                <a:ea typeface="+mn-ea"/>
                <a:cs typeface="+mn-cs"/>
                <a:hlinkClick r:id="rId3" tooltip="Las 10 causas principales de defunción en el mundo"/>
              </a:rPr>
              <a:t>Organización</a:t>
            </a:r>
            <a:r>
              <a:rPr lang="ca-ES" sz="1200" b="0" i="0" u="none" strike="noStrike" kern="1200" dirty="0" smtClean="0">
                <a:solidFill>
                  <a:schemeClr val="tx1"/>
                </a:solidFill>
                <a:effectLst/>
                <a:latin typeface="+mn-lt"/>
                <a:ea typeface="+mn-ea"/>
                <a:cs typeface="+mn-cs"/>
                <a:hlinkClick r:id="rId3" tooltip="Las 10 causas principales de defunción en el mundo"/>
              </a:rPr>
              <a:t> Mundial de la Salud </a:t>
            </a:r>
            <a:r>
              <a:rPr lang="ca-ES" sz="1200" b="0" i="0" kern="1200" dirty="0" smtClean="0">
                <a:solidFill>
                  <a:schemeClr val="tx1"/>
                </a:solidFill>
                <a:effectLst/>
                <a:latin typeface="+mn-lt"/>
                <a:ea typeface="+mn-ea"/>
                <a:cs typeface="+mn-cs"/>
              </a:rPr>
              <a:t>(OMS) el tabac causa 1 de cada 10 morts</a:t>
            </a:r>
            <a:r>
              <a:rPr lang="ca-ES" sz="1200" b="0" i="0" kern="1200" baseline="0" dirty="0" smtClean="0">
                <a:solidFill>
                  <a:schemeClr val="tx1"/>
                </a:solidFill>
                <a:effectLst/>
                <a:latin typeface="+mn-lt"/>
                <a:ea typeface="+mn-ea"/>
                <a:cs typeface="+mn-cs"/>
              </a:rPr>
              <a:t> en adults </a:t>
            </a:r>
            <a:r>
              <a:rPr lang="ca-ES" altLang="ca-ES" noProof="0" dirty="0" smtClean="0"/>
              <a:t>i es cobra gairebé </a:t>
            </a:r>
            <a:r>
              <a:rPr lang="ca-ES" altLang="ca-ES" b="1" noProof="0" dirty="0" smtClean="0"/>
              <a:t>6 milions de vides anualment</a:t>
            </a:r>
            <a:r>
              <a:rPr lang="ca-ES" altLang="ca-ES" b="1" noProof="0" dirty="0" smtClean="0"/>
              <a:t>. </a:t>
            </a:r>
            <a:r>
              <a:rPr lang="ca-ES" b="1" baseline="0" dirty="0" smtClean="0"/>
              <a:t>L’ús de tabac ha causat la mort de 1000 milions de persones al llarg del segle XX, moltes més que les morts que van causar la primera i la segona Guerres Mundials en conjunt</a:t>
            </a:r>
            <a:r>
              <a:rPr lang="ca-ES" baseline="0" dirty="0" smtClean="0"/>
              <a:t>. </a:t>
            </a:r>
            <a:endParaRPr lang="ca-ES" altLang="ca-ES" b="1" noProof="0" dirty="0" smtClean="0"/>
          </a:p>
          <a:p>
            <a:endParaRPr lang="ca-ES" sz="1200" b="0" i="0" kern="1200" dirty="0" smtClean="0">
              <a:solidFill>
                <a:schemeClr val="tx1"/>
              </a:solidFill>
              <a:effectLst/>
              <a:latin typeface="+mn-lt"/>
              <a:ea typeface="+mn-ea"/>
              <a:cs typeface="+mn-cs"/>
            </a:endParaRPr>
          </a:p>
          <a:p>
            <a:r>
              <a:rPr lang="ca-ES" sz="1200" b="0" i="0" kern="1200" dirty="0" smtClean="0">
                <a:solidFill>
                  <a:schemeClr val="tx1"/>
                </a:solidFill>
                <a:effectLst/>
                <a:latin typeface="+mn-lt"/>
                <a:ea typeface="+mn-ea"/>
                <a:cs typeface="+mn-cs"/>
              </a:rPr>
              <a:t>Fumar </a:t>
            </a:r>
            <a:r>
              <a:rPr lang="ca-ES" sz="1200" b="0" i="0" kern="1200" dirty="0">
                <a:solidFill>
                  <a:schemeClr val="tx1"/>
                </a:solidFill>
                <a:effectLst/>
                <a:latin typeface="+mn-lt"/>
                <a:ea typeface="+mn-ea"/>
                <a:cs typeface="+mn-cs"/>
              </a:rPr>
              <a:t>està relacionat amb 6 de les 8 principals causes de mort. </a:t>
            </a:r>
            <a:r>
              <a:rPr lang="ca-ES" noProof="0" dirty="0"/>
              <a:t>Les àrees</a:t>
            </a:r>
            <a:r>
              <a:rPr lang="ca-ES" baseline="0" noProof="0" dirty="0"/>
              <a:t> ombrejades indiquen la proporció de defuncions relacionades amb el tabaquisme (les fraccions atribuïbles al consum de tabac). Estan acolorides d’acord amb la columna corresponent a la causa de mortalitat</a:t>
            </a:r>
            <a:r>
              <a:rPr lang="ca-ES" noProof="0" dirty="0"/>
              <a:t>. *Altres malalties causades pel</a:t>
            </a:r>
            <a:r>
              <a:rPr lang="ca-ES" baseline="0" noProof="0" dirty="0"/>
              <a:t> tabaquisme són:</a:t>
            </a:r>
            <a:r>
              <a:rPr lang="ca-ES" noProof="0" dirty="0"/>
              <a:t> càncer bucal i </a:t>
            </a:r>
            <a:r>
              <a:rPr lang="ca-ES" noProof="0" dirty="0" err="1"/>
              <a:t>bucofaringe</a:t>
            </a:r>
            <a:r>
              <a:rPr lang="ca-ES" noProof="0" dirty="0"/>
              <a:t>, càncer esofàgic, càncer d’estómac, càncer de fetge, altres tipus de càncer així com malalties cardiovasculars diferents de la cardiopatia isquèmica i les cerebrovasculars. </a:t>
            </a:r>
          </a:p>
          <a:p>
            <a:endParaRPr lang="ca-ES" sz="1200" b="0" i="0" kern="1200" baseline="0" dirty="0" smtClean="0">
              <a:solidFill>
                <a:schemeClr val="tx1"/>
              </a:solidFill>
              <a:effectLst/>
              <a:latin typeface="+mn-lt"/>
              <a:ea typeface="+mn-ea"/>
              <a:cs typeface="+mn-cs"/>
            </a:endParaRPr>
          </a:p>
          <a:p>
            <a:endParaRPr lang="ca-ES" altLang="ca-ES" b="1" noProof="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ca-ES" altLang="ca-ES" b="1" noProof="0" dirty="0" smtClean="0"/>
              <a:t>En</a:t>
            </a:r>
            <a:r>
              <a:rPr lang="ca-ES" altLang="ca-ES" b="1" baseline="0" noProof="0" dirty="0" smtClean="0"/>
              <a:t> Espanya, </a:t>
            </a:r>
            <a:r>
              <a:rPr lang="ca-ES" altLang="ca-ES" b="0" baseline="0" noProof="0" dirty="0" smtClean="0"/>
              <a:t>en</a:t>
            </a:r>
            <a:r>
              <a:rPr lang="ca-ES" altLang="ca-ES" b="0" noProof="0" dirty="0" smtClean="0"/>
              <a:t>tr</a:t>
            </a:r>
            <a:r>
              <a:rPr lang="ca-ES" altLang="ca-ES" noProof="0" dirty="0" smtClean="0"/>
              <a:t>e</a:t>
            </a:r>
            <a:r>
              <a:rPr lang="ca-ES" sz="1200" kern="1200" baseline="0" dirty="0" smtClean="0">
                <a:solidFill>
                  <a:schemeClr val="tx1"/>
                </a:solidFill>
                <a:effectLst/>
                <a:latin typeface="+mn-lt"/>
                <a:ea typeface="+mn-ea"/>
                <a:cs typeface="+mn-cs"/>
              </a:rPr>
              <a:t> </a:t>
            </a:r>
            <a:r>
              <a:rPr lang="ca-ES" sz="1200" kern="1200" baseline="0" dirty="0">
                <a:solidFill>
                  <a:schemeClr val="tx1"/>
                </a:solidFill>
                <a:effectLst/>
                <a:latin typeface="+mn-lt"/>
                <a:ea typeface="+mn-ea"/>
                <a:cs typeface="+mn-cs"/>
              </a:rPr>
              <a:t>2000-2014, ha hagut </a:t>
            </a:r>
            <a:r>
              <a:rPr lang="ca-ES" sz="1200" kern="1200" baseline="0" dirty="0" smtClean="0">
                <a:solidFill>
                  <a:schemeClr val="tx1"/>
                </a:solidFill>
                <a:effectLst/>
                <a:latin typeface="+mn-lt"/>
                <a:ea typeface="+mn-ea"/>
                <a:cs typeface="+mn-cs"/>
              </a:rPr>
              <a:t>una mitjana de quasi </a:t>
            </a:r>
            <a:r>
              <a:rPr lang="ca-ES" altLang="ca-ES" noProof="0" dirty="0" smtClean="0"/>
              <a:t> </a:t>
            </a:r>
            <a:r>
              <a:rPr lang="ca-ES" altLang="ca-ES" noProof="0" dirty="0"/>
              <a:t>52.000  </a:t>
            </a:r>
            <a:r>
              <a:rPr lang="ca-ES" altLang="ca-ES" noProof="0" dirty="0" smtClean="0"/>
              <a:t>morts</a:t>
            </a:r>
            <a:r>
              <a:rPr lang="ca-ES" altLang="ca-ES" baseline="0" noProof="0" dirty="0" smtClean="0"/>
              <a:t> anuals</a:t>
            </a:r>
            <a:r>
              <a:rPr lang="ca-ES" altLang="ca-ES" noProof="0" dirty="0" smtClean="0"/>
              <a:t> </a:t>
            </a:r>
            <a:r>
              <a:rPr lang="ca-ES" altLang="ca-ES" noProof="0" dirty="0"/>
              <a:t>prematures atribuïbles al consum de </a:t>
            </a:r>
            <a:r>
              <a:rPr lang="ca-ES" altLang="ca-ES" noProof="0" dirty="0" smtClean="0"/>
              <a:t>tabac (</a:t>
            </a:r>
            <a:r>
              <a:rPr lang="ca-ES" altLang="ca-ES" b="1" noProof="0" dirty="0" smtClean="0"/>
              <a:t>A Catalunya </a:t>
            </a:r>
            <a:r>
              <a:rPr lang="ca-ES" altLang="ca-ES" noProof="0" dirty="0" smtClean="0"/>
              <a:t>al voltant de 10.000 persones </a:t>
            </a:r>
            <a:r>
              <a:rPr lang="ca-ES" sz="1200" kern="1200" dirty="0" smtClean="0">
                <a:solidFill>
                  <a:schemeClr val="tx1"/>
                </a:solidFill>
                <a:effectLst/>
                <a:latin typeface="+mn-lt"/>
                <a:ea typeface="+mn-ea"/>
                <a:cs typeface="+mn-cs"/>
              </a:rPr>
              <a:t>moren cada any prematurament per efecte directe del consum del tabac o de l’exposició involuntària al fum). </a:t>
            </a:r>
            <a:r>
              <a:rPr lang="ca-ES" altLang="ca-ES" b="0" baseline="0" noProof="0" dirty="0" smtClean="0"/>
              <a:t>S</a:t>
            </a:r>
            <a:r>
              <a:rPr lang="ca-ES" sz="1200" b="0" kern="1200" dirty="0" smtClean="0">
                <a:solidFill>
                  <a:schemeClr val="tx1"/>
                </a:solidFill>
                <a:effectLst/>
                <a:latin typeface="+mn-lt"/>
                <a:ea typeface="+mn-ea"/>
                <a:cs typeface="+mn-cs"/>
              </a:rPr>
              <a:t>on 142 les</a:t>
            </a:r>
            <a:r>
              <a:rPr lang="ca-ES" sz="1200" b="0" kern="1200" baseline="0" dirty="0" smtClean="0">
                <a:solidFill>
                  <a:schemeClr val="tx1"/>
                </a:solidFill>
                <a:effectLst/>
                <a:latin typeface="+mn-lt"/>
                <a:ea typeface="+mn-ea"/>
                <a:cs typeface="+mn-cs"/>
              </a:rPr>
              <a:t> persones que moren cada dia a Espanya pel consum de tabac, quasi un </a:t>
            </a:r>
            <a:r>
              <a:rPr lang="ca-ES" sz="1200" b="0" kern="1200" dirty="0" err="1" smtClean="0">
                <a:solidFill>
                  <a:schemeClr val="tx1"/>
                </a:solidFill>
                <a:effectLst/>
                <a:latin typeface="+mn-lt"/>
                <a:ea typeface="+mn-ea"/>
                <a:cs typeface="+mn-cs"/>
              </a:rPr>
              <a:t>Airbus</a:t>
            </a:r>
            <a:r>
              <a:rPr lang="ca-ES" sz="1200" b="0" kern="1200" dirty="0" smtClean="0">
                <a:solidFill>
                  <a:schemeClr val="tx1"/>
                </a:solidFill>
                <a:effectLst/>
                <a:latin typeface="+mn-lt"/>
                <a:ea typeface="+mn-ea"/>
                <a:cs typeface="+mn-cs"/>
              </a:rPr>
              <a:t> A320 ple</a:t>
            </a:r>
            <a:r>
              <a:rPr lang="ca-ES" sz="1200" b="0" kern="1200" baseline="0" dirty="0" smtClean="0">
                <a:solidFill>
                  <a:schemeClr val="tx1"/>
                </a:solidFill>
                <a:effectLst/>
                <a:latin typeface="+mn-lt"/>
                <a:ea typeface="+mn-ea"/>
                <a:cs typeface="+mn-cs"/>
              </a:rPr>
              <a:t> de passatgers </a:t>
            </a:r>
            <a:r>
              <a:rPr lang="ca-ES" sz="1200" b="0" kern="1200" dirty="0" smtClean="0">
                <a:solidFill>
                  <a:schemeClr val="tx1"/>
                </a:solidFill>
                <a:effectLst/>
                <a:latin typeface="+mn-lt"/>
                <a:ea typeface="+mn-ea"/>
                <a:cs typeface="+mn-cs"/>
              </a:rPr>
              <a:t>que no arriba al seu destí cada dia. </a:t>
            </a:r>
            <a:r>
              <a:rPr lang="ca-ES" altLang="ca-ES" baseline="0" noProof="0" dirty="0" smtClean="0"/>
              <a:t>El </a:t>
            </a:r>
            <a:r>
              <a:rPr lang="ca-ES" altLang="ca-ES" baseline="0" noProof="0" dirty="0"/>
              <a:t>nombre de morts atribuïbles al tabac ha disminuït en homes i ha augmentat en </a:t>
            </a:r>
            <a:r>
              <a:rPr lang="ca-ES" altLang="ca-ES" baseline="0" noProof="0" dirty="0" smtClean="0"/>
              <a:t>dones. </a:t>
            </a:r>
            <a:endParaRPr lang="ca-ES" altLang="ca-ES" dirty="0"/>
          </a:p>
        </p:txBody>
      </p:sp>
      <p:sp>
        <p:nvSpPr>
          <p:cNvPr id="4" name="Marcador de pie de página 3"/>
          <p:cNvSpPr>
            <a:spLocks noGrp="1"/>
          </p:cNvSpPr>
          <p:nvPr>
            <p:ph type="ftr" sz="quarter" idx="4"/>
          </p:nvPr>
        </p:nvSpPr>
        <p:spPr/>
        <p:txBody>
          <a:bodyPr/>
          <a:lstStyle/>
          <a:p>
            <a:pPr>
              <a:defRPr/>
            </a:pPr>
            <a:endParaRPr lang="ca-ES"/>
          </a:p>
        </p:txBody>
      </p:sp>
      <p:sp>
        <p:nvSpPr>
          <p:cNvPr id="28677" name="Marcador de número de diapositiva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F434ACAF-ED5A-476A-BED5-41C1B9F8B1E9}" type="slidenum">
              <a:rPr lang="ca-ES" altLang="ca-ES"/>
              <a:pPr/>
              <a:t>4</a:t>
            </a:fld>
            <a:endParaRPr lang="ca-ES" altLang="ca-E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40</a:t>
            </a:fld>
            <a:endParaRPr lang="ca-ES" altLang="ca-ES"/>
          </a:p>
        </p:txBody>
      </p:sp>
    </p:spTree>
    <p:extLst>
      <p:ext uri="{BB962C8B-B14F-4D97-AF65-F5344CB8AC3E}">
        <p14:creationId xmlns:p14="http://schemas.microsoft.com/office/powerpoint/2010/main" val="15251192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ca-ES"/>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41</a:t>
            </a:fld>
            <a:endParaRPr lang="ca-ES" altLang="ca-ES"/>
          </a:p>
        </p:txBody>
      </p:sp>
    </p:spTree>
    <p:extLst>
      <p:ext uri="{BB962C8B-B14F-4D97-AF65-F5344CB8AC3E}">
        <p14:creationId xmlns:p14="http://schemas.microsoft.com/office/powerpoint/2010/main" val="28607730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ca-ES"/>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42</a:t>
            </a:fld>
            <a:endParaRPr lang="ca-ES" altLang="ca-ES"/>
          </a:p>
        </p:txBody>
      </p:sp>
    </p:spTree>
    <p:extLst>
      <p:ext uri="{BB962C8B-B14F-4D97-AF65-F5344CB8AC3E}">
        <p14:creationId xmlns:p14="http://schemas.microsoft.com/office/powerpoint/2010/main" val="36966168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a:t>Sobre </a:t>
            </a:r>
            <a:r>
              <a:rPr lang="es-ES" err="1"/>
              <a:t>pell</a:t>
            </a:r>
            <a:r>
              <a:rPr lang="es-ES"/>
              <a:t> sana i </a:t>
            </a:r>
            <a:r>
              <a:rPr lang="es-ES" err="1"/>
              <a:t>sense</a:t>
            </a:r>
            <a:r>
              <a:rPr lang="es-ES"/>
              <a:t> </a:t>
            </a:r>
            <a:r>
              <a:rPr lang="es-ES" err="1"/>
              <a:t>pèl</a:t>
            </a:r>
            <a:r>
              <a:rPr lang="es-ES"/>
              <a:t> (en dones, no aplicar sobre el </a:t>
            </a:r>
            <a:r>
              <a:rPr lang="es-ES" err="1"/>
              <a:t>pit</a:t>
            </a:r>
            <a:r>
              <a:rPr lang="es-ES"/>
              <a:t>).</a:t>
            </a:r>
          </a:p>
          <a:p>
            <a:r>
              <a:rPr lang="es-ES" err="1"/>
              <a:t>Canviar</a:t>
            </a:r>
            <a:r>
              <a:rPr lang="es-ES"/>
              <a:t> la </a:t>
            </a:r>
            <a:r>
              <a:rPr lang="es-ES" err="1"/>
              <a:t>localització</a:t>
            </a:r>
            <a:r>
              <a:rPr lang="es-ES"/>
              <a:t> del </a:t>
            </a:r>
            <a:r>
              <a:rPr lang="es-ES" err="1"/>
              <a:t>pegat</a:t>
            </a:r>
            <a:r>
              <a:rPr lang="es-ES"/>
              <a:t> cada </a:t>
            </a:r>
            <a:r>
              <a:rPr lang="es-ES" err="1"/>
              <a:t>dia</a:t>
            </a:r>
            <a:r>
              <a:rPr lang="es-ES"/>
              <a:t> i no repetir-la en 6-7 </a:t>
            </a:r>
            <a:r>
              <a:rPr lang="es-ES" err="1"/>
              <a:t>dies</a:t>
            </a:r>
            <a:r>
              <a:rPr lang="es-ES"/>
              <a:t>.</a:t>
            </a:r>
          </a:p>
          <a:p>
            <a:r>
              <a:rPr lang="es-ES" err="1"/>
              <a:t>Començar</a:t>
            </a:r>
            <a:r>
              <a:rPr lang="es-ES"/>
              <a:t> el </a:t>
            </a:r>
            <a:r>
              <a:rPr lang="es-ES" err="1"/>
              <a:t>matí</a:t>
            </a:r>
            <a:r>
              <a:rPr lang="es-ES"/>
              <a:t> que es </a:t>
            </a:r>
            <a:r>
              <a:rPr lang="es-ES" err="1"/>
              <a:t>deixa</a:t>
            </a:r>
            <a:r>
              <a:rPr lang="es-ES"/>
              <a:t> de fumar i retirar-lo: – el de 16 </a:t>
            </a:r>
            <a:r>
              <a:rPr lang="es-ES" err="1"/>
              <a:t>hores</a:t>
            </a:r>
            <a:r>
              <a:rPr lang="es-ES"/>
              <a:t> a la </a:t>
            </a:r>
            <a:r>
              <a:rPr lang="es-ES" err="1"/>
              <a:t>nit</a:t>
            </a:r>
            <a:r>
              <a:rPr lang="es-ES"/>
              <a:t>.  – el de 24 h, a </a:t>
            </a:r>
            <a:r>
              <a:rPr lang="es-ES" err="1"/>
              <a:t>l’endemà</a:t>
            </a:r>
            <a:endParaRPr lang="es-ES"/>
          </a:p>
          <a:p>
            <a:endParaRPr lang="es-ES"/>
          </a:p>
          <a:p>
            <a:r>
              <a:rPr lang="es-ES"/>
              <a:t>No</a:t>
            </a:r>
            <a:r>
              <a:rPr lang="es-ES" baseline="0"/>
              <a:t> hi han </a:t>
            </a:r>
            <a:r>
              <a:rPr lang="es-ES" baseline="0" err="1"/>
              <a:t>diferències</a:t>
            </a:r>
            <a:r>
              <a:rPr lang="es-ES" baseline="0"/>
              <a:t> </a:t>
            </a:r>
            <a:r>
              <a:rPr lang="es-ES" baseline="0" err="1"/>
              <a:t>estadísticaments</a:t>
            </a:r>
            <a:r>
              <a:rPr lang="es-ES" baseline="0"/>
              <a:t> </a:t>
            </a:r>
            <a:r>
              <a:rPr lang="es-ES" baseline="0" err="1"/>
              <a:t>significatives</a:t>
            </a:r>
            <a:r>
              <a:rPr lang="es-ES" baseline="0"/>
              <a:t> en la </a:t>
            </a:r>
            <a:r>
              <a:rPr lang="es-ES" baseline="0" err="1"/>
              <a:t>deshabituació</a:t>
            </a:r>
            <a:r>
              <a:rPr lang="es-ES" baseline="0"/>
              <a:t> </a:t>
            </a:r>
            <a:r>
              <a:rPr lang="es-ES" baseline="0" err="1"/>
              <a:t>tabàquica</a:t>
            </a:r>
            <a:r>
              <a:rPr lang="es-ES" baseline="0"/>
              <a:t> </a:t>
            </a:r>
            <a:r>
              <a:rPr lang="es-ES" baseline="0" err="1"/>
              <a:t>comparat</a:t>
            </a:r>
            <a:r>
              <a:rPr lang="es-ES" baseline="0"/>
              <a:t> el </a:t>
            </a:r>
            <a:r>
              <a:rPr lang="es-ES" baseline="0" err="1"/>
              <a:t>pegat</a:t>
            </a:r>
            <a:r>
              <a:rPr lang="es-ES" baseline="0"/>
              <a:t> de 24h </a:t>
            </a:r>
            <a:r>
              <a:rPr lang="es-ES" baseline="0" err="1"/>
              <a:t>amb</a:t>
            </a:r>
            <a:r>
              <a:rPr lang="es-ES" baseline="0"/>
              <a:t> el de 16h</a:t>
            </a:r>
            <a:endParaRPr lang="ca-ES"/>
          </a:p>
        </p:txBody>
      </p:sp>
      <p:sp>
        <p:nvSpPr>
          <p:cNvPr id="4" name="3 Marcador de número de diapositiva"/>
          <p:cNvSpPr>
            <a:spLocks noGrp="1"/>
          </p:cNvSpPr>
          <p:nvPr>
            <p:ph type="sldNum" sz="quarter" idx="10"/>
          </p:nvPr>
        </p:nvSpPr>
        <p:spPr/>
        <p:txBody>
          <a:bodyPr/>
          <a:lstStyle/>
          <a:p>
            <a:fld id="{74D72994-004D-404F-B5D8-872B6497BD36}" type="slidenum">
              <a:rPr lang="ca-ES" smtClean="0"/>
              <a:t>43</a:t>
            </a:fld>
            <a:endParaRPr lang="ca-ES"/>
          </a:p>
        </p:txBody>
      </p:sp>
    </p:spTree>
    <p:extLst>
      <p:ext uri="{BB962C8B-B14F-4D97-AF65-F5344CB8AC3E}">
        <p14:creationId xmlns:p14="http://schemas.microsoft.com/office/powerpoint/2010/main" val="9744605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a-ES"/>
              <a:t>1.Normalment són lleus, auto limitats i poden desaparèixer amb la utilització correcta</a:t>
            </a:r>
          </a:p>
          <a:p>
            <a:pPr marL="0" marR="0" indent="0" algn="l" defTabSz="914400" rtl="0" eaLnBrk="1" fontAlgn="auto" latinLnBrk="0" hangingPunct="1">
              <a:lnSpc>
                <a:spcPct val="100000"/>
              </a:lnSpc>
              <a:spcBef>
                <a:spcPts val="0"/>
              </a:spcBef>
              <a:spcAft>
                <a:spcPts val="0"/>
              </a:spcAft>
              <a:buClrTx/>
              <a:buSzTx/>
              <a:buFontTx/>
              <a:buNone/>
              <a:tabLst/>
              <a:defRPr/>
            </a:pPr>
            <a:r>
              <a:rPr lang="ca-ES"/>
              <a:t>2. Es pot canviar per pegats de 16h.</a:t>
            </a:r>
          </a:p>
          <a:p>
            <a:endParaRPr lang="ca-ES"/>
          </a:p>
        </p:txBody>
      </p:sp>
      <p:sp>
        <p:nvSpPr>
          <p:cNvPr id="4" name="3 Marcador de número de diapositiva"/>
          <p:cNvSpPr>
            <a:spLocks noGrp="1"/>
          </p:cNvSpPr>
          <p:nvPr>
            <p:ph type="sldNum" sz="quarter" idx="10"/>
          </p:nvPr>
        </p:nvSpPr>
        <p:spPr/>
        <p:txBody>
          <a:bodyPr/>
          <a:lstStyle/>
          <a:p>
            <a:fld id="{74D72994-004D-404F-B5D8-872B6497BD36}" type="slidenum">
              <a:rPr lang="ca-ES" smtClean="0"/>
              <a:t>44</a:t>
            </a:fld>
            <a:endParaRPr lang="ca-ES"/>
          </a:p>
        </p:txBody>
      </p:sp>
    </p:spTree>
    <p:extLst>
      <p:ext uri="{BB962C8B-B14F-4D97-AF65-F5344CB8AC3E}">
        <p14:creationId xmlns:p14="http://schemas.microsoft.com/office/powerpoint/2010/main" val="347611517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ca-ES"/>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45</a:t>
            </a:fld>
            <a:endParaRPr lang="ca-ES" altLang="ca-ES"/>
          </a:p>
        </p:txBody>
      </p:sp>
    </p:spTree>
    <p:extLst>
      <p:ext uri="{BB962C8B-B14F-4D97-AF65-F5344CB8AC3E}">
        <p14:creationId xmlns:p14="http://schemas.microsoft.com/office/powerpoint/2010/main" val="287974754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ca-ES" noProof="0">
                <a:effectLst/>
              </a:rPr>
              <a:t>Després</a:t>
            </a:r>
            <a:r>
              <a:rPr lang="ca-ES">
                <a:effectLst/>
              </a:rPr>
              <a:t> de consumir una</a:t>
            </a:r>
            <a:r>
              <a:rPr lang="ca-ES" baseline="0">
                <a:effectLst/>
              </a:rPr>
              <a:t> cigarreta</a:t>
            </a:r>
            <a:r>
              <a:rPr lang="ca-ES">
                <a:effectLst/>
              </a:rPr>
              <a:t>, que conté 0,5-1 mg de nicotina, al</a:t>
            </a:r>
            <a:r>
              <a:rPr lang="ca-ES" baseline="0">
                <a:effectLst/>
              </a:rPr>
              <a:t> </a:t>
            </a:r>
            <a:r>
              <a:rPr lang="ca-ES" baseline="0" noProof="0">
                <a:effectLst/>
              </a:rPr>
              <a:t>voltant</a:t>
            </a:r>
            <a:r>
              <a:rPr lang="ca-ES">
                <a:effectLst/>
              </a:rPr>
              <a:t> del 25% d’aquesta substancia arriba al cerebro en els</a:t>
            </a:r>
            <a:r>
              <a:rPr lang="ca-ES" baseline="0">
                <a:effectLst/>
              </a:rPr>
              <a:t> primers segon</a:t>
            </a:r>
            <a:r>
              <a:rPr lang="ca-ES">
                <a:effectLst/>
              </a:rPr>
              <a:t>,  i es sotmet</a:t>
            </a:r>
            <a:r>
              <a:rPr lang="ca-ES" baseline="0">
                <a:effectLst/>
              </a:rPr>
              <a:t> al </a:t>
            </a:r>
            <a:r>
              <a:rPr lang="ca-ES">
                <a:effectLst/>
              </a:rPr>
              <a:t>metabolisme hepàtic y te una vida mitja de 2 h, aproximadament. La nicotina circulant,</a:t>
            </a:r>
            <a:r>
              <a:rPr lang="ca-ES" baseline="0">
                <a:effectLst/>
              </a:rPr>
              <a:t> exerceix la seva acció al activar els receptors de tipus</a:t>
            </a:r>
            <a:r>
              <a:rPr lang="ca-ES">
                <a:effectLst/>
              </a:rPr>
              <a:t> nicotínics ubicats en diverses àrees del sistema nerviós central y perifèric. En la actualitat se coneixen 16 variants de receptores nicotínics de acetilcolina, però les més nombroses estan formades por las subunitats alfa 4, beta 2, alfa 7. La nicotina en el sistema nerviós central exerceix la</a:t>
            </a:r>
            <a:r>
              <a:rPr lang="ca-ES" baseline="0">
                <a:effectLst/>
              </a:rPr>
              <a:t> seva </a:t>
            </a:r>
            <a:r>
              <a:rPr lang="ca-ES">
                <a:effectLst/>
              </a:rPr>
              <a:t>acció sobre receptores </a:t>
            </a:r>
            <a:r>
              <a:rPr lang="ca-ES" err="1">
                <a:effectLst/>
              </a:rPr>
              <a:t>acetilcolinèrgics</a:t>
            </a:r>
            <a:r>
              <a:rPr lang="ca-ES">
                <a:effectLst/>
              </a:rPr>
              <a:t> situats en les membranes de neurones del àrea </a:t>
            </a:r>
            <a:r>
              <a:rPr lang="ca-ES" err="1">
                <a:effectLst/>
              </a:rPr>
              <a:t>tegmental</a:t>
            </a:r>
            <a:r>
              <a:rPr lang="ca-ES">
                <a:effectLst/>
              </a:rPr>
              <a:t> ventral del mesencèfal (fig. 1)</a:t>
            </a:r>
            <a:r>
              <a:rPr lang="ca-ES" baseline="30000">
                <a:effectLst/>
              </a:rPr>
              <a:t>15</a:t>
            </a:r>
            <a:r>
              <a:rPr lang="ca-ES">
                <a:effectLst/>
              </a:rPr>
              <a:t>. </a:t>
            </a:r>
          </a:p>
          <a:p>
            <a:r>
              <a:rPr lang="ca-ES" b="1">
                <a:effectLst/>
              </a:rPr>
              <a:t>Fig. 1.</a:t>
            </a:r>
            <a:r>
              <a:rPr lang="ca-ES">
                <a:effectLst/>
              </a:rPr>
              <a:t>La interacció de la nicotina con receptores nicotínics de la acetilcolina situats en el sistema </a:t>
            </a:r>
            <a:r>
              <a:rPr lang="ca-ES" err="1">
                <a:effectLst/>
              </a:rPr>
              <a:t>mesocorticolímbic</a:t>
            </a:r>
            <a:r>
              <a:rPr lang="ca-ES">
                <a:effectLst/>
              </a:rPr>
              <a:t> és fonamental pel desenvolupament</a:t>
            </a:r>
            <a:r>
              <a:rPr lang="ca-ES" baseline="0">
                <a:effectLst/>
              </a:rPr>
              <a:t> </a:t>
            </a:r>
            <a:r>
              <a:rPr lang="ca-ES">
                <a:effectLst/>
              </a:rPr>
              <a:t>de la dependència. Tomada de </a:t>
            </a:r>
            <a:r>
              <a:rPr lang="ca-ES" err="1">
                <a:effectLst/>
              </a:rPr>
              <a:t>Hays</a:t>
            </a:r>
            <a:r>
              <a:rPr lang="ca-ES">
                <a:effectLst/>
              </a:rPr>
              <a:t> et al</a:t>
            </a:r>
            <a:r>
              <a:rPr lang="ca-ES" baseline="30000">
                <a:effectLst/>
              </a:rPr>
              <a:t>42</a:t>
            </a:r>
            <a:r>
              <a:rPr lang="es-ES">
                <a:effectLst/>
              </a:rPr>
              <a:t>.</a:t>
            </a:r>
          </a:p>
          <a:p>
            <a:r>
              <a:rPr lang="ca-ES" noProof="0">
                <a:effectLst/>
              </a:rPr>
              <a:t>L’estimulació d’aquests receptors per la nicotina condueix a un incremento de l’alliberació de dopamina en el sistema límbic i el </a:t>
            </a:r>
            <a:r>
              <a:rPr lang="ca-ES" noProof="0" err="1">
                <a:effectLst/>
              </a:rPr>
              <a:t>núcli</a:t>
            </a:r>
            <a:r>
              <a:rPr lang="ca-ES" noProof="0">
                <a:effectLst/>
              </a:rPr>
              <a:t> </a:t>
            </a:r>
            <a:r>
              <a:rPr lang="ca-ES" i="1" noProof="0" err="1">
                <a:effectLst/>
              </a:rPr>
              <a:t>accumbens</a:t>
            </a:r>
            <a:r>
              <a:rPr lang="ca-ES" noProof="0">
                <a:effectLst/>
              </a:rPr>
              <a:t> (fig. 2). Aquesta resposta es la causa de l’estat de recompensa y placer</a:t>
            </a:r>
            <a:r>
              <a:rPr lang="ca-ES" baseline="30000" noProof="0">
                <a:effectLst/>
              </a:rPr>
              <a:t>16</a:t>
            </a:r>
            <a:r>
              <a:rPr lang="ca-ES" noProof="0">
                <a:effectLst/>
              </a:rPr>
              <a:t>. Per</a:t>
            </a:r>
            <a:r>
              <a:rPr lang="ca-ES" baseline="0" noProof="0">
                <a:effectLst/>
              </a:rPr>
              <a:t> altra banda</a:t>
            </a:r>
            <a:r>
              <a:rPr lang="ca-ES" noProof="0">
                <a:effectLst/>
              </a:rPr>
              <a:t>, quant la nicotina estimula el </a:t>
            </a:r>
            <a:r>
              <a:rPr lang="ca-ES" i="1" noProof="0">
                <a:effectLst/>
              </a:rPr>
              <a:t>locus </a:t>
            </a:r>
            <a:r>
              <a:rPr lang="ca-ES" i="1" noProof="0" err="1">
                <a:effectLst/>
              </a:rPr>
              <a:t>ceruleus</a:t>
            </a:r>
            <a:r>
              <a:rPr lang="ca-ES" noProof="0">
                <a:effectLst/>
              </a:rPr>
              <a:t> podria millorar algunes funcions intel·lectuals i, al mateix temps, reduir les reacciones d'estrès, el que proporcionaria una impressió de seguretat y relaxació en situacions crítiques.</a:t>
            </a:r>
          </a:p>
          <a:p>
            <a:endParaRPr lang="ca-ES"/>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46</a:t>
            </a:fld>
            <a:endParaRPr lang="ca-ES" altLang="ca-ES"/>
          </a:p>
        </p:txBody>
      </p:sp>
    </p:spTree>
    <p:extLst>
      <p:ext uri="{BB962C8B-B14F-4D97-AF65-F5344CB8AC3E}">
        <p14:creationId xmlns:p14="http://schemas.microsoft.com/office/powerpoint/2010/main" val="111397672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47</a:t>
            </a:fld>
            <a:endParaRPr lang="ca-ES" altLang="ca-ES"/>
          </a:p>
        </p:txBody>
      </p:sp>
    </p:spTree>
    <p:extLst>
      <p:ext uri="{BB962C8B-B14F-4D97-AF65-F5344CB8AC3E}">
        <p14:creationId xmlns:p14="http://schemas.microsoft.com/office/powerpoint/2010/main" val="420041200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ca-ES"/>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48</a:t>
            </a:fld>
            <a:endParaRPr lang="ca-ES" altLang="ca-ES"/>
          </a:p>
        </p:txBody>
      </p:sp>
    </p:spTree>
    <p:extLst>
      <p:ext uri="{BB962C8B-B14F-4D97-AF65-F5344CB8AC3E}">
        <p14:creationId xmlns:p14="http://schemas.microsoft.com/office/powerpoint/2010/main" val="395246198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ca-ES"/>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49</a:t>
            </a:fld>
            <a:endParaRPr lang="ca-ES" altLang="ca-ES"/>
          </a:p>
        </p:txBody>
      </p:sp>
    </p:spTree>
    <p:extLst>
      <p:ext uri="{BB962C8B-B14F-4D97-AF65-F5344CB8AC3E}">
        <p14:creationId xmlns:p14="http://schemas.microsoft.com/office/powerpoint/2010/main" val="686882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ca-ES" sz="1200" kern="1200" dirty="0">
                <a:solidFill>
                  <a:schemeClr val="tx1"/>
                </a:solidFill>
                <a:effectLst/>
                <a:latin typeface="+mn-lt"/>
                <a:ea typeface="+mn-ea"/>
                <a:cs typeface="+mn-cs"/>
              </a:rPr>
              <a:t>A més</a:t>
            </a:r>
            <a:r>
              <a:rPr lang="ca-ES" sz="1200" kern="1200" baseline="0" dirty="0">
                <a:solidFill>
                  <a:schemeClr val="tx1"/>
                </a:solidFill>
                <a:effectLst/>
                <a:latin typeface="+mn-lt"/>
                <a:ea typeface="+mn-ea"/>
                <a:cs typeface="+mn-cs"/>
              </a:rPr>
              <a:t> de la mortalitat, hem de tenir en compte, les malalties en les que el consum de tabac intervé</a:t>
            </a:r>
            <a:r>
              <a:rPr lang="ca-ES" sz="1200" kern="1200" baseline="0" dirty="0" smtClean="0">
                <a:solidFill>
                  <a:schemeClr val="tx1"/>
                </a:solidFill>
                <a:effectLst/>
                <a:latin typeface="+mn-lt"/>
                <a:ea typeface="+mn-ea"/>
                <a:cs typeface="+mn-cs"/>
              </a:rPr>
              <a:t>. </a:t>
            </a:r>
            <a:r>
              <a:rPr lang="ca-ES" sz="1200" b="0" i="0" kern="1200" noProof="0" dirty="0" smtClean="0">
                <a:solidFill>
                  <a:schemeClr val="tx1"/>
                </a:solidFill>
                <a:effectLst/>
                <a:latin typeface="+mn-lt"/>
                <a:ea typeface="+mn-ea"/>
                <a:cs typeface="+mn-cs"/>
              </a:rPr>
              <a:t>Fa </a:t>
            </a:r>
            <a:r>
              <a:rPr lang="ca-ES" sz="1200" b="0" i="0" kern="1200" noProof="0" dirty="0">
                <a:solidFill>
                  <a:schemeClr val="tx1"/>
                </a:solidFill>
                <a:effectLst/>
                <a:latin typeface="+mn-lt"/>
                <a:ea typeface="+mn-ea"/>
                <a:cs typeface="+mn-cs"/>
              </a:rPr>
              <a:t>més de 50 anys que es va demostrar que el consum de tabac provocava</a:t>
            </a:r>
            <a:r>
              <a:rPr lang="ca-ES" sz="1200" b="0" i="0" kern="1200" baseline="0" noProof="0" dirty="0">
                <a:solidFill>
                  <a:schemeClr val="tx1"/>
                </a:solidFill>
                <a:effectLst/>
                <a:latin typeface="+mn-lt"/>
                <a:ea typeface="+mn-ea"/>
                <a:cs typeface="+mn-cs"/>
              </a:rPr>
              <a:t> malalties importants. L’informe sobre el </a:t>
            </a:r>
            <a:r>
              <a:rPr lang="ca-ES" sz="1200" b="1" i="0" kern="1200" baseline="0" noProof="0" dirty="0">
                <a:solidFill>
                  <a:schemeClr val="tx1"/>
                </a:solidFill>
                <a:effectLst/>
                <a:latin typeface="+mn-lt"/>
                <a:ea typeface="+mn-ea"/>
                <a:cs typeface="+mn-cs"/>
              </a:rPr>
              <a:t>Tabac i salut </a:t>
            </a:r>
            <a:r>
              <a:rPr lang="ca-ES" sz="1200" b="0" i="0" kern="1200" baseline="0" noProof="0" dirty="0">
                <a:solidFill>
                  <a:schemeClr val="tx1"/>
                </a:solidFill>
                <a:effectLst/>
                <a:latin typeface="+mn-lt"/>
                <a:ea typeface="+mn-ea"/>
                <a:cs typeface="+mn-cs"/>
              </a:rPr>
              <a:t>emès al 1964 recopilava l’evidència al respecte. </a:t>
            </a:r>
            <a:r>
              <a:rPr lang="ca-ES" sz="1200" b="0" i="0" u="none" strike="noStrike" kern="1200" baseline="0" noProof="0" dirty="0" smtClean="0">
                <a:solidFill>
                  <a:schemeClr val="tx1"/>
                </a:solidFill>
                <a:effectLst/>
                <a:latin typeface="+mn-lt"/>
                <a:ea typeface="+mn-ea"/>
                <a:cs typeface="+mn-cs"/>
              </a:rPr>
              <a:t>Fa tres anys, </a:t>
            </a:r>
            <a:r>
              <a:rPr lang="ca-ES" sz="1200" b="0" i="0" kern="1200" noProof="0" dirty="0" smtClean="0">
                <a:solidFill>
                  <a:schemeClr val="tx1"/>
                </a:solidFill>
                <a:effectLst/>
                <a:latin typeface="+mn-lt"/>
                <a:ea typeface="+mn-ea"/>
                <a:cs typeface="+mn-cs"/>
              </a:rPr>
              <a:t>es </a:t>
            </a:r>
            <a:r>
              <a:rPr lang="ca-ES" sz="1200" b="0" i="0" kern="1200" noProof="0" dirty="0">
                <a:solidFill>
                  <a:schemeClr val="tx1"/>
                </a:solidFill>
                <a:effectLst/>
                <a:latin typeface="+mn-lt"/>
                <a:ea typeface="+mn-ea"/>
                <a:cs typeface="+mn-cs"/>
              </a:rPr>
              <a:t>va publicar l'informe número 32 del </a:t>
            </a:r>
            <a:r>
              <a:rPr lang="ca-ES" sz="1200" b="0" i="0" kern="1200" noProof="0" dirty="0" err="1">
                <a:solidFill>
                  <a:schemeClr val="tx1"/>
                </a:solidFill>
                <a:effectLst/>
                <a:latin typeface="+mn-lt"/>
                <a:ea typeface="+mn-ea"/>
                <a:cs typeface="+mn-cs"/>
              </a:rPr>
              <a:t>USDHHS</a:t>
            </a:r>
            <a:r>
              <a:rPr lang="ca-ES" sz="1200" b="0" i="0" kern="1200" noProof="0" dirty="0">
                <a:solidFill>
                  <a:schemeClr val="tx1"/>
                </a:solidFill>
                <a:effectLst/>
                <a:latin typeface="+mn-lt"/>
                <a:ea typeface="+mn-ea"/>
                <a:cs typeface="+mn-cs"/>
              </a:rPr>
              <a:t> </a:t>
            </a:r>
            <a:r>
              <a:rPr lang="es-ES" sz="1200" b="0" i="0" u="none" strike="noStrike" kern="1200" dirty="0" err="1">
                <a:solidFill>
                  <a:schemeClr val="tx1"/>
                </a:solidFill>
                <a:effectLst/>
                <a:latin typeface="+mn-lt"/>
                <a:ea typeface="+mn-ea"/>
                <a:cs typeface="+mn-cs"/>
                <a:hlinkClick r:id="rId3"/>
              </a:rPr>
              <a:t>The</a:t>
            </a:r>
            <a:r>
              <a:rPr lang="es-ES" sz="1200" b="0" i="0" u="none" strike="noStrike" kern="1200" dirty="0">
                <a:solidFill>
                  <a:schemeClr val="tx1"/>
                </a:solidFill>
                <a:effectLst/>
                <a:latin typeface="+mn-lt"/>
                <a:ea typeface="+mn-ea"/>
                <a:cs typeface="+mn-cs"/>
                <a:hlinkClick r:id="rId3"/>
              </a:rPr>
              <a:t> </a:t>
            </a:r>
            <a:r>
              <a:rPr lang="es-ES" sz="1200" b="0" i="0" u="none" strike="noStrike" kern="1200" dirty="0" err="1">
                <a:solidFill>
                  <a:schemeClr val="tx1"/>
                </a:solidFill>
                <a:effectLst/>
                <a:latin typeface="+mn-lt"/>
                <a:ea typeface="+mn-ea"/>
                <a:cs typeface="+mn-cs"/>
                <a:hlinkClick r:id="rId3"/>
              </a:rPr>
              <a:t>Health</a:t>
            </a:r>
            <a:r>
              <a:rPr lang="es-ES" sz="1200" b="0" i="0" u="none" strike="noStrike" kern="1200" dirty="0">
                <a:solidFill>
                  <a:schemeClr val="tx1"/>
                </a:solidFill>
                <a:effectLst/>
                <a:latin typeface="+mn-lt"/>
                <a:ea typeface="+mn-ea"/>
                <a:cs typeface="+mn-cs"/>
                <a:hlinkClick r:id="rId3"/>
              </a:rPr>
              <a:t> </a:t>
            </a:r>
            <a:r>
              <a:rPr lang="es-ES" sz="1200" b="0" i="0" u="none" strike="noStrike" kern="1200" dirty="0" err="1">
                <a:solidFill>
                  <a:schemeClr val="tx1"/>
                </a:solidFill>
                <a:effectLst/>
                <a:latin typeface="+mn-lt"/>
                <a:ea typeface="+mn-ea"/>
                <a:cs typeface="+mn-cs"/>
                <a:hlinkClick r:id="rId3"/>
              </a:rPr>
              <a:t>Consequences</a:t>
            </a:r>
            <a:r>
              <a:rPr lang="es-ES" sz="1200" b="0" i="0" u="none" strike="noStrike" kern="1200" dirty="0">
                <a:solidFill>
                  <a:schemeClr val="tx1"/>
                </a:solidFill>
                <a:effectLst/>
                <a:latin typeface="+mn-lt"/>
                <a:ea typeface="+mn-ea"/>
                <a:cs typeface="+mn-cs"/>
                <a:hlinkClick r:id="rId3"/>
              </a:rPr>
              <a:t> of Smoking—50 </a:t>
            </a:r>
            <a:r>
              <a:rPr lang="es-ES" sz="1200" b="0" i="0" u="none" strike="noStrike" kern="1200" dirty="0" err="1">
                <a:solidFill>
                  <a:schemeClr val="tx1"/>
                </a:solidFill>
                <a:effectLst/>
                <a:latin typeface="+mn-lt"/>
                <a:ea typeface="+mn-ea"/>
                <a:cs typeface="+mn-cs"/>
                <a:hlinkClick r:id="rId3"/>
              </a:rPr>
              <a:t>Years</a:t>
            </a:r>
            <a:r>
              <a:rPr lang="es-ES" sz="1200" b="0" i="0" u="none" strike="noStrike" kern="1200" dirty="0">
                <a:solidFill>
                  <a:schemeClr val="tx1"/>
                </a:solidFill>
                <a:effectLst/>
                <a:latin typeface="+mn-lt"/>
                <a:ea typeface="+mn-ea"/>
                <a:cs typeface="+mn-cs"/>
                <a:hlinkClick r:id="rId3"/>
              </a:rPr>
              <a:t> of </a:t>
            </a:r>
            <a:r>
              <a:rPr lang="es-ES" sz="1200" b="0" i="0" u="none" strike="noStrike" kern="1200" dirty="0" err="1">
                <a:solidFill>
                  <a:schemeClr val="tx1"/>
                </a:solidFill>
                <a:effectLst/>
                <a:latin typeface="+mn-lt"/>
                <a:ea typeface="+mn-ea"/>
                <a:cs typeface="+mn-cs"/>
                <a:hlinkClick r:id="rId3"/>
              </a:rPr>
              <a:t>Progress</a:t>
            </a:r>
            <a:r>
              <a:rPr lang="es-ES" sz="1200" b="0" i="0" u="none" strike="noStrike" kern="1200" dirty="0">
                <a:solidFill>
                  <a:schemeClr val="tx1"/>
                </a:solidFill>
                <a:effectLst/>
                <a:latin typeface="+mn-lt"/>
                <a:ea typeface="+mn-ea"/>
                <a:cs typeface="+mn-cs"/>
                <a:hlinkClick r:id="rId3"/>
              </a:rPr>
              <a:t>: A </a:t>
            </a:r>
            <a:r>
              <a:rPr lang="es-ES" sz="1200" b="0" i="0" u="none" strike="noStrike" kern="1200" dirty="0" err="1">
                <a:solidFill>
                  <a:schemeClr val="tx1"/>
                </a:solidFill>
                <a:effectLst/>
                <a:latin typeface="+mn-lt"/>
                <a:ea typeface="+mn-ea"/>
                <a:cs typeface="+mn-cs"/>
                <a:hlinkClick r:id="rId3"/>
              </a:rPr>
              <a:t>Report</a:t>
            </a:r>
            <a:r>
              <a:rPr lang="es-ES" sz="1200" b="0" i="0" u="none" strike="noStrike" kern="1200" dirty="0">
                <a:solidFill>
                  <a:schemeClr val="tx1"/>
                </a:solidFill>
                <a:effectLst/>
                <a:latin typeface="+mn-lt"/>
                <a:ea typeface="+mn-ea"/>
                <a:cs typeface="+mn-cs"/>
                <a:hlinkClick r:id="rId3"/>
              </a:rPr>
              <a:t> of </a:t>
            </a:r>
            <a:r>
              <a:rPr lang="es-ES" sz="1200" b="0" i="0" u="none" strike="noStrike" kern="1200" dirty="0" err="1">
                <a:solidFill>
                  <a:schemeClr val="tx1"/>
                </a:solidFill>
                <a:effectLst/>
                <a:latin typeface="+mn-lt"/>
                <a:ea typeface="+mn-ea"/>
                <a:cs typeface="+mn-cs"/>
                <a:hlinkClick r:id="rId3"/>
              </a:rPr>
              <a:t>the</a:t>
            </a:r>
            <a:r>
              <a:rPr lang="es-ES" sz="1200" b="0" i="0" u="none" strike="noStrike" kern="1200" dirty="0">
                <a:solidFill>
                  <a:schemeClr val="tx1"/>
                </a:solidFill>
                <a:effectLst/>
                <a:latin typeface="+mn-lt"/>
                <a:ea typeface="+mn-ea"/>
                <a:cs typeface="+mn-cs"/>
                <a:hlinkClick r:id="rId3"/>
              </a:rPr>
              <a:t> </a:t>
            </a:r>
            <a:r>
              <a:rPr lang="es-ES" sz="1200" b="0" i="0" u="none" strike="noStrike" kern="1200" dirty="0" err="1">
                <a:solidFill>
                  <a:schemeClr val="tx1"/>
                </a:solidFill>
                <a:effectLst/>
                <a:latin typeface="+mn-lt"/>
                <a:ea typeface="+mn-ea"/>
                <a:cs typeface="+mn-cs"/>
                <a:hlinkClick r:id="rId3"/>
              </a:rPr>
              <a:t>Surgeon</a:t>
            </a:r>
            <a:r>
              <a:rPr lang="es-ES" sz="1200" b="0" i="0" u="none" strike="noStrike" kern="1200" dirty="0">
                <a:solidFill>
                  <a:schemeClr val="tx1"/>
                </a:solidFill>
                <a:effectLst/>
                <a:latin typeface="+mn-lt"/>
                <a:ea typeface="+mn-ea"/>
                <a:cs typeface="+mn-cs"/>
                <a:hlinkClick r:id="rId3"/>
              </a:rPr>
              <a:t> General, 2014</a:t>
            </a:r>
            <a:r>
              <a:rPr lang="es-ES" sz="1200" b="0" i="0" u="none" strike="noStrike" kern="1200" dirty="0">
                <a:solidFill>
                  <a:schemeClr val="tx1"/>
                </a:solidFill>
                <a:effectLst/>
                <a:latin typeface="+mn-lt"/>
                <a:ea typeface="+mn-ea"/>
                <a:cs typeface="+mn-cs"/>
              </a:rPr>
              <a:t> (</a:t>
            </a:r>
            <a:r>
              <a:rPr lang="ca-ES" sz="1200" u="sng" kern="1200" dirty="0">
                <a:solidFill>
                  <a:schemeClr val="tx1"/>
                </a:solidFill>
                <a:effectLst/>
                <a:latin typeface="+mn-lt"/>
                <a:ea typeface="+mn-ea"/>
                <a:cs typeface="+mn-cs"/>
                <a:hlinkClick r:id="rId4"/>
              </a:rPr>
              <a:t>Las </a:t>
            </a:r>
            <a:r>
              <a:rPr lang="ca-ES" sz="1200" u="sng" kern="1200" dirty="0" err="1">
                <a:solidFill>
                  <a:schemeClr val="tx1"/>
                </a:solidFill>
                <a:effectLst/>
                <a:latin typeface="+mn-lt"/>
                <a:ea typeface="+mn-ea"/>
                <a:cs typeface="+mn-cs"/>
                <a:hlinkClick r:id="rId4"/>
              </a:rPr>
              <a:t>consecuencias</a:t>
            </a:r>
            <a:r>
              <a:rPr lang="ca-ES" sz="1200" u="sng" kern="1200" dirty="0">
                <a:solidFill>
                  <a:schemeClr val="tx1"/>
                </a:solidFill>
                <a:effectLst/>
                <a:latin typeface="+mn-lt"/>
                <a:ea typeface="+mn-ea"/>
                <a:cs typeface="+mn-cs"/>
                <a:hlinkClick r:id="rId4"/>
              </a:rPr>
              <a:t> para la </a:t>
            </a:r>
            <a:r>
              <a:rPr lang="ca-ES" sz="1200" u="sng" kern="1200" dirty="0" err="1">
                <a:solidFill>
                  <a:schemeClr val="tx1"/>
                </a:solidFill>
                <a:effectLst/>
                <a:latin typeface="+mn-lt"/>
                <a:ea typeface="+mn-ea"/>
                <a:cs typeface="+mn-cs"/>
                <a:hlinkClick r:id="rId4"/>
              </a:rPr>
              <a:t>salud</a:t>
            </a:r>
            <a:r>
              <a:rPr lang="ca-ES" sz="1200" u="sng" kern="1200" dirty="0">
                <a:solidFill>
                  <a:schemeClr val="tx1"/>
                </a:solidFill>
                <a:effectLst/>
                <a:latin typeface="+mn-lt"/>
                <a:ea typeface="+mn-ea"/>
                <a:cs typeface="+mn-cs"/>
                <a:hlinkClick r:id="rId4"/>
              </a:rPr>
              <a:t> del </a:t>
            </a:r>
            <a:r>
              <a:rPr lang="ca-ES" sz="1200" u="sng" kern="1200" dirty="0" err="1">
                <a:solidFill>
                  <a:schemeClr val="tx1"/>
                </a:solidFill>
                <a:effectLst/>
                <a:latin typeface="+mn-lt"/>
                <a:ea typeface="+mn-ea"/>
                <a:cs typeface="+mn-cs"/>
                <a:hlinkClick r:id="rId4"/>
              </a:rPr>
              <a:t>tabaco</a:t>
            </a:r>
            <a:r>
              <a:rPr lang="ca-ES" sz="1200" u="sng" kern="1200" dirty="0">
                <a:solidFill>
                  <a:schemeClr val="tx1"/>
                </a:solidFill>
                <a:effectLst/>
                <a:latin typeface="+mn-lt"/>
                <a:ea typeface="+mn-ea"/>
                <a:cs typeface="+mn-cs"/>
                <a:hlinkClick r:id="rId4"/>
              </a:rPr>
              <a:t>. 50 </a:t>
            </a:r>
            <a:r>
              <a:rPr lang="ca-ES" sz="1200" u="sng" kern="1200" dirty="0" err="1">
                <a:solidFill>
                  <a:schemeClr val="tx1"/>
                </a:solidFill>
                <a:effectLst/>
                <a:latin typeface="+mn-lt"/>
                <a:ea typeface="+mn-ea"/>
                <a:cs typeface="+mn-cs"/>
                <a:hlinkClick r:id="rId4"/>
              </a:rPr>
              <a:t>años</a:t>
            </a:r>
            <a:r>
              <a:rPr lang="ca-ES" sz="1200" u="sng" kern="1200" dirty="0">
                <a:solidFill>
                  <a:schemeClr val="tx1"/>
                </a:solidFill>
                <a:effectLst/>
                <a:latin typeface="+mn-lt"/>
                <a:ea typeface="+mn-ea"/>
                <a:cs typeface="+mn-cs"/>
                <a:hlinkClick r:id="rId4"/>
              </a:rPr>
              <a:t> del Informe del </a:t>
            </a:r>
            <a:r>
              <a:rPr lang="ca-ES" sz="1200" u="sng" kern="1200" dirty="0" err="1">
                <a:solidFill>
                  <a:schemeClr val="tx1"/>
                </a:solidFill>
                <a:effectLst/>
                <a:latin typeface="+mn-lt"/>
                <a:ea typeface="+mn-ea"/>
                <a:cs typeface="+mn-cs"/>
                <a:hlinkClick r:id="rId4"/>
              </a:rPr>
              <a:t>Cirujano</a:t>
            </a:r>
            <a:r>
              <a:rPr lang="ca-ES" sz="1200" u="sng" kern="1200" dirty="0">
                <a:solidFill>
                  <a:schemeClr val="tx1"/>
                </a:solidFill>
                <a:effectLst/>
                <a:latin typeface="+mn-lt"/>
                <a:ea typeface="+mn-ea"/>
                <a:cs typeface="+mn-cs"/>
                <a:hlinkClick r:id="rId4"/>
              </a:rPr>
              <a:t> General</a:t>
            </a:r>
            <a:r>
              <a:rPr lang="ca-ES" sz="1200" u="sng" kern="1200" dirty="0">
                <a:solidFill>
                  <a:schemeClr val="tx1"/>
                </a:solidFill>
                <a:effectLst/>
                <a:latin typeface="+mn-lt"/>
                <a:ea typeface="+mn-ea"/>
                <a:cs typeface="+mn-cs"/>
              </a:rPr>
              <a:t>)</a:t>
            </a:r>
            <a:r>
              <a:rPr lang="ca-ES" sz="1200" u="none" kern="1200" dirty="0">
                <a:solidFill>
                  <a:schemeClr val="tx1"/>
                </a:solidFill>
                <a:effectLst/>
                <a:latin typeface="+mn-lt"/>
                <a:ea typeface="+mn-ea"/>
                <a:cs typeface="+mn-cs"/>
              </a:rPr>
              <a:t>.</a:t>
            </a:r>
            <a:r>
              <a:rPr lang="es-ES" sz="1200" b="0" i="0" kern="1200" baseline="0" dirty="0">
                <a:solidFill>
                  <a:schemeClr val="tx1"/>
                </a:solidFill>
                <a:effectLst/>
                <a:latin typeface="+mn-lt"/>
                <a:ea typeface="+mn-ea"/>
                <a:cs typeface="+mn-cs"/>
              </a:rPr>
              <a:t> </a:t>
            </a:r>
            <a:r>
              <a:rPr lang="ca-ES" sz="1200" b="0" i="0" u="none" kern="1200" noProof="0" dirty="0">
                <a:solidFill>
                  <a:schemeClr val="tx1"/>
                </a:solidFill>
                <a:effectLst/>
                <a:latin typeface="+mn-lt"/>
                <a:ea typeface="+mn-ea"/>
                <a:cs typeface="+mn-cs"/>
              </a:rPr>
              <a:t>A</a:t>
            </a:r>
            <a:r>
              <a:rPr lang="ca-ES" sz="1200" b="0" i="0" kern="1200" noProof="0" dirty="0">
                <a:solidFill>
                  <a:schemeClr val="tx1"/>
                </a:solidFill>
                <a:effectLst/>
                <a:latin typeface="+mn-lt"/>
                <a:ea typeface="+mn-ea"/>
                <a:cs typeface="+mn-cs"/>
              </a:rPr>
              <a:t> data d'avui se sap que més de 30 malalties estan directament causades pel consum de tabac i unes 10 patologies es relacionen amb l'exposició al fum ambiental de tabac. És un dels factors de RISC més importants de les Principals Malalties cardiovasculars i respiratòries cròniques, així com d'un nom important de càncers. A més, l'exposició passiva al fum ambiental del tabac incrementa el RISC de patir càncer de pulmó en les persones no fumadors i</a:t>
            </a:r>
            <a:r>
              <a:rPr lang="ca-ES" sz="1200" b="0" i="0" kern="1200" baseline="0" noProof="0" dirty="0">
                <a:solidFill>
                  <a:schemeClr val="tx1"/>
                </a:solidFill>
                <a:effectLst/>
                <a:latin typeface="+mn-lt"/>
                <a:ea typeface="+mn-ea"/>
                <a:cs typeface="+mn-cs"/>
              </a:rPr>
              <a:t> altres m</a:t>
            </a:r>
            <a:r>
              <a:rPr lang="ca-ES" sz="1200" b="0" i="0" kern="1200" noProof="0" dirty="0">
                <a:solidFill>
                  <a:schemeClr val="tx1"/>
                </a:solidFill>
                <a:effectLst/>
                <a:latin typeface="+mn-lt"/>
                <a:ea typeface="+mn-ea"/>
                <a:cs typeface="+mn-cs"/>
              </a:rPr>
              <a:t>alalties del sistema respiratori, sobretot en els infants.</a:t>
            </a:r>
          </a:p>
          <a:p>
            <a:pPr marL="0" marR="0" indent="0" algn="l" defTabSz="914400" rtl="0" eaLnBrk="0" fontAlgn="base" latinLnBrk="0" hangingPunct="0">
              <a:lnSpc>
                <a:spcPct val="100000"/>
              </a:lnSpc>
              <a:spcBef>
                <a:spcPct val="30000"/>
              </a:spcBef>
              <a:spcAft>
                <a:spcPct val="0"/>
              </a:spcAft>
              <a:buClrTx/>
              <a:buSzTx/>
              <a:buFontTx/>
              <a:buNone/>
              <a:tabLst/>
              <a:defRPr/>
            </a:pPr>
            <a:endParaRPr lang="ca-ES" sz="1200" b="0" i="0" kern="1200" noProof="0" dirty="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ca-ES" sz="1200" b="0" i="0" kern="1200" noProof="0" dirty="0">
                <a:solidFill>
                  <a:schemeClr val="tx1"/>
                </a:solidFill>
                <a:effectLst/>
                <a:latin typeface="+mn-lt"/>
                <a:ea typeface="+mn-ea"/>
                <a:cs typeface="+mn-cs"/>
              </a:rPr>
              <a:t>Crida l'atenció que encara 50 anys després de les primeres evidències s'hagin identificat noves malalties causades pel tabaquisme entre les que destaquen per la seva alta freqüència, la diabetis </a:t>
            </a:r>
            <a:r>
              <a:rPr lang="ca-ES" sz="1200" b="0" i="0" kern="1200" noProof="0" dirty="0" err="1">
                <a:solidFill>
                  <a:schemeClr val="tx1"/>
                </a:solidFill>
                <a:effectLst/>
                <a:latin typeface="+mn-lt"/>
                <a:ea typeface="+mn-ea"/>
                <a:cs typeface="+mn-cs"/>
              </a:rPr>
              <a:t>mellitus</a:t>
            </a:r>
            <a:r>
              <a:rPr lang="ca-ES" sz="1200" b="0" i="0" kern="1200" baseline="0" noProof="0" dirty="0">
                <a:solidFill>
                  <a:schemeClr val="tx1"/>
                </a:solidFill>
                <a:effectLst/>
                <a:latin typeface="+mn-lt"/>
                <a:ea typeface="+mn-ea"/>
                <a:cs typeface="+mn-cs"/>
              </a:rPr>
              <a:t> tipus II</a:t>
            </a:r>
            <a:r>
              <a:rPr lang="ca-ES" sz="1200" b="0" i="0" kern="1200" noProof="0" dirty="0">
                <a:solidFill>
                  <a:schemeClr val="tx1"/>
                </a:solidFill>
                <a:effectLst/>
                <a:latin typeface="+mn-lt"/>
                <a:ea typeface="+mn-ea"/>
                <a:cs typeface="+mn-cs"/>
              </a:rPr>
              <a:t>, l'artritis </a:t>
            </a:r>
            <a:r>
              <a:rPr lang="ca-ES" sz="1200" b="0" i="0" kern="1200" noProof="0" dirty="0" err="1">
                <a:solidFill>
                  <a:schemeClr val="tx1"/>
                </a:solidFill>
                <a:effectLst/>
                <a:latin typeface="+mn-lt"/>
                <a:ea typeface="+mn-ea"/>
                <a:cs typeface="+mn-cs"/>
              </a:rPr>
              <a:t>reumatoide</a:t>
            </a:r>
            <a:r>
              <a:rPr lang="ca-ES" sz="1200" b="0" i="0" kern="1200" noProof="0" dirty="0">
                <a:solidFill>
                  <a:schemeClr val="tx1"/>
                </a:solidFill>
                <a:effectLst/>
                <a:latin typeface="+mn-lt"/>
                <a:ea typeface="+mn-ea"/>
                <a:cs typeface="+mn-cs"/>
              </a:rPr>
              <a:t>, la tuberculosi o el càncer colorectal. També s’afegeix l’ictus a les causades per l’exposició al fum de tabac.</a:t>
            </a:r>
            <a:r>
              <a:rPr lang="ca-ES" sz="1200" b="0" i="0" kern="1200" baseline="0" noProof="0" dirty="0">
                <a:solidFill>
                  <a:schemeClr val="tx1"/>
                </a:solidFill>
                <a:effectLst/>
                <a:latin typeface="+mn-lt"/>
                <a:ea typeface="+mn-ea"/>
                <a:cs typeface="+mn-cs"/>
              </a:rPr>
              <a:t> </a:t>
            </a:r>
            <a:r>
              <a:rPr lang="ca-ES" sz="1200" b="0" i="0" kern="1200" noProof="0" dirty="0">
                <a:solidFill>
                  <a:schemeClr val="tx1"/>
                </a:solidFill>
                <a:effectLst/>
                <a:latin typeface="+mn-lt"/>
                <a:ea typeface="+mn-ea"/>
                <a:cs typeface="+mn-cs"/>
              </a:rPr>
              <a:t>A continuació es mostren dos imatges del </a:t>
            </a:r>
            <a:r>
              <a:rPr lang="ca-ES" sz="1200" b="1" i="0" kern="1200" noProof="0" dirty="0">
                <a:solidFill>
                  <a:schemeClr val="tx1"/>
                </a:solidFill>
                <a:effectLst/>
                <a:latin typeface="+mn-lt"/>
                <a:ea typeface="+mn-ea"/>
                <a:cs typeface="+mn-cs"/>
              </a:rPr>
              <a:t>resum executiu de l'informe </a:t>
            </a:r>
            <a:r>
              <a:rPr lang="ca-ES" sz="1200" b="0" i="0" kern="1200" noProof="0" dirty="0">
                <a:solidFill>
                  <a:schemeClr val="tx1"/>
                </a:solidFill>
                <a:effectLst/>
                <a:latin typeface="+mn-lt"/>
                <a:ea typeface="+mn-ea"/>
                <a:cs typeface="+mn-cs"/>
              </a:rPr>
              <a:t>en què es recopilen les patologies relacionades amb el tabaquisme actiu i passiu. </a:t>
            </a:r>
          </a:p>
          <a:p>
            <a:endParaRPr lang="ca-ES" noProof="0" dirty="0"/>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5</a:t>
            </a:fld>
            <a:endParaRPr lang="ca-ES" altLang="ca-ES"/>
          </a:p>
        </p:txBody>
      </p:sp>
    </p:spTree>
    <p:extLst>
      <p:ext uri="{BB962C8B-B14F-4D97-AF65-F5344CB8AC3E}">
        <p14:creationId xmlns:p14="http://schemas.microsoft.com/office/powerpoint/2010/main" val="232683435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ca-ES"/>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50</a:t>
            </a:fld>
            <a:endParaRPr lang="ca-ES" altLang="ca-ES"/>
          </a:p>
        </p:txBody>
      </p:sp>
    </p:spTree>
    <p:extLst>
      <p:ext uri="{BB962C8B-B14F-4D97-AF65-F5344CB8AC3E}">
        <p14:creationId xmlns:p14="http://schemas.microsoft.com/office/powerpoint/2010/main" val="53227295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ca-ES" err="1"/>
              <a:t>L’evidècia</a:t>
            </a:r>
            <a:r>
              <a:rPr lang="ca-ES"/>
              <a:t> científica ens diu fins</a:t>
            </a:r>
            <a:r>
              <a:rPr lang="ca-ES" baseline="0"/>
              <a:t> el moment que tots els tractaments que s’han comparat amb placebo tenen un efecte entre 1,9 fins a 3,1 en la guia Americana i entre 1,43 i 2,33 en la revisió </a:t>
            </a:r>
            <a:r>
              <a:rPr lang="ca-ES" baseline="0" err="1"/>
              <a:t>Cochrane</a:t>
            </a:r>
            <a:r>
              <a:rPr lang="ca-ES" baseline="0"/>
              <a:t>  vegades superior depenent del fàrmac amb una diferència estadísticament significativa al no contenir en OR el 1.</a:t>
            </a:r>
          </a:p>
          <a:p>
            <a:r>
              <a:rPr lang="ca-ES" baseline="0"/>
              <a:t>Així hem de tenir en compte la via </a:t>
            </a:r>
            <a:r>
              <a:rPr lang="ca-ES" baseline="0" err="1"/>
              <a:t>d’aministració</a:t>
            </a:r>
            <a:r>
              <a:rPr lang="ca-ES" baseline="0"/>
              <a:t>, els intents </a:t>
            </a:r>
            <a:r>
              <a:rPr lang="ca-ES" baseline="0" err="1"/>
              <a:t>prèvis</a:t>
            </a:r>
            <a:r>
              <a:rPr lang="ca-ES" baseline="0"/>
              <a:t>, la dependència nicotínica i les prioritats del pacient. </a:t>
            </a:r>
          </a:p>
          <a:p>
            <a:endParaRPr lang="ca-ES" baseline="0"/>
          </a:p>
          <a:p>
            <a:endParaRPr lang="ca-ES"/>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51</a:t>
            </a:fld>
            <a:endParaRPr lang="ca-ES" altLang="ca-ES"/>
          </a:p>
        </p:txBody>
      </p:sp>
    </p:spTree>
    <p:extLst>
      <p:ext uri="{BB962C8B-B14F-4D97-AF65-F5344CB8AC3E}">
        <p14:creationId xmlns:p14="http://schemas.microsoft.com/office/powerpoint/2010/main" val="334242119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ca-ES"/>
          </a:p>
        </p:txBody>
      </p:sp>
      <p:sp>
        <p:nvSpPr>
          <p:cNvPr id="3482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FB953367-B5EC-4350-9F4A-AF61DF5910FE}" type="slidenum">
              <a:rPr lang="es-ES" altLang="ca-ES"/>
              <a:pPr/>
              <a:t>52</a:t>
            </a:fld>
            <a:endParaRPr lang="es-ES" altLang="ca-E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ca-ES"/>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53</a:t>
            </a:fld>
            <a:endParaRPr lang="ca-ES" altLang="ca-ES"/>
          </a:p>
        </p:txBody>
      </p:sp>
    </p:spTree>
    <p:extLst>
      <p:ext uri="{BB962C8B-B14F-4D97-AF65-F5344CB8AC3E}">
        <p14:creationId xmlns:p14="http://schemas.microsoft.com/office/powerpoint/2010/main" val="2150400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ca-ES" altLang="ca-ES" sz="1200" noProof="0" dirty="0">
                <a:latin typeface="+mj-lt"/>
              </a:rPr>
              <a:t>En els últims anys ha hagut </a:t>
            </a:r>
            <a:r>
              <a:rPr lang="ca-ES" altLang="ca-ES" sz="1200" b="1" noProof="0" dirty="0">
                <a:latin typeface="+mj-lt"/>
              </a:rPr>
              <a:t>una clara disminució </a:t>
            </a:r>
            <a:r>
              <a:rPr lang="ca-ES" altLang="ca-ES" sz="1200" noProof="0" dirty="0">
                <a:latin typeface="+mj-lt"/>
              </a:rPr>
              <a:t>del tabaquisme a Catalunya, amb 200.000 fumadors menys entre 2011 i 2014. La llei del 28/2005 i la, seva posterior reforma (</a:t>
            </a:r>
            <a:r>
              <a:rPr lang="ca-ES" sz="1200" b="0" i="0" u="none" strike="noStrike" kern="1200" baseline="0" noProof="0" dirty="0">
                <a:solidFill>
                  <a:schemeClr val="tx1"/>
                </a:solidFill>
                <a:latin typeface="+mj-lt"/>
                <a:ea typeface="+mn-ea"/>
                <a:cs typeface="+mn-cs"/>
              </a:rPr>
              <a:t>Llei 42/2010, aprovada al desembre de 2010),</a:t>
            </a:r>
            <a:r>
              <a:rPr lang="ca-ES" altLang="ca-ES" sz="1200" noProof="0" dirty="0">
                <a:latin typeface="+mj-lt"/>
              </a:rPr>
              <a:t> han jugat un paper decisió en aquesta lluita.  També</a:t>
            </a:r>
            <a:r>
              <a:rPr lang="ca-ES" altLang="ca-ES" sz="1200" baseline="0" noProof="0" dirty="0">
                <a:latin typeface="+mj-lt"/>
              </a:rPr>
              <a:t> els pr</a:t>
            </a:r>
            <a:r>
              <a:rPr lang="ca-ES" altLang="ca-ES" sz="1200" noProof="0" dirty="0">
                <a:latin typeface="+mj-lt"/>
              </a:rPr>
              <a:t>ofessionals sanitaris tenim un paper cabdal, al voltant de </a:t>
            </a:r>
            <a:r>
              <a:rPr kumimoji="0" lang="ca-ES" altLang="ca-ES" sz="1200" i="0" u="none" strike="noStrike" cap="none" normalizeH="0" baseline="0" dirty="0">
                <a:ln>
                  <a:noFill/>
                </a:ln>
                <a:solidFill>
                  <a:srgbClr val="262626"/>
                </a:solidFill>
                <a:effectLst/>
                <a:latin typeface="+mj-lt"/>
                <a:cs typeface="Arial" pitchFamily="34" charset="0"/>
              </a:rPr>
              <a:t>49.391 persones usuàries dels serveis sanitaris havien deixat de fumar l’any 2016 (</a:t>
            </a:r>
            <a:r>
              <a:rPr kumimoji="0" lang="ca-ES" altLang="ca-ES" sz="1200" i="0" u="none" strike="noStrike" cap="none" normalizeH="0" baseline="0" dirty="0" err="1">
                <a:ln>
                  <a:noFill/>
                </a:ln>
                <a:solidFill>
                  <a:srgbClr val="262626"/>
                </a:solidFill>
                <a:effectLst/>
                <a:latin typeface="+mj-lt"/>
                <a:cs typeface="Arial" pitchFamily="34" charset="0"/>
              </a:rPr>
              <a:t>eCaP</a:t>
            </a:r>
            <a:r>
              <a:rPr kumimoji="0" lang="ca-ES" altLang="ca-ES" sz="1200" i="0" u="none" strike="noStrike" cap="none" normalizeH="0" baseline="0" dirty="0">
                <a:ln>
                  <a:noFill/>
                </a:ln>
                <a:solidFill>
                  <a:srgbClr val="262626"/>
                </a:solidFill>
                <a:effectLst/>
                <a:latin typeface="+mj-lt"/>
                <a:cs typeface="Arial" pitchFamily="34" charset="0"/>
              </a:rPr>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ca-ES" altLang="ca-ES" sz="1200" noProof="0" dirty="0">
              <a:latin typeface="+mj-lt"/>
            </a:endParaRPr>
          </a:p>
          <a:p>
            <a:r>
              <a:rPr lang="ca-ES" sz="1200" noProof="0" dirty="0">
                <a:latin typeface="+mj-lt"/>
              </a:rPr>
              <a:t>El percentatge de població fumadora en el període 1990-2015 ha disminuït, especialment en els homes, i es manté el descens. En les dones, la prevalença se situa en un nivell similar al de 1994. La disminució en la prevalença del consum de tabac en el període 2010-2015 es dóna tant en els fumadors diaris com en els ocasionals</a:t>
            </a:r>
            <a:endParaRPr lang="ca-ES" altLang="ca-ES" sz="1200" noProof="0" dirty="0">
              <a:latin typeface="+mj-lt"/>
            </a:endParaRPr>
          </a:p>
          <a:p>
            <a:endParaRPr lang="ca-ES" altLang="ca-ES" sz="1200" noProof="0" dirty="0">
              <a:latin typeface="+mj-lt"/>
            </a:endParaRPr>
          </a:p>
          <a:p>
            <a:r>
              <a:rPr lang="ca-ES" altLang="ca-ES" sz="1200" b="1" noProof="0" dirty="0">
                <a:latin typeface="+mj-lt"/>
              </a:rPr>
              <a:t>No obstant, encara fumen &gt;1,6 milions de persones a Catalunya </a:t>
            </a:r>
            <a:r>
              <a:rPr lang="ca-ES" altLang="ca-ES" sz="1200" noProof="0" dirty="0" smtClean="0">
                <a:latin typeface="+mj-lt"/>
              </a:rPr>
              <a:t>.</a:t>
            </a:r>
            <a:r>
              <a:rPr lang="ca-ES" altLang="ca-ES" sz="1200" baseline="0" noProof="0" dirty="0" smtClean="0">
                <a:latin typeface="+mj-lt"/>
              </a:rPr>
              <a:t> </a:t>
            </a:r>
            <a:r>
              <a:rPr lang="ca-ES" altLang="ca-ES" sz="1200" baseline="0" noProof="0" dirty="0">
                <a:latin typeface="+mj-lt"/>
              </a:rPr>
              <a:t>La prevalença del consum de tabac (diari i ocasional) en la població de 15 anys i més és del 25,7% </a:t>
            </a:r>
            <a:r>
              <a:rPr lang="ca-ES" altLang="ca-ES" sz="1200" baseline="0" noProof="0" dirty="0" smtClean="0">
                <a:latin typeface="+mj-lt"/>
              </a:rPr>
              <a:t> (les dades de l’ESCA del 2017, encara no publicades, mostren un descens d’un punt més de la prevalença: 24,7%) </a:t>
            </a:r>
            <a:r>
              <a:rPr lang="ca-ES" sz="1200" noProof="0" dirty="0">
                <a:latin typeface="+mj-lt"/>
              </a:rPr>
              <a:t>més elevada en els homes (31,0%) que en les dones (20,6%). </a:t>
            </a:r>
            <a:r>
              <a:rPr lang="ca-ES" sz="1200" b="1" noProof="0" dirty="0">
                <a:latin typeface="+mj-lt"/>
              </a:rPr>
              <a:t>E</a:t>
            </a:r>
            <a:r>
              <a:rPr lang="ca-ES" altLang="ca-ES" sz="1200" b="1" noProof="0" dirty="0">
                <a:latin typeface="+mj-lt"/>
              </a:rPr>
              <a:t>l 23,5% fumen de manera diària </a:t>
            </a:r>
            <a:r>
              <a:rPr lang="ca-ES" sz="1200" noProof="0" dirty="0">
                <a:latin typeface="+mj-lt"/>
              </a:rPr>
              <a:t>(el 28,4% dels homes i el 19,1% de les dones)</a:t>
            </a:r>
            <a:r>
              <a:rPr lang="ca-ES" altLang="ca-ES" sz="1200" noProof="0" dirty="0">
                <a:latin typeface="+mj-lt"/>
              </a:rPr>
              <a:t>. </a:t>
            </a:r>
          </a:p>
          <a:p>
            <a:endParaRPr lang="ca-ES" altLang="ca-ES" sz="1200" noProof="0" dirty="0">
              <a:latin typeface="+mj-lt"/>
            </a:endParaRPr>
          </a:p>
        </p:txBody>
      </p:sp>
      <p:sp>
        <p:nvSpPr>
          <p:cNvPr id="25604"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36F30F5-E201-4386-95A8-799FFF53FEF5}" type="slidenum">
              <a:rPr lang="ca-ES" altLang="ca-ES"/>
              <a:pPr/>
              <a:t>6</a:t>
            </a:fld>
            <a:endParaRPr lang="ca-ES" altLang="ca-ES"/>
          </a:p>
        </p:txBody>
      </p:sp>
      <p:sp>
        <p:nvSpPr>
          <p:cNvPr id="5" name="Marcador de pie de página 4"/>
          <p:cNvSpPr>
            <a:spLocks noGrp="1"/>
          </p:cNvSpPr>
          <p:nvPr>
            <p:ph type="ftr" sz="quarter" idx="4"/>
          </p:nvPr>
        </p:nvSpPr>
        <p:spPr/>
        <p:txBody>
          <a:bodyPr/>
          <a:lstStyle/>
          <a:p>
            <a:pPr>
              <a:defRPr/>
            </a:pPr>
            <a:endParaRPr lang="ca-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a-ES" dirty="0" smtClean="0"/>
              <a:t>El </a:t>
            </a:r>
            <a:r>
              <a:rPr lang="ca-ES" dirty="0"/>
              <a:t>69,7% dels fumadors i el 81,3% de les fumadores consumeixen cigarretes amb filtre. En relació amb el 2006, el consum de cigarretes entre els fumadors ha disminuït (era del 88,7% dels fumadors i el 96,5% de les fumadores). </a:t>
            </a:r>
          </a:p>
          <a:p>
            <a:endParaRPr lang="ca-ES" dirty="0"/>
          </a:p>
          <a:p>
            <a:pPr marL="0" marR="0" indent="0" algn="l" defTabSz="914400" rtl="0" eaLnBrk="0" fontAlgn="base" latinLnBrk="0" hangingPunct="0">
              <a:lnSpc>
                <a:spcPct val="100000"/>
              </a:lnSpc>
              <a:spcBef>
                <a:spcPct val="30000"/>
              </a:spcBef>
              <a:spcAft>
                <a:spcPct val="0"/>
              </a:spcAft>
              <a:buClrTx/>
              <a:buSzTx/>
              <a:buFontTx/>
              <a:buNone/>
              <a:tabLst/>
              <a:defRPr/>
            </a:pPr>
            <a:r>
              <a:rPr lang="ca-ES" dirty="0"/>
              <a:t>El segon producte més utilitzat són les cigarretes cargolades a mà (29,6% dels fumadors i 22,6% de les fumadores) que, en relació amb l’any 2006, han augmentat (en consumia el 4,6% dels fumadors i l’1,7% de les fumadores). </a:t>
            </a:r>
            <a:r>
              <a:rPr lang="ca-ES" sz="1200" kern="1200" dirty="0">
                <a:solidFill>
                  <a:schemeClr val="tx1"/>
                </a:solidFill>
                <a:effectLst/>
                <a:latin typeface="+mn-lt"/>
                <a:ea typeface="+mn-ea"/>
                <a:cs typeface="+mn-cs"/>
              </a:rPr>
              <a:t>Sobretot en els menors de 34 anys, en que un de cada tres que fumen l’utilitzen. És més alt en universitaris i classes socials més altes. </a:t>
            </a:r>
          </a:p>
          <a:p>
            <a:endParaRPr lang="ca-ES" dirty="0"/>
          </a:p>
          <a:p>
            <a:r>
              <a:rPr lang="ca-ES" dirty="0"/>
              <a:t>El 5% dels fumadors i el 0,2% de les fumadores consumeixen cigars. </a:t>
            </a:r>
            <a:r>
              <a:rPr lang="ca-ES" sz="1200" kern="1200" dirty="0">
                <a:solidFill>
                  <a:schemeClr val="tx1"/>
                </a:solidFill>
                <a:effectLst/>
                <a:latin typeface="+mn-lt"/>
                <a:ea typeface="+mn-ea"/>
                <a:cs typeface="+mn-cs"/>
              </a:rPr>
              <a:t>En canvi, el consum de cigarretes electròniques es manté en un consum molt baix: El 0,7% de la població que fuma utilitza la cigarreta electrònica (l’any 2014 era l’1%). </a:t>
            </a:r>
          </a:p>
        </p:txBody>
      </p:sp>
      <p:sp>
        <p:nvSpPr>
          <p:cNvPr id="4" name="Marcador de pie de página 3"/>
          <p:cNvSpPr>
            <a:spLocks noGrp="1"/>
          </p:cNvSpPr>
          <p:nvPr>
            <p:ph type="ftr" sz="quarter" idx="4"/>
          </p:nvPr>
        </p:nvSpPr>
        <p:spPr/>
        <p:txBody>
          <a:bodyPr/>
          <a:lstStyle/>
          <a:p>
            <a:pPr>
              <a:defRPr/>
            </a:pPr>
            <a:endParaRPr lang="ca-ES"/>
          </a:p>
        </p:txBody>
      </p:sp>
      <p:sp>
        <p:nvSpPr>
          <p:cNvPr id="27653" name="Marcador de número de diapositiva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579D40C-69F8-4CD7-A947-36514DFD6FB3}" type="slidenum">
              <a:rPr lang="ca-ES" altLang="ca-ES"/>
              <a:pPr/>
              <a:t>7</a:t>
            </a:fld>
            <a:endParaRPr lang="ca-ES" altLang="ca-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a-ES"/>
              <a:t>L’edat d’inici del consum de tabac més freqüent se situa en la franja del grup d’edat de 15 a 19 anys, tant en homes com en dones. Els homes tenen prevalences de consum de tabac més elevades que les dones en tots els grups d’edat. El grup d’edat amb la prevalença més elevada és el de 25 a 34 anys, seguit del grup de 45 a 54 anys.</a:t>
            </a:r>
            <a:endParaRPr lang="ca-ES" altLang="ca-ES"/>
          </a:p>
        </p:txBody>
      </p:sp>
      <p:sp>
        <p:nvSpPr>
          <p:cNvPr id="4" name="Marcador de pie de página 3"/>
          <p:cNvSpPr>
            <a:spLocks noGrp="1"/>
          </p:cNvSpPr>
          <p:nvPr>
            <p:ph type="ftr" sz="quarter" idx="4"/>
          </p:nvPr>
        </p:nvSpPr>
        <p:spPr/>
        <p:txBody>
          <a:bodyPr/>
          <a:lstStyle/>
          <a:p>
            <a:pPr>
              <a:defRPr/>
            </a:pPr>
            <a:endParaRPr lang="ca-ES"/>
          </a:p>
        </p:txBody>
      </p:sp>
      <p:sp>
        <p:nvSpPr>
          <p:cNvPr id="26629" name="Marcador de número de diapositiva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7C2716C-F533-4B83-B0F7-67E9E8C11F53}" type="slidenum">
              <a:rPr lang="ca-ES" altLang="ca-ES"/>
              <a:pPr/>
              <a:t>8</a:t>
            </a:fld>
            <a:endParaRPr lang="ca-ES" altLang="ca-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ca-ES" altLang="ca-ES"/>
              <a:t>Continua sent el nostre principal problema de salut pública i la primera causa de mort previsible en els països desenvolupats. Les polítiques</a:t>
            </a:r>
            <a:r>
              <a:rPr lang="ca-ES" altLang="ca-ES" baseline="0"/>
              <a:t> de Salut Pública, haurien de prioritzar les intervencions amb més impacte.</a:t>
            </a:r>
            <a:endParaRPr lang="es-ES" altLang="ca-ES"/>
          </a:p>
          <a:p>
            <a:endParaRPr lang="ca-ES" altLang="ca-ES"/>
          </a:p>
        </p:txBody>
      </p:sp>
      <p:sp>
        <p:nvSpPr>
          <p:cNvPr id="4" name="Marcador de pie de página 3"/>
          <p:cNvSpPr>
            <a:spLocks noGrp="1"/>
          </p:cNvSpPr>
          <p:nvPr>
            <p:ph type="ftr" sz="quarter" idx="4"/>
          </p:nvPr>
        </p:nvSpPr>
        <p:spPr/>
        <p:txBody>
          <a:bodyPr/>
          <a:lstStyle/>
          <a:p>
            <a:pPr>
              <a:defRPr/>
            </a:pPr>
            <a:endParaRPr lang="ca-ES"/>
          </a:p>
        </p:txBody>
      </p:sp>
      <p:sp>
        <p:nvSpPr>
          <p:cNvPr id="30725" name="Marcador de número de diapositiva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B014585-2BC4-44C5-B34F-B3A45E9FF228}" type="slidenum">
              <a:rPr lang="ca-ES" altLang="ca-ES"/>
              <a:pPr/>
              <a:t>9</a:t>
            </a:fld>
            <a:endParaRPr lang="ca-ES" altLang="ca-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ítol i objectes">
    <p:spTree>
      <p:nvGrpSpPr>
        <p:cNvPr id="1" name=""/>
        <p:cNvGrpSpPr/>
        <p:nvPr/>
      </p:nvGrpSpPr>
      <p:grpSpPr>
        <a:xfrm>
          <a:off x="0" y="0"/>
          <a:ext cx="0" cy="0"/>
          <a:chOff x="0" y="0"/>
          <a:chExt cx="0" cy="0"/>
        </a:xfrm>
      </p:grpSpPr>
      <p:sp>
        <p:nvSpPr>
          <p:cNvPr id="2" name="Títol 1"/>
          <p:cNvSpPr>
            <a:spLocks noGrp="1"/>
          </p:cNvSpPr>
          <p:nvPr>
            <p:ph type="title"/>
          </p:nvPr>
        </p:nvSpPr>
        <p:spPr>
          <a:xfrm>
            <a:off x="357188" y="404664"/>
            <a:ext cx="8570912" cy="506412"/>
          </a:xfrm>
        </p:spPr>
        <p:txBody>
          <a:bodyPr/>
          <a:lstStyle/>
          <a:p>
            <a:r>
              <a:rPr lang="ca-ES"/>
              <a:t>Feu clic aquí per editar l'estil</a:t>
            </a:r>
          </a:p>
        </p:txBody>
      </p:sp>
      <p:sp>
        <p:nvSpPr>
          <p:cNvPr id="3" name="Contenidor de contingut 2"/>
          <p:cNvSpPr>
            <a:spLocks noGrp="1"/>
          </p:cNvSpPr>
          <p:nvPr>
            <p:ph idx="1"/>
          </p:nvPr>
        </p:nvSpPr>
        <p:spPr>
          <a:xfrm>
            <a:off x="356400" y="1844824"/>
            <a:ext cx="8464072" cy="3674056"/>
          </a:xfrm>
        </p:spPr>
        <p:txBody>
          <a:body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p>
        </p:txBody>
      </p:sp>
      <p:sp>
        <p:nvSpPr>
          <p:cNvPr id="5" name="Contenidor de text 4"/>
          <p:cNvSpPr>
            <a:spLocks noGrp="1"/>
          </p:cNvSpPr>
          <p:nvPr>
            <p:ph type="body" sz="quarter" idx="13"/>
          </p:nvPr>
        </p:nvSpPr>
        <p:spPr>
          <a:xfrm>
            <a:off x="356399" y="1052736"/>
            <a:ext cx="8571600" cy="428400"/>
          </a:xfrm>
        </p:spPr>
        <p:txBody>
          <a:bodyPr>
            <a:normAutofit/>
          </a:bodyPr>
          <a:lstStyle>
            <a:lvl1pPr marL="0" indent="0">
              <a:buFontTx/>
              <a:buNone/>
              <a:defRPr sz="2200" b="1">
                <a:solidFill>
                  <a:srgbClr val="C00000"/>
                </a:solidFill>
              </a:defRPr>
            </a:lvl1pPr>
          </a:lstStyle>
          <a:p>
            <a:pPr lvl="0"/>
            <a:r>
              <a:rPr lang="ca-ES"/>
              <a:t>Feu clic aquí per editar estils</a:t>
            </a:r>
          </a:p>
        </p:txBody>
      </p:sp>
    </p:spTree>
    <p:extLst>
      <p:ext uri="{BB962C8B-B14F-4D97-AF65-F5344CB8AC3E}">
        <p14:creationId xmlns:p14="http://schemas.microsoft.com/office/powerpoint/2010/main" val="388412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ítulo y objetos">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xfrm>
            <a:off x="0" y="0"/>
            <a:ext cx="0" cy="0"/>
          </a:xfrm>
          <a:prstGeom prst="rect">
            <a:avLst/>
          </a:prstGeom>
        </p:spPr>
        <p:txBody>
          <a:bodyPr/>
          <a:lstStyle>
            <a:lvl1pPr>
              <a:defRPr>
                <a:cs typeface="Arial" panose="020B0604020202020204" pitchFamily="34" charset="0"/>
              </a:defRPr>
            </a:lvl1pPr>
          </a:lstStyle>
          <a:p>
            <a:pPr>
              <a:defRPr/>
            </a:pPr>
            <a:endParaRPr lang="es-ES"/>
          </a:p>
        </p:txBody>
      </p:sp>
      <p:sp>
        <p:nvSpPr>
          <p:cNvPr id="5" name="Rectangle 5"/>
          <p:cNvSpPr>
            <a:spLocks noGrp="1" noChangeArrowheads="1"/>
          </p:cNvSpPr>
          <p:nvPr>
            <p:ph type="ftr" sz="quarter" idx="11"/>
          </p:nvPr>
        </p:nvSpPr>
        <p:spPr>
          <a:xfrm>
            <a:off x="0" y="0"/>
            <a:ext cx="0" cy="0"/>
          </a:xfrm>
          <a:prstGeom prst="rect">
            <a:avLst/>
          </a:prstGeom>
        </p:spPr>
        <p:txBody>
          <a:bodyPr/>
          <a:lstStyle>
            <a:lvl1pPr marL="2192338" indent="-2192338">
              <a:defRPr>
                <a:cs typeface="Arial" panose="020B0604020202020204" pitchFamily="34" charset="0"/>
              </a:defRPr>
            </a:lvl1pPr>
          </a:lstStyle>
          <a:p>
            <a:pPr>
              <a:defRPr/>
            </a:pPr>
            <a:endParaRPr lang="es-ES"/>
          </a:p>
        </p:txBody>
      </p:sp>
      <p:sp>
        <p:nvSpPr>
          <p:cNvPr id="6" name="Rectangle 6"/>
          <p:cNvSpPr>
            <a:spLocks noGrp="1" noChangeArrowheads="1"/>
          </p:cNvSpPr>
          <p:nvPr>
            <p:ph type="sldNum" sz="quarter" idx="12"/>
          </p:nvPr>
        </p:nvSpPr>
        <p:spPr>
          <a:xfrm>
            <a:off x="0" y="0"/>
            <a:ext cx="0" cy="0"/>
          </a:xfrm>
          <a:prstGeom prst="rect">
            <a:avLst/>
          </a:prstGeom>
        </p:spPr>
        <p:txBody>
          <a:bodyPr/>
          <a:lstStyle>
            <a:lvl1pPr>
              <a:defRPr>
                <a:cs typeface="Arial" panose="020B0604020202020204" pitchFamily="34" charset="0"/>
              </a:defRPr>
            </a:lvl1pPr>
          </a:lstStyle>
          <a:p>
            <a:pPr>
              <a:defRPr/>
            </a:pPr>
            <a:endParaRPr lang="es-ES"/>
          </a:p>
        </p:txBody>
      </p:sp>
    </p:spTree>
    <p:extLst>
      <p:ext uri="{BB962C8B-B14F-4D97-AF65-F5344CB8AC3E}">
        <p14:creationId xmlns:p14="http://schemas.microsoft.com/office/powerpoint/2010/main" val="1270810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Título y objetos">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xfrm>
            <a:off x="0" y="0"/>
            <a:ext cx="0" cy="0"/>
          </a:xfrm>
          <a:prstGeom prst="rect">
            <a:avLst/>
          </a:prstGeom>
        </p:spPr>
        <p:txBody>
          <a:bodyPr/>
          <a:lstStyle>
            <a:lvl1pPr>
              <a:defRPr>
                <a:cs typeface="Arial" panose="020B0604020202020204" pitchFamily="34" charset="0"/>
              </a:defRPr>
            </a:lvl1pPr>
          </a:lstStyle>
          <a:p>
            <a:pPr>
              <a:defRPr/>
            </a:pPr>
            <a:endParaRPr lang="es-ES"/>
          </a:p>
        </p:txBody>
      </p:sp>
      <p:sp>
        <p:nvSpPr>
          <p:cNvPr id="5" name="Rectangle 5"/>
          <p:cNvSpPr>
            <a:spLocks noGrp="1" noChangeArrowheads="1"/>
          </p:cNvSpPr>
          <p:nvPr>
            <p:ph type="ftr" sz="quarter" idx="11"/>
          </p:nvPr>
        </p:nvSpPr>
        <p:spPr>
          <a:xfrm>
            <a:off x="0" y="0"/>
            <a:ext cx="0" cy="0"/>
          </a:xfrm>
          <a:prstGeom prst="rect">
            <a:avLst/>
          </a:prstGeom>
        </p:spPr>
        <p:txBody>
          <a:bodyPr/>
          <a:lstStyle>
            <a:lvl1pPr marL="2192338" indent="-2192338">
              <a:defRPr>
                <a:cs typeface="Arial" panose="020B0604020202020204" pitchFamily="34" charset="0"/>
              </a:defRPr>
            </a:lvl1pPr>
          </a:lstStyle>
          <a:p>
            <a:pPr>
              <a:defRPr/>
            </a:pPr>
            <a:endParaRPr lang="es-ES"/>
          </a:p>
        </p:txBody>
      </p:sp>
      <p:sp>
        <p:nvSpPr>
          <p:cNvPr id="6" name="Rectangle 6"/>
          <p:cNvSpPr>
            <a:spLocks noGrp="1" noChangeArrowheads="1"/>
          </p:cNvSpPr>
          <p:nvPr>
            <p:ph type="sldNum" sz="quarter" idx="12"/>
          </p:nvPr>
        </p:nvSpPr>
        <p:spPr>
          <a:xfrm>
            <a:off x="0" y="0"/>
            <a:ext cx="0" cy="0"/>
          </a:xfrm>
          <a:prstGeom prst="rect">
            <a:avLst/>
          </a:prstGeom>
        </p:spPr>
        <p:txBody>
          <a:bodyPr/>
          <a:lstStyle>
            <a:lvl1pPr>
              <a:defRPr>
                <a:cs typeface="Arial" panose="020B0604020202020204" pitchFamily="34" charset="0"/>
              </a:defRPr>
            </a:lvl1pPr>
          </a:lstStyle>
          <a:p>
            <a:pPr>
              <a:defRPr/>
            </a:pPr>
            <a:endParaRPr lang="es-ES"/>
          </a:p>
        </p:txBody>
      </p:sp>
    </p:spTree>
    <p:extLst>
      <p:ext uri="{BB962C8B-B14F-4D97-AF65-F5344CB8AC3E}">
        <p14:creationId xmlns:p14="http://schemas.microsoft.com/office/powerpoint/2010/main" val="2318845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ítol i objectes sense logo">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a:lum bright="70000" contrast="-70000"/>
            <a:extLst>
              <a:ext uri="{28A0092B-C50C-407E-A947-70E740481C1C}">
                <a14:useLocalDpi xmlns:a14="http://schemas.microsoft.com/office/drawing/2010/main" val="0"/>
              </a:ext>
            </a:extLst>
          </a:blip>
          <a:srcRect l="3430" r="9135"/>
          <a:stretch>
            <a:fillRect/>
          </a:stretch>
        </p:blipFill>
        <p:spPr bwMode="auto">
          <a:xfrm>
            <a:off x="262176" y="115888"/>
            <a:ext cx="8869362" cy="646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16 Rectángulo"/>
          <p:cNvSpPr/>
          <p:nvPr userDrawn="1"/>
        </p:nvSpPr>
        <p:spPr>
          <a:xfrm>
            <a:off x="0" y="0"/>
            <a:ext cx="4603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6" name="17 Rectángulo"/>
          <p:cNvSpPr/>
          <p:nvPr userDrawn="1"/>
        </p:nvSpPr>
        <p:spPr>
          <a:xfrm>
            <a:off x="95250" y="0"/>
            <a:ext cx="46038"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7" name="18 Rectángulo"/>
          <p:cNvSpPr/>
          <p:nvPr userDrawn="1"/>
        </p:nvSpPr>
        <p:spPr>
          <a:xfrm>
            <a:off x="192088" y="0"/>
            <a:ext cx="4445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pic>
        <p:nvPicPr>
          <p:cNvPr id="9" name="9 Imagen"/>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07988" y="6226175"/>
            <a:ext cx="1439862"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ol 1"/>
          <p:cNvSpPr>
            <a:spLocks noGrp="1"/>
          </p:cNvSpPr>
          <p:nvPr>
            <p:ph type="title"/>
          </p:nvPr>
        </p:nvSpPr>
        <p:spPr>
          <a:xfrm>
            <a:off x="357188" y="404664"/>
            <a:ext cx="8570912" cy="506412"/>
          </a:xfrm>
        </p:spPr>
        <p:txBody>
          <a:bodyPr/>
          <a:lstStyle/>
          <a:p>
            <a:r>
              <a:rPr lang="ca-ES"/>
              <a:t>Feu clic aquí per editar l'estil</a:t>
            </a:r>
          </a:p>
        </p:txBody>
      </p:sp>
      <p:sp>
        <p:nvSpPr>
          <p:cNvPr id="3" name="Contenidor de contingut 2"/>
          <p:cNvSpPr>
            <a:spLocks noGrp="1"/>
          </p:cNvSpPr>
          <p:nvPr>
            <p:ph idx="1"/>
          </p:nvPr>
        </p:nvSpPr>
        <p:spPr>
          <a:xfrm>
            <a:off x="356400" y="1844824"/>
            <a:ext cx="8464072" cy="4106103"/>
          </a:xfrm>
        </p:spPr>
        <p:txBody>
          <a:body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p>
        </p:txBody>
      </p:sp>
      <p:sp>
        <p:nvSpPr>
          <p:cNvPr id="8" name="Contenidor de text 4"/>
          <p:cNvSpPr>
            <a:spLocks noGrp="1"/>
          </p:cNvSpPr>
          <p:nvPr>
            <p:ph type="body" sz="quarter" idx="13"/>
          </p:nvPr>
        </p:nvSpPr>
        <p:spPr>
          <a:xfrm>
            <a:off x="356399" y="1052736"/>
            <a:ext cx="8571600" cy="428400"/>
          </a:xfrm>
        </p:spPr>
        <p:txBody>
          <a:bodyPr>
            <a:normAutofit/>
          </a:bodyPr>
          <a:lstStyle>
            <a:lvl1pPr marL="0" indent="0">
              <a:buFontTx/>
              <a:buNone/>
              <a:defRPr sz="2200" b="1">
                <a:solidFill>
                  <a:srgbClr val="C00000"/>
                </a:solidFill>
              </a:defRPr>
            </a:lvl1pPr>
          </a:lstStyle>
          <a:p>
            <a:pPr lvl="0"/>
            <a:r>
              <a:rPr lang="ca-ES"/>
              <a:t>Feu clic aquí per editar estils</a:t>
            </a:r>
          </a:p>
        </p:txBody>
      </p:sp>
    </p:spTree>
    <p:extLst>
      <p:ext uri="{BB962C8B-B14F-4D97-AF65-F5344CB8AC3E}">
        <p14:creationId xmlns:p14="http://schemas.microsoft.com/office/powerpoint/2010/main" val="2398159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ítol i objectes sense nivells">
    <p:spTree>
      <p:nvGrpSpPr>
        <p:cNvPr id="1" name=""/>
        <p:cNvGrpSpPr/>
        <p:nvPr/>
      </p:nvGrpSpPr>
      <p:grpSpPr>
        <a:xfrm>
          <a:off x="0" y="0"/>
          <a:ext cx="0" cy="0"/>
          <a:chOff x="0" y="0"/>
          <a:chExt cx="0" cy="0"/>
        </a:xfrm>
      </p:grpSpPr>
      <p:sp>
        <p:nvSpPr>
          <p:cNvPr id="2" name="Títol 1"/>
          <p:cNvSpPr>
            <a:spLocks noGrp="1"/>
          </p:cNvSpPr>
          <p:nvPr>
            <p:ph type="title"/>
          </p:nvPr>
        </p:nvSpPr>
        <p:spPr>
          <a:xfrm>
            <a:off x="357188" y="404664"/>
            <a:ext cx="8570912" cy="506412"/>
          </a:xfrm>
        </p:spPr>
        <p:txBody>
          <a:bodyPr/>
          <a:lstStyle/>
          <a:p>
            <a:r>
              <a:rPr lang="ca-ES"/>
              <a:t>Feu clic aquí per editar l'estil</a:t>
            </a:r>
          </a:p>
        </p:txBody>
      </p:sp>
      <p:sp>
        <p:nvSpPr>
          <p:cNvPr id="3" name="Contenidor de contingut 2"/>
          <p:cNvSpPr>
            <a:spLocks noGrp="1"/>
          </p:cNvSpPr>
          <p:nvPr>
            <p:ph idx="1"/>
          </p:nvPr>
        </p:nvSpPr>
        <p:spPr>
          <a:xfrm>
            <a:off x="356400" y="1844824"/>
            <a:ext cx="8464072" cy="3530039"/>
          </a:xfrm>
        </p:spPr>
        <p:txBody>
          <a:bodyPr/>
          <a:lstStyle>
            <a:lvl1pPr marL="0" indent="0">
              <a:buNone/>
              <a:defRPr/>
            </a:lvl1pPr>
          </a:lstStyle>
          <a:p>
            <a:pPr lvl="0"/>
            <a:r>
              <a:rPr lang="ca-ES"/>
              <a:t>Feu clic aquí per editar estils</a:t>
            </a:r>
          </a:p>
        </p:txBody>
      </p:sp>
      <p:sp>
        <p:nvSpPr>
          <p:cNvPr id="7" name="Contenidor de text 4"/>
          <p:cNvSpPr>
            <a:spLocks noGrp="1"/>
          </p:cNvSpPr>
          <p:nvPr>
            <p:ph type="body" sz="quarter" idx="13"/>
          </p:nvPr>
        </p:nvSpPr>
        <p:spPr>
          <a:xfrm>
            <a:off x="356399" y="1052736"/>
            <a:ext cx="8571600" cy="428400"/>
          </a:xfrm>
        </p:spPr>
        <p:txBody>
          <a:bodyPr>
            <a:normAutofit/>
          </a:bodyPr>
          <a:lstStyle>
            <a:lvl1pPr marL="0" indent="0">
              <a:buFontTx/>
              <a:buNone/>
              <a:defRPr sz="2200" b="1">
                <a:solidFill>
                  <a:srgbClr val="C00000"/>
                </a:solidFill>
              </a:defRPr>
            </a:lvl1pPr>
          </a:lstStyle>
          <a:p>
            <a:pPr lvl="0"/>
            <a:r>
              <a:rPr lang="ca-ES"/>
              <a:t>Feu clic aquí per editar estils</a:t>
            </a:r>
          </a:p>
        </p:txBody>
      </p:sp>
    </p:spTree>
    <p:extLst>
      <p:ext uri="{BB962C8B-B14F-4D97-AF65-F5344CB8AC3E}">
        <p14:creationId xmlns:p14="http://schemas.microsoft.com/office/powerpoint/2010/main" val="392509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ues columnes">
    <p:spTree>
      <p:nvGrpSpPr>
        <p:cNvPr id="1" name=""/>
        <p:cNvGrpSpPr/>
        <p:nvPr/>
      </p:nvGrpSpPr>
      <p:grpSpPr>
        <a:xfrm>
          <a:off x="0" y="0"/>
          <a:ext cx="0" cy="0"/>
          <a:chOff x="0" y="0"/>
          <a:chExt cx="0" cy="0"/>
        </a:xfrm>
      </p:grpSpPr>
      <p:sp>
        <p:nvSpPr>
          <p:cNvPr id="3" name="Contenidor de contingut 2"/>
          <p:cNvSpPr>
            <a:spLocks noGrp="1"/>
          </p:cNvSpPr>
          <p:nvPr>
            <p:ph sz="half" idx="1"/>
          </p:nvPr>
        </p:nvSpPr>
        <p:spPr>
          <a:xfrm>
            <a:off x="356400" y="1844824"/>
            <a:ext cx="4038600" cy="3674055"/>
          </a:xfrm>
        </p:spPr>
        <p:txBody>
          <a:bodyPr/>
          <a:lstStyle>
            <a:lvl1pPr>
              <a:defRPr sz="18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p>
        </p:txBody>
      </p:sp>
      <p:sp>
        <p:nvSpPr>
          <p:cNvPr id="4" name="Contenidor de contingut 3"/>
          <p:cNvSpPr>
            <a:spLocks noGrp="1"/>
          </p:cNvSpPr>
          <p:nvPr>
            <p:ph sz="half" idx="2"/>
          </p:nvPr>
        </p:nvSpPr>
        <p:spPr>
          <a:xfrm>
            <a:off x="4648200" y="1844824"/>
            <a:ext cx="4038600" cy="3674055"/>
          </a:xfrm>
        </p:spPr>
        <p:txBody>
          <a:bodyPr/>
          <a:lstStyle>
            <a:lvl1pPr>
              <a:defRPr sz="18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p>
        </p:txBody>
      </p:sp>
      <p:sp>
        <p:nvSpPr>
          <p:cNvPr id="9" name="Contenidor de text 4"/>
          <p:cNvSpPr>
            <a:spLocks noGrp="1"/>
          </p:cNvSpPr>
          <p:nvPr>
            <p:ph type="body" sz="quarter" idx="13"/>
          </p:nvPr>
        </p:nvSpPr>
        <p:spPr>
          <a:xfrm>
            <a:off x="356399" y="1052736"/>
            <a:ext cx="8571600" cy="428400"/>
          </a:xfrm>
        </p:spPr>
        <p:txBody>
          <a:bodyPr>
            <a:normAutofit/>
          </a:bodyPr>
          <a:lstStyle>
            <a:lvl1pPr marL="0" indent="0">
              <a:buFontTx/>
              <a:buNone/>
              <a:defRPr sz="2200" b="1">
                <a:solidFill>
                  <a:srgbClr val="C00000"/>
                </a:solidFill>
              </a:defRPr>
            </a:lvl1pPr>
          </a:lstStyle>
          <a:p>
            <a:pPr lvl="0"/>
            <a:r>
              <a:rPr lang="ca-ES"/>
              <a:t>Feu clic aquí per editar estils</a:t>
            </a:r>
          </a:p>
        </p:txBody>
      </p:sp>
      <p:sp>
        <p:nvSpPr>
          <p:cNvPr id="5" name="4 Título"/>
          <p:cNvSpPr>
            <a:spLocks noGrp="1"/>
          </p:cNvSpPr>
          <p:nvPr>
            <p:ph type="title"/>
          </p:nvPr>
        </p:nvSpPr>
        <p:spPr>
          <a:xfrm>
            <a:off x="357188" y="404664"/>
            <a:ext cx="8570912" cy="506412"/>
          </a:xfrm>
        </p:spPr>
        <p:txBody>
          <a:bodyPr/>
          <a:lstStyle/>
          <a:p>
            <a:r>
              <a:rPr lang="es-ES"/>
              <a:t>Haga clic para modificar el estilo de título del patrón</a:t>
            </a:r>
          </a:p>
        </p:txBody>
      </p:sp>
    </p:spTree>
    <p:extLst>
      <p:ext uri="{BB962C8B-B14F-4D97-AF65-F5344CB8AC3E}">
        <p14:creationId xmlns:p14="http://schemas.microsoft.com/office/powerpoint/2010/main" val="3054059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ol i comia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3">
            <a:lum bright="70000" contrast="-70000"/>
            <a:extLst>
              <a:ext uri="{28A0092B-C50C-407E-A947-70E740481C1C}">
                <a14:useLocalDpi xmlns:a14="http://schemas.microsoft.com/office/drawing/2010/main" val="0"/>
              </a:ext>
            </a:extLst>
          </a:blip>
          <a:srcRect l="3430" r="9135"/>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9 Imagen"/>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07988" y="6226175"/>
            <a:ext cx="1439862"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0962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ca-ES"/>
          </a:p>
        </p:txBody>
      </p:sp>
    </p:spTree>
    <p:extLst>
      <p:ext uri="{BB962C8B-B14F-4D97-AF65-F5344CB8AC3E}">
        <p14:creationId xmlns:p14="http://schemas.microsoft.com/office/powerpoint/2010/main" val="406684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4000"/>
            </a:lvl1pPr>
          </a:lstStyle>
          <a:p>
            <a:r>
              <a:rPr lang="es-ES"/>
              <a:t>Haga clic para modificar el estilo de título del patrón</a:t>
            </a:r>
            <a:endParaRPr lang="en-US"/>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a:p>
        </p:txBody>
      </p:sp>
    </p:spTree>
    <p:extLst>
      <p:ext uri="{BB962C8B-B14F-4D97-AF65-F5344CB8AC3E}">
        <p14:creationId xmlns:p14="http://schemas.microsoft.com/office/powerpoint/2010/main" val="2372148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1154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ítulo y objetos">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xfrm>
            <a:off x="0" y="0"/>
            <a:ext cx="0" cy="0"/>
          </a:xfrm>
          <a:prstGeom prst="rect">
            <a:avLst/>
          </a:prstGeom>
        </p:spPr>
        <p:txBody>
          <a:bodyPr/>
          <a:lstStyle>
            <a:lvl1pPr>
              <a:defRPr>
                <a:cs typeface="Arial" panose="020B0604020202020204" pitchFamily="34" charset="0"/>
              </a:defRPr>
            </a:lvl1pPr>
          </a:lstStyle>
          <a:p>
            <a:pPr>
              <a:defRPr/>
            </a:pPr>
            <a:endParaRPr lang="es-ES"/>
          </a:p>
        </p:txBody>
      </p:sp>
      <p:sp>
        <p:nvSpPr>
          <p:cNvPr id="5" name="Rectangle 5"/>
          <p:cNvSpPr>
            <a:spLocks noGrp="1" noChangeArrowheads="1"/>
          </p:cNvSpPr>
          <p:nvPr>
            <p:ph type="ftr" sz="quarter" idx="11"/>
          </p:nvPr>
        </p:nvSpPr>
        <p:spPr>
          <a:xfrm>
            <a:off x="0" y="0"/>
            <a:ext cx="0" cy="0"/>
          </a:xfrm>
          <a:prstGeom prst="rect">
            <a:avLst/>
          </a:prstGeom>
        </p:spPr>
        <p:txBody>
          <a:bodyPr/>
          <a:lstStyle>
            <a:lvl1pPr marL="2192338" indent="-2192338">
              <a:defRPr>
                <a:cs typeface="Arial" panose="020B0604020202020204" pitchFamily="34" charset="0"/>
              </a:defRPr>
            </a:lvl1pPr>
          </a:lstStyle>
          <a:p>
            <a:pPr>
              <a:defRPr/>
            </a:pPr>
            <a:endParaRPr lang="es-ES"/>
          </a:p>
        </p:txBody>
      </p:sp>
      <p:sp>
        <p:nvSpPr>
          <p:cNvPr id="6" name="Rectangle 6"/>
          <p:cNvSpPr>
            <a:spLocks noGrp="1" noChangeArrowheads="1"/>
          </p:cNvSpPr>
          <p:nvPr>
            <p:ph type="sldNum" sz="quarter" idx="12"/>
          </p:nvPr>
        </p:nvSpPr>
        <p:spPr>
          <a:xfrm>
            <a:off x="0" y="0"/>
            <a:ext cx="0" cy="0"/>
          </a:xfrm>
          <a:prstGeom prst="rect">
            <a:avLst/>
          </a:prstGeom>
        </p:spPr>
        <p:txBody>
          <a:bodyPr/>
          <a:lstStyle>
            <a:lvl1pPr>
              <a:defRPr>
                <a:cs typeface="Arial" panose="020B0604020202020204" pitchFamily="34" charset="0"/>
              </a:defRPr>
            </a:lvl1pPr>
          </a:lstStyle>
          <a:p>
            <a:pPr>
              <a:defRPr/>
            </a:pPr>
            <a:endParaRPr lang="es-ES"/>
          </a:p>
        </p:txBody>
      </p:sp>
    </p:spTree>
    <p:extLst>
      <p:ext uri="{BB962C8B-B14F-4D97-AF65-F5344CB8AC3E}">
        <p14:creationId xmlns:p14="http://schemas.microsoft.com/office/powerpoint/2010/main" val="2921298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Contenidor de títol 1"/>
          <p:cNvSpPr>
            <a:spLocks noGrp="1"/>
          </p:cNvSpPr>
          <p:nvPr>
            <p:ph type="title"/>
          </p:nvPr>
        </p:nvSpPr>
        <p:spPr bwMode="auto">
          <a:xfrm>
            <a:off x="357188" y="573088"/>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a-ES" altLang="es-ES"/>
              <a:t>Feu clic aquí per editar l'estil</a:t>
            </a:r>
          </a:p>
        </p:txBody>
      </p:sp>
      <p:sp>
        <p:nvSpPr>
          <p:cNvPr id="1027" name="Contenidor de text 2"/>
          <p:cNvSpPr>
            <a:spLocks noGrp="1"/>
          </p:cNvSpPr>
          <p:nvPr>
            <p:ph type="body" idx="1"/>
          </p:nvPr>
        </p:nvSpPr>
        <p:spPr bwMode="auto">
          <a:xfrm>
            <a:off x="357188" y="2058988"/>
            <a:ext cx="8383587" cy="331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a-ES" altLang="es-ES"/>
              <a:t>Feu clic aquí per editar estils</a:t>
            </a:r>
          </a:p>
          <a:p>
            <a:pPr lvl="1"/>
            <a:r>
              <a:rPr lang="ca-ES" altLang="es-ES"/>
              <a:t>Segon nivell</a:t>
            </a:r>
          </a:p>
          <a:p>
            <a:pPr lvl="2"/>
            <a:r>
              <a:rPr lang="ca-ES" altLang="es-ES"/>
              <a:t>Tercer nivell</a:t>
            </a:r>
          </a:p>
          <a:p>
            <a:pPr lvl="3"/>
            <a:r>
              <a:rPr lang="ca-ES" altLang="es-ES"/>
              <a:t>Quart nivell</a:t>
            </a:r>
          </a:p>
          <a:p>
            <a:pPr lvl="4"/>
            <a:r>
              <a:rPr lang="ca-ES" altLang="es-ES"/>
              <a:t>Cinquè nivell</a:t>
            </a:r>
          </a:p>
        </p:txBody>
      </p:sp>
      <p:sp>
        <p:nvSpPr>
          <p:cNvPr id="8" name="7 Rectángulo"/>
          <p:cNvSpPr/>
          <p:nvPr userDrawn="1"/>
        </p:nvSpPr>
        <p:spPr>
          <a:xfrm>
            <a:off x="0" y="0"/>
            <a:ext cx="4603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9" name="8 Rectángulo"/>
          <p:cNvSpPr/>
          <p:nvPr userDrawn="1"/>
        </p:nvSpPr>
        <p:spPr>
          <a:xfrm>
            <a:off x="95250" y="0"/>
            <a:ext cx="46038"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11" name="10 Rectángulo"/>
          <p:cNvSpPr/>
          <p:nvPr userDrawn="1"/>
        </p:nvSpPr>
        <p:spPr>
          <a:xfrm>
            <a:off x="192088" y="0"/>
            <a:ext cx="4445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pic>
        <p:nvPicPr>
          <p:cNvPr id="1031" name="Picture 2"/>
          <p:cNvPicPr>
            <a:picLocks noChangeAspect="1" noChangeArrowheads="1"/>
          </p:cNvPicPr>
          <p:nvPr userDrawn="1"/>
        </p:nvPicPr>
        <p:blipFill>
          <a:blip r:embed="rId13">
            <a:lum bright="70000" contrast="-70000"/>
            <a:extLst>
              <a:ext uri="{28A0092B-C50C-407E-A947-70E740481C1C}">
                <a14:useLocalDpi xmlns:a14="http://schemas.microsoft.com/office/drawing/2010/main" val="0"/>
              </a:ext>
            </a:extLst>
          </a:blip>
          <a:srcRect l="3430" r="9135"/>
          <a:stretch>
            <a:fillRect/>
          </a:stretch>
        </p:blipFill>
        <p:spPr bwMode="auto">
          <a:xfrm>
            <a:off x="274638" y="115888"/>
            <a:ext cx="8869362" cy="646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9 Imagen"/>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07988" y="6226175"/>
            <a:ext cx="1439862"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16" r:id="rId1"/>
    <p:sldLayoutId id="2147484017" r:id="rId2"/>
    <p:sldLayoutId id="2147484014" r:id="rId3"/>
    <p:sldLayoutId id="2147484015" r:id="rId4"/>
    <p:sldLayoutId id="2147484018" r:id="rId5"/>
    <p:sldLayoutId id="2147484022" r:id="rId6"/>
    <p:sldLayoutId id="2147484021" r:id="rId7"/>
    <p:sldLayoutId id="2147484020" r:id="rId8"/>
    <p:sldLayoutId id="2147484023" r:id="rId9"/>
    <p:sldLayoutId id="2147484024" r:id="rId10"/>
    <p:sldLayoutId id="2147484025" r:id="rId11"/>
  </p:sldLayoutIdLst>
  <p:hf hdr="0" ftr="0" dt="0"/>
  <p:txStyles>
    <p:title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p:titleStyle>
    <p:bodyStyle>
      <a:lvl1pPr marL="285750" indent="-285750" algn="l" rtl="0" eaLnBrk="0" fontAlgn="base" hangingPunct="0">
        <a:spcBef>
          <a:spcPct val="20000"/>
        </a:spcBef>
        <a:spcAft>
          <a:spcPct val="0"/>
        </a:spcAft>
        <a:buClr>
          <a:schemeClr val="tx2"/>
        </a:buClr>
        <a:buFont typeface="Wingdings 2" panose="05020102010507070707" pitchFamily="18" charset="2"/>
        <a:buChar char=""/>
        <a:defRPr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16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pn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www.ncbi.nlm.nih.gov/pmc/articles/PMC1745657/"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image" Target="../media/image31.png"/><Relationship Id="rId5" Type="http://schemas.openxmlformats.org/officeDocument/2006/relationships/diagramQuickStyle" Target="../diagrams/quickStyle1.xml"/><Relationship Id="rId10" Type="http://schemas.openxmlformats.org/officeDocument/2006/relationships/image" Target="../media/image30.jpeg"/><Relationship Id="rId4" Type="http://schemas.openxmlformats.org/officeDocument/2006/relationships/diagramLayout" Target="../diagrams/layout1.xml"/><Relationship Id="rId9" Type="http://schemas.openxmlformats.org/officeDocument/2006/relationships/hyperlink" Target="https://www.ncbi.nlm.nih.gov/books/NBK47499/"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34.jpeg"/><Relationship Id="rId4" Type="http://schemas.openxmlformats.org/officeDocument/2006/relationships/diagramLayout" Target="../diagrams/layout2.xml"/><Relationship Id="rId9" Type="http://schemas.openxmlformats.org/officeDocument/2006/relationships/image" Target="../media/image33.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5.png"/><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8" Type="http://schemas.openxmlformats.org/officeDocument/2006/relationships/image" Target="../media/image38.jpeg"/><Relationship Id="rId13" Type="http://schemas.openxmlformats.org/officeDocument/2006/relationships/image" Target="../media/image5.png"/><Relationship Id="rId3" Type="http://schemas.openxmlformats.org/officeDocument/2006/relationships/hyperlink" Target="http://www.papsf.cat/" TargetMode="External"/><Relationship Id="rId7" Type="http://schemas.openxmlformats.org/officeDocument/2006/relationships/image" Target="../media/image37.png"/><Relationship Id="rId12"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media/image36.jpeg"/><Relationship Id="rId11" Type="http://schemas.openxmlformats.org/officeDocument/2006/relationships/hyperlink" Target="http://www.qtabac.cat/consulta/" TargetMode="External"/><Relationship Id="rId5" Type="http://schemas.openxmlformats.org/officeDocument/2006/relationships/hyperlink" Target="http://www.setmanasensefum.cat/index.aspx" TargetMode="External"/><Relationship Id="rId10" Type="http://schemas.openxmlformats.org/officeDocument/2006/relationships/hyperlink" Target="http://www.papsf.cat/Projectes/TIG_TabaquismeCat.aspx" TargetMode="External"/><Relationship Id="rId4" Type="http://schemas.openxmlformats.org/officeDocument/2006/relationships/hyperlink" Target="http://www.cursum21.com/intervencio-en-tabaquisme/home/registre_farmacia/" TargetMode="External"/><Relationship Id="rId9" Type="http://schemas.openxmlformats.org/officeDocument/2006/relationships/image" Target="../media/image39.jpeg"/><Relationship Id="rId14" Type="http://schemas.openxmlformats.org/officeDocument/2006/relationships/hyperlink" Target="http://www.papsf.cat/Noticies_Detall.aspx?nNoticiaId=359"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hyperlink" Target="http://www.who.int/fctc/reporting/who_fctc_indicator_compendium_1st_edition_es.pdf?ua=1"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hyperlink" Target="http://journals.plos.org/plosmedicine/article?id=10.1371/journal.pmed.0030442"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www.elsevier.es/es-revista-medicina-clinica-2-resumen-impacto-del-consumo-tabaco-sobre-S002577531500250X" TargetMode="External"/><Relationship Id="rId5" Type="http://schemas.openxmlformats.org/officeDocument/2006/relationships/hyperlink" Target="http://www.msssi.gob.es/estadEstudios/estadisticas/estadisticas/estMinisterio/mortalidad/docs/MuertesTabacoEspana2014.pdf" TargetMode="External"/><Relationship Id="rId4" Type="http://schemas.openxmlformats.org/officeDocument/2006/relationships/hyperlink" Target="http://apps.who.int/iris/bitstream/10665/43897/1/9789243596280_spa.pdf"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hyperlink" Target="https://www.youtube.com/watch?v=_iTJ9_V-8yo" TargetMode="External"/><Relationship Id="rId2" Type="http://schemas.openxmlformats.org/officeDocument/2006/relationships/notesSlide" Target="../notesSlides/notesSlide42.xml"/><Relationship Id="rId1" Type="http://schemas.openxmlformats.org/officeDocument/2006/relationships/slideLayout" Target="../slideLayouts/slideLayout3.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43.xml.rels><?xml version="1.0" encoding="UTF-8" standalone="yes"?>
<Relationships xmlns="http://schemas.openxmlformats.org/package/2006/relationships"><Relationship Id="rId3" Type="http://schemas.openxmlformats.org/officeDocument/2006/relationships/image" Target="../media/image63.png"/><Relationship Id="rId7" Type="http://schemas.openxmlformats.org/officeDocument/2006/relationships/image" Target="../media/image61.png"/><Relationship Id="rId2" Type="http://schemas.openxmlformats.org/officeDocument/2006/relationships/notesSlide" Target="../notesSlides/notesSlide43.xml"/><Relationship Id="rId1" Type="http://schemas.openxmlformats.org/officeDocument/2006/relationships/slideLayout" Target="../slideLayouts/slideLayout8.xml"/><Relationship Id="rId6" Type="http://schemas.openxmlformats.org/officeDocument/2006/relationships/image" Target="../media/image62.png"/><Relationship Id="rId5" Type="http://schemas.openxmlformats.org/officeDocument/2006/relationships/image" Target="../media/image65.png"/><Relationship Id="rId4" Type="http://schemas.openxmlformats.org/officeDocument/2006/relationships/image" Target="../media/image64.png"/></Relationships>
</file>

<file path=ppt/slides/_rels/slide4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4.xml"/><Relationship Id="rId1" Type="http://schemas.openxmlformats.org/officeDocument/2006/relationships/slideLayout" Target="../slideLayouts/slideLayout9.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4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5.xml"/><Relationship Id="rId1" Type="http://schemas.openxmlformats.org/officeDocument/2006/relationships/slideLayout" Target="../slideLayouts/slideLayout5.xml"/><Relationship Id="rId5" Type="http://schemas.openxmlformats.org/officeDocument/2006/relationships/image" Target="../media/image68.png"/><Relationship Id="rId4" Type="http://schemas.openxmlformats.org/officeDocument/2006/relationships/image" Target="../media/image67.png"/></Relationships>
</file>

<file path=ppt/slides/_rels/slide4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6.xml"/><Relationship Id="rId1" Type="http://schemas.openxmlformats.org/officeDocument/2006/relationships/slideLayout" Target="../slideLayouts/slideLayout10.xml"/><Relationship Id="rId4" Type="http://schemas.openxmlformats.org/officeDocument/2006/relationships/image" Target="../media/image72.png"/></Relationships>
</file>

<file path=ppt/slides/_rels/slide4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7.xml"/><Relationship Id="rId1" Type="http://schemas.openxmlformats.org/officeDocument/2006/relationships/slideLayout" Target="../slideLayouts/slideLayout8.xml"/><Relationship Id="rId5" Type="http://schemas.openxmlformats.org/officeDocument/2006/relationships/image" Target="../media/image75.png"/><Relationship Id="rId4" Type="http://schemas.openxmlformats.org/officeDocument/2006/relationships/image" Target="../media/image74.png"/></Relationships>
</file>

<file path=ppt/slides/_rels/slide4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48.xml"/><Relationship Id="rId1" Type="http://schemas.openxmlformats.org/officeDocument/2006/relationships/slideLayout" Target="../slideLayouts/slideLayout8.xml"/><Relationship Id="rId4" Type="http://schemas.openxmlformats.org/officeDocument/2006/relationships/image" Target="../media/image77.png"/></Relationships>
</file>

<file path=ppt/slides/_rels/slide4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49.xml"/><Relationship Id="rId1" Type="http://schemas.openxmlformats.org/officeDocument/2006/relationships/slideLayout" Target="../slideLayouts/slideLayout8.xml"/><Relationship Id="rId4" Type="http://schemas.openxmlformats.org/officeDocument/2006/relationships/image" Target="../media/image79.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hyperlink" Target="http://www.surgeongeneral.gov/library/reports/50-years-of-progress/index.html" TargetMode="External"/><Relationship Id="rId4" Type="http://schemas.openxmlformats.org/officeDocument/2006/relationships/image" Target="../media/image15.jpeg"/></Relationships>
</file>

<file path=ppt/slides/_rels/slide5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50.xml"/><Relationship Id="rId1" Type="http://schemas.openxmlformats.org/officeDocument/2006/relationships/slideLayout" Target="../slideLayouts/slideLayout8.xml"/><Relationship Id="rId4" Type="http://schemas.openxmlformats.org/officeDocument/2006/relationships/image" Target="../media/image81.png"/></Relationships>
</file>

<file path=ppt/slides/_rels/slide51.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51.xml"/><Relationship Id="rId1" Type="http://schemas.openxmlformats.org/officeDocument/2006/relationships/slideLayout" Target="../slideLayouts/slideLayout11.xml"/><Relationship Id="rId4" Type="http://schemas.openxmlformats.org/officeDocument/2006/relationships/image" Target="../media/image83.png"/></Relationships>
</file>

<file path=ppt/slides/_rels/slide52.xml.rels><?xml version="1.0" encoding="UTF-8" standalone="yes"?>
<Relationships xmlns="http://schemas.openxmlformats.org/package/2006/relationships"><Relationship Id="rId3" Type="http://schemas.openxmlformats.org/officeDocument/2006/relationships/hyperlink" Target="mailto:papsf@camfic.org" TargetMode="External"/><Relationship Id="rId2" Type="http://schemas.openxmlformats.org/officeDocument/2006/relationships/notesSlide" Target="../notesSlides/notesSlide52.xml"/><Relationship Id="rId1" Type="http://schemas.openxmlformats.org/officeDocument/2006/relationships/slideLayout" Target="../slideLayouts/slideLayout8.xml"/><Relationship Id="rId4" Type="http://schemas.openxmlformats.org/officeDocument/2006/relationships/image" Target="../media/image84.png"/></Relationships>
</file>

<file path=ppt/slides/_rels/slide53.xml.rels><?xml version="1.0" encoding="UTF-8" standalone="yes"?>
<Relationships xmlns="http://schemas.openxmlformats.org/package/2006/relationships"><Relationship Id="rId3" Type="http://schemas.openxmlformats.org/officeDocument/2006/relationships/hyperlink" Target="http://www.flickr.com/photos/wwworks/4759535950/" TargetMode="External"/><Relationship Id="rId2" Type="http://schemas.openxmlformats.org/officeDocument/2006/relationships/notesSlide" Target="../notesSlides/notesSlide53.xml"/><Relationship Id="rId1" Type="http://schemas.openxmlformats.org/officeDocument/2006/relationships/slideLayout" Target="../slideLayouts/slideLayout5.xml"/><Relationship Id="rId4" Type="http://schemas.openxmlformats.org/officeDocument/2006/relationships/image" Target="../media/image85.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hyperlink" Target="http://salutweb.gencat.cat/ca/el_departament/estadistiques_sanitaries/enquestes/esca/resultats_enquesta_salut_catalunya/" TargetMode="Externa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hyperlink" Target="https://www.fda.gov/TobaccoProducts/Labeling/ProductsIngredientsComponents/default.htm" TargetMode="External"/><Relationship Id="rId3" Type="http://schemas.openxmlformats.org/officeDocument/2006/relationships/notesSlide" Target="../notesSlides/notesSlide7.xml"/><Relationship Id="rId7" Type="http://schemas.openxmlformats.org/officeDocument/2006/relationships/image" Target="../media/image20.jpeg"/><Relationship Id="rId12" Type="http://schemas.openxmlformats.org/officeDocument/2006/relationships/hyperlink" Target="http://salutweb.gencat.cat/ca/el_departament/estadistiques_sanitaries/enquestes/esca/resultats_enquesta_salut_catalunya/" TargetMode="External"/><Relationship Id="rId17" Type="http://schemas.openxmlformats.org/officeDocument/2006/relationships/hyperlink" Target="http://canalsalut.gencat.cat/web/.content/home_canal_salut/ciutadania/la_salut_de_la_a_a_la_z/t/tabac/documents/arxius/Mites_tabac_cargolar.pdf" TargetMode="External"/><Relationship Id="rId2" Type="http://schemas.openxmlformats.org/officeDocument/2006/relationships/slideLayout" Target="../slideLayouts/slideLayout1.xml"/><Relationship Id="rId16" Type="http://schemas.openxmlformats.org/officeDocument/2006/relationships/image" Target="../media/image26.png"/><Relationship Id="rId1" Type="http://schemas.openxmlformats.org/officeDocument/2006/relationships/vmlDrawing" Target="../drawings/vmlDrawing1.vml"/><Relationship Id="rId6" Type="http://schemas.openxmlformats.org/officeDocument/2006/relationships/image" Target="../media/image19.jpeg"/><Relationship Id="rId11" Type="http://schemas.openxmlformats.org/officeDocument/2006/relationships/hyperlink" Target="http://www.cmtabacos.es/wwwcmt/paginas/CA/mercadoEstadisticas.tmpl" TargetMode="External"/><Relationship Id="rId5" Type="http://schemas.openxmlformats.org/officeDocument/2006/relationships/image" Target="../media/image18.png"/><Relationship Id="rId15" Type="http://schemas.openxmlformats.org/officeDocument/2006/relationships/image" Target="../media/image25.jpeg"/><Relationship Id="rId10" Type="http://schemas.openxmlformats.org/officeDocument/2006/relationships/image" Target="../media/image23.jpeg"/><Relationship Id="rId4" Type="http://schemas.openxmlformats.org/officeDocument/2006/relationships/oleObject" Target="../embeddings/oleObject1.bin"/><Relationship Id="rId9" Type="http://schemas.openxmlformats.org/officeDocument/2006/relationships/image" Target="../media/image22.jpeg"/><Relationship Id="rId14"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7.jpeg"/><Relationship Id="rId4" Type="http://schemas.openxmlformats.org/officeDocument/2006/relationships/hyperlink" Target="http://salutweb.gencat.cat/ca/el_departament/estadistiques_sanitaries/enquestes/esca/resultats_enquesta_salut_catalunya/"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ítol 1"/>
          <p:cNvSpPr>
            <a:spLocks noGrp="1"/>
          </p:cNvSpPr>
          <p:nvPr>
            <p:ph type="ctrTitle" idx="4294967295"/>
          </p:nvPr>
        </p:nvSpPr>
        <p:spPr>
          <a:xfrm>
            <a:off x="190173" y="1361806"/>
            <a:ext cx="8530726" cy="1252538"/>
          </a:xfrm>
        </p:spPr>
        <p:txBody>
          <a:bodyPr>
            <a:noAutofit/>
          </a:bodyPr>
          <a:lstStyle/>
          <a:p>
            <a:pPr algn="ctr">
              <a:defRPr/>
            </a:pPr>
            <a:r>
              <a:rPr lang="ca-ES" sz="4600" dirty="0">
                <a:latin typeface="Arial" charset="0"/>
                <a:cs typeface="Arial" charset="0"/>
              </a:rPr>
              <a:t>INTERVENCIÓ PER AJUDAR A DEIXAR DE FUMAR</a:t>
            </a:r>
            <a:endParaRPr lang="ca-ES" sz="4600" dirty="0">
              <a:solidFill>
                <a:schemeClr val="accent4">
                  <a:lumMod val="50000"/>
                </a:schemeClr>
              </a:solidFill>
            </a:endParaRPr>
          </a:p>
        </p:txBody>
      </p:sp>
      <p:pic>
        <p:nvPicPr>
          <p:cNvPr id="4" name="Picture 3"/>
          <p:cNvPicPr>
            <a:picLocks noChangeAspect="1" noChangeArrowheads="1"/>
          </p:cNvPicPr>
          <p:nvPr/>
        </p:nvPicPr>
        <p:blipFill>
          <a:blip r:embed="rId3"/>
          <a:srcRect/>
          <a:stretch>
            <a:fillRect/>
          </a:stretch>
        </p:blipFill>
        <p:spPr bwMode="auto">
          <a:xfrm>
            <a:off x="4970393" y="2681147"/>
            <a:ext cx="2422566" cy="37470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9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57248" y="649343"/>
            <a:ext cx="1733429" cy="597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CuadroTexto 1"/>
          <p:cNvSpPr txBox="1">
            <a:spLocks noChangeArrowheads="1"/>
          </p:cNvSpPr>
          <p:nvPr/>
        </p:nvSpPr>
        <p:spPr bwMode="auto">
          <a:xfrm>
            <a:off x="250825" y="5949950"/>
            <a:ext cx="1728788" cy="792163"/>
          </a:xfrm>
          <a:prstGeom prst="rect">
            <a:avLst/>
          </a:prstGeom>
          <a:solidFill>
            <a:schemeClr val="bg1"/>
          </a:solidFill>
          <a:ln w="9525">
            <a:noFill/>
            <a:miter lim="800000"/>
            <a:headEnd/>
            <a:tailEnd/>
          </a:ln>
          <a:extLst/>
        </p:spPr>
        <p:txBody>
          <a:bodyPr>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ClrTx/>
              <a:buFontTx/>
              <a:buNone/>
            </a:pPr>
            <a:endParaRPr lang="ca-ES" altLang="ca-ES">
              <a:latin typeface="Calibri" panose="020F0502020204030204" pitchFamily="34" charset="0"/>
            </a:endParaRPr>
          </a:p>
        </p:txBody>
      </p:sp>
      <p:pic>
        <p:nvPicPr>
          <p:cNvPr id="9223" name="Picture 7"/>
          <p:cNvPicPr>
            <a:picLocks noChangeAspect="1" noChangeArrowheads="1"/>
          </p:cNvPicPr>
          <p:nvPr/>
        </p:nvPicPr>
        <p:blipFill>
          <a:blip r:embed="rId5"/>
          <a:srcRect/>
          <a:stretch>
            <a:fillRect/>
          </a:stretch>
        </p:blipFill>
        <p:spPr bwMode="auto">
          <a:xfrm>
            <a:off x="1470481" y="2674112"/>
            <a:ext cx="2486767" cy="37611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3425461" y="6479338"/>
            <a:ext cx="5987442" cy="369332"/>
          </a:xfrm>
          <a:prstGeom prst="rect">
            <a:avLst/>
          </a:prstGeom>
          <a:noFill/>
        </p:spPr>
        <p:txBody>
          <a:bodyPr wrap="square" rtlCol="0">
            <a:spAutoFit/>
          </a:bodyPr>
          <a:lstStyle/>
          <a:p>
            <a:r>
              <a:rPr lang="ca-ES">
                <a:solidFill>
                  <a:srgbClr val="0070C0"/>
                </a:solidFill>
              </a:rPr>
              <a:t>Autores: Roser Casals, Silvia Granollers i Guadalupe Ortega</a:t>
            </a:r>
          </a:p>
        </p:txBody>
      </p:sp>
      <p:pic>
        <p:nvPicPr>
          <p:cNvPr id="3" name="2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06049" y="80987"/>
            <a:ext cx="1234631" cy="445839"/>
          </a:xfrm>
          <a:prstGeom prst="rect">
            <a:avLst/>
          </a:prstGeom>
        </p:spPr>
      </p:pic>
      <p:pic>
        <p:nvPicPr>
          <p:cNvPr id="5" name="4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49440" y="126108"/>
            <a:ext cx="1771459" cy="267145"/>
          </a:xfrm>
          <a:prstGeom prst="rect">
            <a:avLst/>
          </a:prstGeom>
        </p:spPr>
      </p:pic>
      <p:pic>
        <p:nvPicPr>
          <p:cNvPr id="6" name="5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0825" y="146550"/>
            <a:ext cx="2821559" cy="29801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diapo4G_grand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b="9200"/>
          <a:stretch>
            <a:fillRect/>
          </a:stretch>
        </p:blipFill>
        <p:spPr>
          <a:xfrm>
            <a:off x="1701212" y="1531501"/>
            <a:ext cx="5470150" cy="3317936"/>
          </a:xfrm>
          <a:noFill/>
        </p:spPr>
      </p:pic>
      <p:sp>
        <p:nvSpPr>
          <p:cNvPr id="16387" name="Text Box 3"/>
          <p:cNvSpPr txBox="1">
            <a:spLocks noChangeArrowheads="1"/>
          </p:cNvSpPr>
          <p:nvPr/>
        </p:nvSpPr>
        <p:spPr bwMode="auto">
          <a:xfrm>
            <a:off x="1701212" y="4986755"/>
            <a:ext cx="38512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FontTx/>
              <a:buNone/>
            </a:pPr>
            <a:r>
              <a:rPr lang="es-ES" altLang="ca-ES" sz="1200" dirty="0">
                <a:solidFill>
                  <a:srgbClr val="000066"/>
                </a:solidFill>
              </a:rPr>
              <a:t>Taylor </a:t>
            </a:r>
            <a:r>
              <a:rPr lang="es-ES" altLang="ca-ES" sz="1200" dirty="0" err="1">
                <a:solidFill>
                  <a:srgbClr val="000066"/>
                </a:solidFill>
              </a:rPr>
              <a:t>WC</a:t>
            </a:r>
            <a:r>
              <a:rPr lang="es-ES" altLang="ca-ES" sz="1200" dirty="0">
                <a:solidFill>
                  <a:srgbClr val="000066"/>
                </a:solidFill>
              </a:rPr>
              <a:t> et al. Ann </a:t>
            </a:r>
            <a:r>
              <a:rPr lang="es-ES" altLang="ca-ES" sz="1200" dirty="0" err="1">
                <a:solidFill>
                  <a:srgbClr val="000066"/>
                </a:solidFill>
              </a:rPr>
              <a:t>Intern</a:t>
            </a:r>
            <a:r>
              <a:rPr lang="es-ES" altLang="ca-ES" sz="1200" dirty="0">
                <a:solidFill>
                  <a:srgbClr val="000066"/>
                </a:solidFill>
              </a:rPr>
              <a:t> </a:t>
            </a:r>
            <a:r>
              <a:rPr lang="es-ES" altLang="ca-ES" sz="1200" dirty="0" err="1">
                <a:solidFill>
                  <a:srgbClr val="000066"/>
                </a:solidFill>
              </a:rPr>
              <a:t>Med</a:t>
            </a:r>
            <a:r>
              <a:rPr lang="es-ES" altLang="ca-ES" sz="1200" dirty="0">
                <a:solidFill>
                  <a:srgbClr val="000066"/>
                </a:solidFill>
              </a:rPr>
              <a:t> 1987; 106: 605 -14</a:t>
            </a:r>
          </a:p>
        </p:txBody>
      </p:sp>
      <p:sp>
        <p:nvSpPr>
          <p:cNvPr id="16390" name="Marcador de texto 6"/>
          <p:cNvSpPr>
            <a:spLocks noGrp="1"/>
          </p:cNvSpPr>
          <p:nvPr>
            <p:ph type="body" sz="quarter" idx="13"/>
          </p:nvPr>
        </p:nvSpPr>
        <p:spPr>
          <a:xfrm>
            <a:off x="573088" y="5373686"/>
            <a:ext cx="8570912" cy="785813"/>
          </a:xfrm>
        </p:spPr>
        <p:txBody>
          <a:bodyPr>
            <a:normAutofit/>
          </a:bodyPr>
          <a:lstStyle/>
          <a:p>
            <a:r>
              <a:rPr lang="ca-ES" altLang="ca-ES" sz="1600"/>
              <a:t>Comparat amb altres intervencions habituals a la consulta d’Atenció Primària, l’ajuda a deixar de fumar és una de les més cost-efectiva.</a:t>
            </a:r>
          </a:p>
        </p:txBody>
      </p:sp>
      <p:sp>
        <p:nvSpPr>
          <p:cNvPr id="6" name="Título 1"/>
          <p:cNvSpPr txBox="1">
            <a:spLocks/>
          </p:cNvSpPr>
          <p:nvPr/>
        </p:nvSpPr>
        <p:spPr bwMode="auto">
          <a:xfrm>
            <a:off x="357188" y="514505"/>
            <a:ext cx="87868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ltLang="ca-ES" sz="4000"/>
              <a:t>PER QUÈ INTERVENIR? </a:t>
            </a:r>
            <a:r>
              <a:rPr lang="ca-ES" altLang="ca-ES"/>
              <a:t/>
            </a:r>
            <a:br>
              <a:rPr lang="ca-ES" altLang="ca-ES"/>
            </a:br>
            <a:r>
              <a:rPr lang="ca-ES" altLang="ca-ES" sz="2200"/>
              <a:t>INTERVENCIÓ AMB MOLT BONA RELACIÓ COST-EFECTIVITAT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4112507682"/>
              </p:ext>
            </p:extLst>
          </p:nvPr>
        </p:nvGraphicFramePr>
        <p:xfrm>
          <a:off x="1846755" y="1205468"/>
          <a:ext cx="6096000" cy="46958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0" name="9 Conector recto de flecha"/>
          <p:cNvCxnSpPr/>
          <p:nvPr/>
        </p:nvCxnSpPr>
        <p:spPr>
          <a:xfrm flipH="1">
            <a:off x="2113005" y="2086149"/>
            <a:ext cx="1883018" cy="2717479"/>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3" name="Text Box 8"/>
          <p:cNvSpPr txBox="1">
            <a:spLocks noChangeArrowheads="1"/>
          </p:cNvSpPr>
          <p:nvPr/>
        </p:nvSpPr>
        <p:spPr bwMode="auto">
          <a:xfrm>
            <a:off x="2051050" y="6144883"/>
            <a:ext cx="7092950" cy="55399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FontTx/>
              <a:buNone/>
            </a:pPr>
            <a:r>
              <a:rPr lang="es-ES" altLang="ca-ES" sz="1200" i="1">
                <a:hlinkClick r:id="rId8"/>
              </a:rPr>
              <a:t>West R et al. Smoking </a:t>
            </a:r>
            <a:r>
              <a:rPr lang="es-ES" altLang="ca-ES" sz="1200" i="1" err="1">
                <a:hlinkClick r:id="rId8"/>
              </a:rPr>
              <a:t>cessation</a:t>
            </a:r>
            <a:r>
              <a:rPr lang="es-ES" altLang="ca-ES" sz="1200" i="1">
                <a:hlinkClick r:id="rId8"/>
              </a:rPr>
              <a:t> </a:t>
            </a:r>
            <a:r>
              <a:rPr lang="es-ES" altLang="ca-ES" sz="1200" i="1" err="1">
                <a:hlinkClick r:id="rId8"/>
              </a:rPr>
              <a:t>guidlines</a:t>
            </a:r>
            <a:r>
              <a:rPr lang="es-ES" altLang="ca-ES" sz="1200" i="1">
                <a:hlinkClick r:id="rId8"/>
              </a:rPr>
              <a:t> of </a:t>
            </a:r>
            <a:r>
              <a:rPr lang="es-ES" altLang="ca-ES" sz="1200" i="1" err="1">
                <a:hlinkClick r:id="rId8"/>
              </a:rPr>
              <a:t>health</a:t>
            </a:r>
            <a:r>
              <a:rPr lang="es-ES" altLang="ca-ES" sz="1200" i="1">
                <a:hlinkClick r:id="rId8"/>
              </a:rPr>
              <a:t> </a:t>
            </a:r>
            <a:r>
              <a:rPr lang="es-ES" altLang="ca-ES" sz="1200" i="1" err="1">
                <a:hlinkClick r:id="rId8"/>
              </a:rPr>
              <a:t>professionals</a:t>
            </a:r>
            <a:r>
              <a:rPr lang="es-ES" altLang="ca-ES" sz="1200" i="1">
                <a:hlinkClick r:id="rId8"/>
              </a:rPr>
              <a:t>: </a:t>
            </a:r>
            <a:r>
              <a:rPr lang="es-ES" altLang="ca-ES" sz="1200" i="1" err="1">
                <a:hlinkClick r:id="rId8"/>
              </a:rPr>
              <a:t>an</a:t>
            </a:r>
            <a:r>
              <a:rPr lang="es-ES" altLang="ca-ES" sz="1200" i="1">
                <a:hlinkClick r:id="rId8"/>
              </a:rPr>
              <a:t> </a:t>
            </a:r>
            <a:r>
              <a:rPr lang="es-ES" altLang="ca-ES" sz="1200" i="1" err="1">
                <a:hlinkClick r:id="rId8"/>
              </a:rPr>
              <a:t>update</a:t>
            </a:r>
            <a:r>
              <a:rPr lang="es-ES" altLang="ca-ES" sz="1200" i="1">
                <a:hlinkClick r:id="rId8"/>
              </a:rPr>
              <a:t>. </a:t>
            </a:r>
            <a:r>
              <a:rPr lang="es-ES" altLang="ca-ES" sz="1200" i="1" err="1">
                <a:hlinkClick r:id="rId8"/>
              </a:rPr>
              <a:t>Thorax</a:t>
            </a:r>
            <a:r>
              <a:rPr lang="es-ES" altLang="ca-ES" sz="1200" i="1">
                <a:hlinkClick r:id="rId8"/>
              </a:rPr>
              <a:t> 2000; 55:987-99</a:t>
            </a:r>
            <a:endParaRPr lang="es-ES" altLang="ca-ES" sz="1200" i="1"/>
          </a:p>
          <a:p>
            <a:pPr eaLnBrk="1" hangingPunct="1">
              <a:spcBef>
                <a:spcPct val="50000"/>
              </a:spcBef>
              <a:buClrTx/>
              <a:buFontTx/>
              <a:buNone/>
            </a:pPr>
            <a:r>
              <a:rPr lang="es-ES" sz="1200">
                <a:hlinkClick r:id="rId9"/>
              </a:rPr>
              <a:t>Guía de Práctica Clínica del Servicio de Salud Pública de los Estados Unidos. </a:t>
            </a:r>
            <a:r>
              <a:rPr lang="es-ES" altLang="ca-ES" sz="1200" i="1" err="1">
                <a:hlinkClick r:id="rId9"/>
              </a:rPr>
              <a:t>Fiore</a:t>
            </a:r>
            <a:r>
              <a:rPr lang="es-ES" altLang="ca-ES" sz="1200" i="1">
                <a:hlinkClick r:id="rId9"/>
              </a:rPr>
              <a:t> et al, 2008</a:t>
            </a:r>
            <a:endParaRPr lang="es-ES" altLang="ca-ES" sz="1200" i="1"/>
          </a:p>
        </p:txBody>
      </p:sp>
      <p:pic>
        <p:nvPicPr>
          <p:cNvPr id="18436" name="Picture 8" descr="Pocas personas del icono"/>
          <p:cNvPicPr>
            <a:picLocks noChangeAspect="1" noChangeArrowheads="1"/>
          </p:cNvPicPr>
          <p:nvPr/>
        </p:nvPicPr>
        <p:blipFill>
          <a:blip r:embed="rId10">
            <a:extLst>
              <a:ext uri="{28A0092B-C50C-407E-A947-70E740481C1C}">
                <a14:useLocalDpi xmlns:a14="http://schemas.microsoft.com/office/drawing/2010/main" val="0"/>
              </a:ext>
            </a:extLst>
          </a:blip>
          <a:srcRect l="-5789" t="18001" r="5789" b="-18001"/>
          <a:stretch>
            <a:fillRect/>
          </a:stretch>
        </p:blipFill>
        <p:spPr bwMode="auto">
          <a:xfrm>
            <a:off x="1481379" y="2021750"/>
            <a:ext cx="1685541" cy="931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4" name="Text Box 4"/>
          <p:cNvSpPr txBox="1">
            <a:spLocks noChangeArrowheads="1"/>
          </p:cNvSpPr>
          <p:nvPr/>
        </p:nvSpPr>
        <p:spPr bwMode="auto">
          <a:xfrm rot="18290303">
            <a:off x="1051572" y="3429397"/>
            <a:ext cx="3364056" cy="3231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FontTx/>
              <a:buNone/>
            </a:pPr>
            <a:r>
              <a:rPr lang="es-ES" altLang="ca-ES" sz="1500" b="1" dirty="0">
                <a:solidFill>
                  <a:srgbClr val="C00000"/>
                </a:solidFill>
              </a:rPr>
              <a:t>&gt; IMPACTE    POBLACIONAL</a:t>
            </a:r>
          </a:p>
        </p:txBody>
      </p:sp>
      <p:sp>
        <p:nvSpPr>
          <p:cNvPr id="6" name="5 Flecha derecha"/>
          <p:cNvSpPr/>
          <p:nvPr/>
        </p:nvSpPr>
        <p:spPr>
          <a:xfrm>
            <a:off x="1965920" y="1152324"/>
            <a:ext cx="2402000" cy="1091686"/>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a:solidFill>
                  <a:schemeClr val="tx1"/>
                </a:solidFill>
              </a:rPr>
              <a:t>Grupal o individual</a:t>
            </a:r>
          </a:p>
          <a:p>
            <a:pPr algn="ctr"/>
            <a:r>
              <a:rPr lang="ca-ES">
                <a:solidFill>
                  <a:schemeClr val="tx1"/>
                </a:solidFill>
              </a:rPr>
              <a:t>(30-35%)</a:t>
            </a:r>
          </a:p>
        </p:txBody>
      </p:sp>
      <p:sp>
        <p:nvSpPr>
          <p:cNvPr id="7" name="6 Flecha izquierda"/>
          <p:cNvSpPr/>
          <p:nvPr/>
        </p:nvSpPr>
        <p:spPr>
          <a:xfrm>
            <a:off x="5434590" y="1226744"/>
            <a:ext cx="2427631" cy="992832"/>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dirty="0">
                <a:solidFill>
                  <a:schemeClr val="tx1"/>
                </a:solidFill>
              </a:rPr>
              <a:t>Telefòniques 15-25</a:t>
            </a:r>
            <a:r>
              <a:rPr lang="ca-ES" dirty="0" smtClean="0">
                <a:solidFill>
                  <a:schemeClr val="tx1"/>
                </a:solidFill>
              </a:rPr>
              <a:t>% </a:t>
            </a:r>
            <a:r>
              <a:rPr lang="ca-ES" sz="1400" dirty="0" smtClean="0">
                <a:solidFill>
                  <a:schemeClr val="tx1"/>
                </a:solidFill>
              </a:rPr>
              <a:t>(061 CatSalut Respon)</a:t>
            </a:r>
            <a:endParaRPr lang="ca-ES" sz="1400" dirty="0">
              <a:solidFill>
                <a:schemeClr val="tx1"/>
              </a:solidFill>
            </a:endParaRPr>
          </a:p>
        </p:txBody>
      </p:sp>
      <p:pic>
        <p:nvPicPr>
          <p:cNvPr id="25"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0375" y="4916784"/>
            <a:ext cx="1718749" cy="1048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2" name="31 Conector recto de flecha"/>
          <p:cNvCxnSpPr/>
          <p:nvPr/>
        </p:nvCxnSpPr>
        <p:spPr>
          <a:xfrm flipH="1" flipV="1">
            <a:off x="5777255" y="2198061"/>
            <a:ext cx="1742303" cy="2785833"/>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8" name="Text Box 4"/>
          <p:cNvSpPr txBox="1">
            <a:spLocks noChangeArrowheads="1"/>
          </p:cNvSpPr>
          <p:nvPr/>
        </p:nvSpPr>
        <p:spPr bwMode="auto">
          <a:xfrm rot="3458545">
            <a:off x="5356980" y="3448329"/>
            <a:ext cx="3087056" cy="3231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FontTx/>
              <a:buNone/>
            </a:pPr>
            <a:r>
              <a:rPr lang="ca-ES" altLang="ca-ES" sz="1500" b="1" dirty="0">
                <a:solidFill>
                  <a:srgbClr val="C00000"/>
                </a:solidFill>
              </a:rPr>
              <a:t>MÉS ALTES TASSES D’ÈXIT </a:t>
            </a:r>
          </a:p>
        </p:txBody>
      </p:sp>
      <p:sp>
        <p:nvSpPr>
          <p:cNvPr id="31" name="AutoShape 6" descr="Resultado de imagen para paso del tiempo calendari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a-ES"/>
          </a:p>
        </p:txBody>
      </p:sp>
      <p:sp>
        <p:nvSpPr>
          <p:cNvPr id="41" name="Título 1"/>
          <p:cNvSpPr txBox="1">
            <a:spLocks/>
          </p:cNvSpPr>
          <p:nvPr/>
        </p:nvSpPr>
        <p:spPr bwMode="auto">
          <a:xfrm>
            <a:off x="357188" y="375609"/>
            <a:ext cx="87868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ltLang="ca-ES" sz="4000"/>
              <a:t>PER QUÈ INTERVENIR?</a:t>
            </a:r>
          </a:p>
          <a:p>
            <a:r>
              <a:rPr lang="ca-ES" altLang="ca-ES" sz="2200"/>
              <a:t>POTENCIAL DE L’ATENCIÓ PRIMÀRIA</a:t>
            </a:r>
          </a:p>
        </p:txBody>
      </p:sp>
      <p:sp>
        <p:nvSpPr>
          <p:cNvPr id="3" name="2 CuadroTexto"/>
          <p:cNvSpPr txBox="1"/>
          <p:nvPr/>
        </p:nvSpPr>
        <p:spPr>
          <a:xfrm>
            <a:off x="307975" y="4337563"/>
            <a:ext cx="1821936" cy="646331"/>
          </a:xfrm>
          <a:prstGeom prst="rect">
            <a:avLst/>
          </a:prstGeom>
          <a:noFill/>
        </p:spPr>
        <p:txBody>
          <a:bodyPr wrap="square" rtlCol="0">
            <a:spAutoFit/>
          </a:bodyPr>
          <a:lstStyle/>
          <a:p>
            <a:r>
              <a:rPr lang="ca-ES" b="1">
                <a:solidFill>
                  <a:srgbClr val="C00000"/>
                </a:solidFill>
              </a:rPr>
              <a:t>Visites oportunistes!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par>
                                <p:cTn id="9" presetID="31" presetClass="entr" presetSubtype="0"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18444"/>
                                        </p:tgtEl>
                                        <p:attrNameLst>
                                          <p:attrName>style.visibility</p:attrName>
                                        </p:attrNameLst>
                                      </p:cBhvr>
                                      <p:to>
                                        <p:strVal val="visible"/>
                                      </p:to>
                                    </p:set>
                                    <p:anim calcmode="lin" valueType="num">
                                      <p:cBhvr>
                                        <p:cTn id="19" dur="1000" fill="hold"/>
                                        <p:tgtEl>
                                          <p:spTgt spid="18444"/>
                                        </p:tgtEl>
                                        <p:attrNameLst>
                                          <p:attrName>ppt_w</p:attrName>
                                        </p:attrNameLst>
                                      </p:cBhvr>
                                      <p:tavLst>
                                        <p:tav tm="0">
                                          <p:val>
                                            <p:fltVal val="0"/>
                                          </p:val>
                                        </p:tav>
                                        <p:tav tm="100000">
                                          <p:val>
                                            <p:strVal val="#ppt_w"/>
                                          </p:val>
                                        </p:tav>
                                      </p:tavLst>
                                    </p:anim>
                                    <p:anim calcmode="lin" valueType="num">
                                      <p:cBhvr>
                                        <p:cTn id="20" dur="1000" fill="hold"/>
                                        <p:tgtEl>
                                          <p:spTgt spid="18444"/>
                                        </p:tgtEl>
                                        <p:attrNameLst>
                                          <p:attrName>ppt_h</p:attrName>
                                        </p:attrNameLst>
                                      </p:cBhvr>
                                      <p:tavLst>
                                        <p:tav tm="0">
                                          <p:val>
                                            <p:fltVal val="0"/>
                                          </p:val>
                                        </p:tav>
                                        <p:tav tm="100000">
                                          <p:val>
                                            <p:strVal val="#ppt_h"/>
                                          </p:val>
                                        </p:tav>
                                      </p:tavLst>
                                    </p:anim>
                                    <p:anim calcmode="lin" valueType="num">
                                      <p:cBhvr>
                                        <p:cTn id="21" dur="1000" fill="hold"/>
                                        <p:tgtEl>
                                          <p:spTgt spid="18444"/>
                                        </p:tgtEl>
                                        <p:attrNameLst>
                                          <p:attrName>style.rotation</p:attrName>
                                        </p:attrNameLst>
                                      </p:cBhvr>
                                      <p:tavLst>
                                        <p:tav tm="0">
                                          <p:val>
                                            <p:fltVal val="90"/>
                                          </p:val>
                                        </p:tav>
                                        <p:tav tm="100000">
                                          <p:val>
                                            <p:fltVal val="0"/>
                                          </p:val>
                                        </p:tav>
                                      </p:tavLst>
                                    </p:anim>
                                    <p:animEffect transition="in" filter="fade">
                                      <p:cBhvr>
                                        <p:cTn id="22" dur="1000"/>
                                        <p:tgtEl>
                                          <p:spTgt spid="18444"/>
                                        </p:tgtEl>
                                      </p:cBhvr>
                                    </p:animEffect>
                                  </p:childTnLst>
                                </p:cTn>
                              </p:par>
                              <p:par>
                                <p:cTn id="23" presetID="1" presetClass="entr" presetSubtype="0" fill="hold"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8444"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extLst>
              <p:ext uri="{D42A27DB-BD31-4B8C-83A1-F6EECF244321}">
                <p14:modId xmlns:p14="http://schemas.microsoft.com/office/powerpoint/2010/main" val="3071077179"/>
              </p:ext>
            </p:extLst>
          </p:nvPr>
        </p:nvGraphicFramePr>
        <p:xfrm>
          <a:off x="357187" y="1900447"/>
          <a:ext cx="4968552" cy="31303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9459" name="Picture 4" descr="Resultado de imagen para atencion primaria dibujo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72225" y="1682750"/>
            <a:ext cx="1584325" cy="163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6" descr="Resultado de imagen para atencion primaria dibujos"/>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56100" y="2546350"/>
            <a:ext cx="1535113" cy="123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8" descr="Resultado de imagen para atencion primaria dibujos"/>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50593" y="3625813"/>
            <a:ext cx="3348037" cy="141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CuadroTexto 5"/>
          <p:cNvSpPr txBox="1">
            <a:spLocks noChangeArrowheads="1"/>
          </p:cNvSpPr>
          <p:nvPr/>
        </p:nvSpPr>
        <p:spPr bwMode="auto">
          <a:xfrm>
            <a:off x="1450974" y="5473005"/>
            <a:ext cx="7507831"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a:spcBef>
                <a:spcPct val="0"/>
              </a:spcBef>
              <a:spcAft>
                <a:spcPct val="50000"/>
              </a:spcAft>
              <a:buClrTx/>
              <a:buFontTx/>
              <a:buNone/>
            </a:pPr>
            <a:r>
              <a:rPr lang="ca-ES" altLang="ca-ES" sz="2400" b="1">
                <a:solidFill>
                  <a:srgbClr val="C00000"/>
                </a:solidFill>
                <a:latin typeface="Calibri" panose="020F0502020204030204" pitchFamily="34" charset="0"/>
              </a:rPr>
              <a:t>Elevada població susceptible (freqüentació) 70% es visita 1 vegada/any</a:t>
            </a:r>
          </a:p>
          <a:p>
            <a:pPr algn="ctr">
              <a:spcBef>
                <a:spcPct val="0"/>
              </a:spcBef>
              <a:spcAft>
                <a:spcPct val="50000"/>
              </a:spcAft>
              <a:buClrTx/>
              <a:buNone/>
            </a:pPr>
            <a:r>
              <a:rPr lang="ca-ES" altLang="ca-ES" sz="2400" b="1">
                <a:solidFill>
                  <a:srgbClr val="C00000"/>
                </a:solidFill>
                <a:latin typeface="Calibri" panose="020F0502020204030204" pitchFamily="34" charset="0"/>
              </a:rPr>
              <a:t>Oportunitat única per intervenir!!</a:t>
            </a:r>
          </a:p>
        </p:txBody>
      </p:sp>
      <p:sp>
        <p:nvSpPr>
          <p:cNvPr id="19465" name="Marcador de texto 6"/>
          <p:cNvSpPr txBox="1">
            <a:spLocks/>
          </p:cNvSpPr>
          <p:nvPr/>
        </p:nvSpPr>
        <p:spPr bwMode="auto">
          <a:xfrm>
            <a:off x="357187" y="1371809"/>
            <a:ext cx="5916309"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buFontTx/>
              <a:buNone/>
            </a:pPr>
            <a:r>
              <a:rPr lang="ca-ES" altLang="ca-ES" sz="2000" b="1"/>
              <a:t>CARACTERÍSTIQUES INTRÍNSEQUES DE L’AP </a:t>
            </a:r>
          </a:p>
        </p:txBody>
      </p:sp>
      <p:sp>
        <p:nvSpPr>
          <p:cNvPr id="9" name="Título 1"/>
          <p:cNvSpPr txBox="1">
            <a:spLocks/>
          </p:cNvSpPr>
          <p:nvPr/>
        </p:nvSpPr>
        <p:spPr bwMode="auto">
          <a:xfrm>
            <a:off x="357188" y="375609"/>
            <a:ext cx="87868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ltLang="ca-ES" sz="4000"/>
              <a:t>PER QUÈ INTERVENIR?</a:t>
            </a:r>
          </a:p>
          <a:p>
            <a:r>
              <a:rPr lang="ca-ES" altLang="ca-ES" sz="2200"/>
              <a:t>POTENCIAL DE L’ATENCIÓ PRIMÀRIA</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2 Grupo"/>
          <p:cNvGrpSpPr>
            <a:grpSpLocks/>
          </p:cNvGrpSpPr>
          <p:nvPr/>
        </p:nvGrpSpPr>
        <p:grpSpPr bwMode="auto">
          <a:xfrm>
            <a:off x="273050" y="1341438"/>
            <a:ext cx="8453438" cy="4854575"/>
            <a:chOff x="273050" y="1571625"/>
            <a:chExt cx="8453438" cy="4854575"/>
          </a:xfrm>
        </p:grpSpPr>
        <p:graphicFrame>
          <p:nvGraphicFramePr>
            <p:cNvPr id="20488" name="Gràfic 3"/>
            <p:cNvGraphicFramePr>
              <a:graphicFrameLocks/>
            </p:cNvGraphicFramePr>
            <p:nvPr/>
          </p:nvGraphicFramePr>
          <p:xfrm>
            <a:off x="273050" y="1571625"/>
            <a:ext cx="8453438" cy="4854575"/>
          </p:xfrm>
          <a:graphic>
            <a:graphicData uri="http://schemas.openxmlformats.org/presentationml/2006/ole">
              <mc:AlternateContent xmlns:mc="http://schemas.openxmlformats.org/markup-compatibility/2006">
                <mc:Choice xmlns:v="urn:schemas-microsoft-com:vml" Requires="v">
                  <p:oleObj spid="_x0000_s44044" name="Chart" r:id="rId4" imgW="8461981" imgH="4865030" progId="Excel.Chart.8">
                    <p:embed/>
                  </p:oleObj>
                </mc:Choice>
                <mc:Fallback>
                  <p:oleObj name="Chart" r:id="rId4" imgW="8461981" imgH="4865030" progId="Excel.Chart.8">
                    <p:embed/>
                    <p:pic>
                      <p:nvPicPr>
                        <p:cNvPr id="20488" name="Gràfic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3050" y="1571625"/>
                          <a:ext cx="8453438" cy="485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7" name="Conector recto 6"/>
            <p:cNvCxnSpPr>
              <a:cxnSpLocks/>
            </p:cNvCxnSpPr>
            <p:nvPr/>
          </p:nvCxnSpPr>
          <p:spPr>
            <a:xfrm>
              <a:off x="4906963" y="3143250"/>
              <a:ext cx="2808287" cy="52387"/>
            </a:xfrm>
            <a:prstGeom prst="line">
              <a:avLst/>
            </a:prstGeom>
            <a:ln w="38100">
              <a:solidFill>
                <a:srgbClr val="C00000"/>
              </a:solidFill>
              <a:prstDash val="dash"/>
            </a:ln>
          </p:spPr>
          <p:style>
            <a:lnRef idx="1">
              <a:schemeClr val="accent1"/>
            </a:lnRef>
            <a:fillRef idx="0">
              <a:schemeClr val="accent1"/>
            </a:fillRef>
            <a:effectRef idx="0">
              <a:schemeClr val="accent1"/>
            </a:effectRef>
            <a:fontRef idx="minor">
              <a:schemeClr val="tx1"/>
            </a:fontRef>
          </p:style>
        </p:cxnSp>
      </p:grpSp>
      <p:sp>
        <p:nvSpPr>
          <p:cNvPr id="20483" name="CuadroTexto 1"/>
          <p:cNvSpPr txBox="1">
            <a:spLocks noChangeArrowheads="1"/>
          </p:cNvSpPr>
          <p:nvPr/>
        </p:nvSpPr>
        <p:spPr bwMode="auto">
          <a:xfrm>
            <a:off x="7632700" y="2781300"/>
            <a:ext cx="1511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ClrTx/>
              <a:buFontTx/>
              <a:buNone/>
            </a:pPr>
            <a:r>
              <a:rPr lang="ca-ES" altLang="ca-ES" sz="1400" b="1">
                <a:latin typeface="Calibri" panose="020F0502020204030204" pitchFamily="34" charset="0"/>
              </a:rPr>
              <a:t>Població 23,5%</a:t>
            </a:r>
          </a:p>
        </p:txBody>
      </p:sp>
      <p:sp>
        <p:nvSpPr>
          <p:cNvPr id="20484" name="CuadroTexto 11"/>
          <p:cNvSpPr txBox="1">
            <a:spLocks noChangeArrowheads="1"/>
          </p:cNvSpPr>
          <p:nvPr/>
        </p:nvSpPr>
        <p:spPr bwMode="auto">
          <a:xfrm>
            <a:off x="2771775" y="6308725"/>
            <a:ext cx="37449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ClrTx/>
              <a:buFontTx/>
              <a:buNone/>
            </a:pPr>
            <a:r>
              <a:rPr lang="ca-ES" altLang="ca-ES">
                <a:latin typeface="Calibri" panose="020F0502020204030204" pitchFamily="34" charset="0"/>
              </a:rPr>
              <a:t>Font: Enquesta PAPSF 2014</a:t>
            </a:r>
          </a:p>
        </p:txBody>
      </p:sp>
      <p:sp>
        <p:nvSpPr>
          <p:cNvPr id="20485" name="1 CuadroTexto"/>
          <p:cNvSpPr txBox="1">
            <a:spLocks noChangeArrowheads="1"/>
          </p:cNvSpPr>
          <p:nvPr/>
        </p:nvSpPr>
        <p:spPr bwMode="auto">
          <a:xfrm>
            <a:off x="357188" y="1188966"/>
            <a:ext cx="70486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ClrTx/>
              <a:buFontTx/>
              <a:buNone/>
            </a:pPr>
            <a:r>
              <a:rPr lang="ca-ES" altLang="ca-ES" sz="2400" b="1" dirty="0">
                <a:solidFill>
                  <a:srgbClr val="C00000"/>
                </a:solidFill>
              </a:rPr>
              <a:t>Funció modèlica</a:t>
            </a:r>
            <a:r>
              <a:rPr lang="ca-ES" altLang="ca-ES" sz="2400" b="1" dirty="0" smtClean="0">
                <a:solidFill>
                  <a:srgbClr val="C00000"/>
                </a:solidFill>
              </a:rPr>
              <a:t>!</a:t>
            </a:r>
            <a:endParaRPr lang="ca-ES" altLang="ca-ES" sz="2400" b="1" dirty="0">
              <a:solidFill>
                <a:srgbClr val="C00000"/>
              </a:solidFill>
            </a:endParaRPr>
          </a:p>
        </p:txBody>
      </p:sp>
      <p:sp>
        <p:nvSpPr>
          <p:cNvPr id="10" name="Título 1"/>
          <p:cNvSpPr txBox="1">
            <a:spLocks/>
          </p:cNvSpPr>
          <p:nvPr/>
        </p:nvSpPr>
        <p:spPr bwMode="auto">
          <a:xfrm>
            <a:off x="357188" y="375609"/>
            <a:ext cx="87868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ltLang="ca-ES" sz="4000"/>
              <a:t>PER QUÈ INTERVENIR?</a:t>
            </a:r>
          </a:p>
          <a:p>
            <a:r>
              <a:rPr lang="ca-ES" altLang="ca-ES" sz="2200"/>
              <a:t>POTENCIAL DE L’ATENCIÓ PRIMÀRIA</a:t>
            </a:r>
          </a:p>
        </p:txBody>
      </p:sp>
      <p:sp>
        <p:nvSpPr>
          <p:cNvPr id="2" name="1 CuadroTexto"/>
          <p:cNvSpPr txBox="1"/>
          <p:nvPr/>
        </p:nvSpPr>
        <p:spPr>
          <a:xfrm>
            <a:off x="1388753" y="5747782"/>
            <a:ext cx="7036419" cy="338554"/>
          </a:xfrm>
          <a:prstGeom prst="rect">
            <a:avLst/>
          </a:prstGeom>
          <a:solidFill>
            <a:schemeClr val="bg1"/>
          </a:solidFill>
        </p:spPr>
        <p:txBody>
          <a:bodyPr wrap="square" rtlCol="0">
            <a:spAutoFit/>
          </a:bodyPr>
          <a:lstStyle/>
          <a:p>
            <a:r>
              <a:rPr lang="ca-ES" sz="1600" b="1" dirty="0" smtClean="0"/>
              <a:t>Prevalença de fumadors/es en professionals d’AP segons professió</a:t>
            </a:r>
            <a:endParaRPr lang="ca-ES" sz="16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ítulo 1"/>
          <p:cNvSpPr>
            <a:spLocks noGrp="1"/>
          </p:cNvSpPr>
          <p:nvPr>
            <p:ph type="title"/>
          </p:nvPr>
        </p:nvSpPr>
        <p:spPr>
          <a:xfrm>
            <a:off x="531199" y="257175"/>
            <a:ext cx="8570912" cy="506412"/>
          </a:xfrm>
        </p:spPr>
        <p:txBody>
          <a:bodyPr/>
          <a:lstStyle/>
          <a:p>
            <a:r>
              <a:rPr lang="ca-ES" altLang="ca-ES" sz="4400"/>
              <a:t>Per què intervenir?</a:t>
            </a:r>
            <a:endParaRPr lang="ca-ES" altLang="ca-ES" sz="4400">
              <a:solidFill>
                <a:schemeClr val="tx1"/>
              </a:solidFill>
            </a:endParaRPr>
          </a:p>
        </p:txBody>
      </p:sp>
      <p:sp>
        <p:nvSpPr>
          <p:cNvPr id="3" name="Marcador de contenido 2"/>
          <p:cNvSpPr>
            <a:spLocks noGrp="1"/>
          </p:cNvSpPr>
          <p:nvPr>
            <p:ph idx="1"/>
          </p:nvPr>
        </p:nvSpPr>
        <p:spPr>
          <a:xfrm>
            <a:off x="549830" y="1429358"/>
            <a:ext cx="8464550" cy="4763624"/>
          </a:xfrm>
        </p:spPr>
        <p:txBody>
          <a:bodyPr/>
          <a:lstStyle/>
          <a:p>
            <a:pPr marL="514350" indent="-514350">
              <a:spcBef>
                <a:spcPts val="600"/>
              </a:spcBef>
              <a:buClr>
                <a:schemeClr val="accent1">
                  <a:lumMod val="75000"/>
                </a:schemeClr>
              </a:buClr>
              <a:buSzPct val="95000"/>
              <a:buFont typeface="+mj-lt"/>
              <a:buAutoNum type="arabicPeriod"/>
              <a:defRPr/>
            </a:pPr>
            <a:r>
              <a:rPr lang="ca-ES" sz="2500">
                <a:solidFill>
                  <a:srgbClr val="0293E0"/>
                </a:solidFill>
              </a:rPr>
              <a:t>Causa de morbimortalitat molt important que </a:t>
            </a:r>
            <a:r>
              <a:rPr lang="ca-ES" sz="2500" b="1">
                <a:solidFill>
                  <a:srgbClr val="0293E0"/>
                </a:solidFill>
              </a:rPr>
              <a:t>es pot prevenir! </a:t>
            </a:r>
          </a:p>
          <a:p>
            <a:pPr marL="514350" indent="-514350">
              <a:spcBef>
                <a:spcPts val="600"/>
              </a:spcBef>
              <a:buClr>
                <a:schemeClr val="accent1">
                  <a:lumMod val="75000"/>
                </a:schemeClr>
              </a:buClr>
              <a:buSzPct val="95000"/>
              <a:buFont typeface="+mj-lt"/>
              <a:buAutoNum type="arabicPeriod"/>
              <a:defRPr/>
            </a:pPr>
            <a:r>
              <a:rPr lang="ca-ES" sz="2500" b="1">
                <a:solidFill>
                  <a:srgbClr val="0293E0"/>
                </a:solidFill>
              </a:rPr>
              <a:t>Afecta </a:t>
            </a:r>
            <a:r>
              <a:rPr lang="ca-ES" sz="2500">
                <a:solidFill>
                  <a:srgbClr val="0293E0"/>
                </a:solidFill>
              </a:rPr>
              <a:t>a moltes persones.</a:t>
            </a:r>
          </a:p>
          <a:p>
            <a:pPr marL="514350" indent="-514350">
              <a:spcBef>
                <a:spcPts val="600"/>
              </a:spcBef>
              <a:buClr>
                <a:schemeClr val="accent1">
                  <a:lumMod val="75000"/>
                </a:schemeClr>
              </a:buClr>
              <a:buSzPct val="95000"/>
              <a:buFont typeface="+mj-lt"/>
              <a:buAutoNum type="arabicPeriod"/>
              <a:defRPr/>
            </a:pPr>
            <a:r>
              <a:rPr lang="ca-ES" sz="2500">
                <a:solidFill>
                  <a:srgbClr val="0293E0"/>
                </a:solidFill>
              </a:rPr>
              <a:t>Les intervencions per deixar de fumar tenen </a:t>
            </a:r>
            <a:r>
              <a:rPr lang="ca-ES" sz="2500" b="1">
                <a:solidFill>
                  <a:srgbClr val="0293E0"/>
                </a:solidFill>
              </a:rPr>
              <a:t>evidència de la seva eficàcia</a:t>
            </a:r>
          </a:p>
          <a:p>
            <a:pPr marL="514350" indent="-514350">
              <a:spcBef>
                <a:spcPts val="600"/>
              </a:spcBef>
              <a:buClr>
                <a:schemeClr val="accent1">
                  <a:lumMod val="75000"/>
                </a:schemeClr>
              </a:buClr>
              <a:buSzPct val="95000"/>
              <a:buFont typeface="+mj-lt"/>
              <a:buAutoNum type="arabicPeriod"/>
              <a:defRPr/>
            </a:pPr>
            <a:r>
              <a:rPr lang="ca-ES" sz="2500">
                <a:solidFill>
                  <a:srgbClr val="0293E0"/>
                </a:solidFill>
              </a:rPr>
              <a:t>És una de les intervencions amb </a:t>
            </a:r>
            <a:r>
              <a:rPr lang="ca-ES" sz="2500" b="1">
                <a:solidFill>
                  <a:srgbClr val="0293E0"/>
                </a:solidFill>
              </a:rPr>
              <a:t>millor relació cost-efectivitat. </a:t>
            </a:r>
          </a:p>
          <a:p>
            <a:pPr marL="514350" indent="-514350">
              <a:spcBef>
                <a:spcPts val="600"/>
              </a:spcBef>
              <a:buClr>
                <a:schemeClr val="accent1">
                  <a:lumMod val="75000"/>
                </a:schemeClr>
              </a:buClr>
              <a:buSzPct val="95000"/>
              <a:buFont typeface="+mj-lt"/>
              <a:buAutoNum type="arabicPeriod"/>
              <a:defRPr/>
            </a:pPr>
            <a:r>
              <a:rPr lang="ca-ES" sz="2500">
                <a:solidFill>
                  <a:srgbClr val="0293E0"/>
                </a:solidFill>
              </a:rPr>
              <a:t>S’ha de prioritzar les intervencions amb </a:t>
            </a:r>
            <a:r>
              <a:rPr lang="ca-ES" sz="2500" b="1">
                <a:solidFill>
                  <a:srgbClr val="0293E0"/>
                </a:solidFill>
              </a:rPr>
              <a:t>major impacte en salut.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ítulo 1"/>
          <p:cNvSpPr>
            <a:spLocks noGrp="1"/>
          </p:cNvSpPr>
          <p:nvPr>
            <p:ph type="title"/>
          </p:nvPr>
        </p:nvSpPr>
        <p:spPr>
          <a:xfrm>
            <a:off x="1067181" y="461645"/>
            <a:ext cx="8570912" cy="506412"/>
          </a:xfrm>
        </p:spPr>
        <p:txBody>
          <a:bodyPr/>
          <a:lstStyle/>
          <a:p>
            <a:r>
              <a:rPr lang="ca-ES" altLang="ca-ES" sz="3600"/>
              <a:t>INTERVENCIÓ PER AJUDAR A DEIXAR DE FUMAR</a:t>
            </a:r>
          </a:p>
        </p:txBody>
      </p:sp>
      <p:sp>
        <p:nvSpPr>
          <p:cNvPr id="3" name="Marcador de contenido 2"/>
          <p:cNvSpPr>
            <a:spLocks noGrp="1"/>
          </p:cNvSpPr>
          <p:nvPr>
            <p:ph idx="1"/>
          </p:nvPr>
        </p:nvSpPr>
        <p:spPr>
          <a:xfrm>
            <a:off x="1426500" y="1584508"/>
            <a:ext cx="7454900" cy="3673475"/>
          </a:xfrm>
        </p:spPr>
        <p:txBody>
          <a:bodyPr/>
          <a:lstStyle/>
          <a:p>
            <a:pPr marL="0" indent="0">
              <a:buFont typeface="Wingdings 2" panose="05020102010507070707" pitchFamily="18" charset="2"/>
              <a:buNone/>
              <a:defRPr/>
            </a:pPr>
            <a:r>
              <a:rPr lang="ca-ES" sz="2400" b="1">
                <a:solidFill>
                  <a:schemeClr val="tx1">
                    <a:lumMod val="65000"/>
                    <a:lumOff val="35000"/>
                  </a:schemeClr>
                </a:solidFill>
              </a:rPr>
              <a:t>	</a:t>
            </a:r>
            <a:endParaRPr lang="ca-ES" sz="2400" b="1">
              <a:solidFill>
                <a:srgbClr val="00B0F0"/>
              </a:solidFill>
            </a:endParaRPr>
          </a:p>
          <a:p>
            <a:pPr marL="0" indent="0">
              <a:buFont typeface="Wingdings 2" panose="05020102010507070707" pitchFamily="18" charset="2"/>
              <a:buNone/>
              <a:defRPr/>
            </a:pPr>
            <a:r>
              <a:rPr lang="ca-ES" sz="2400" b="1">
                <a:solidFill>
                  <a:srgbClr val="00B0F0"/>
                </a:solidFill>
              </a:rPr>
              <a:t>	</a:t>
            </a:r>
            <a:r>
              <a:rPr lang="ca-ES" sz="3200" b="1">
                <a:solidFill>
                  <a:schemeClr val="bg1">
                    <a:lumMod val="75000"/>
                  </a:schemeClr>
                </a:solidFill>
              </a:rPr>
              <a:t>Per què intervenir?</a:t>
            </a:r>
          </a:p>
          <a:p>
            <a:pPr marL="0" indent="0">
              <a:buFont typeface="Wingdings 2" panose="05020102010507070707" pitchFamily="18" charset="2"/>
              <a:buNone/>
              <a:defRPr/>
            </a:pPr>
            <a:endParaRPr lang="ca-ES" sz="2400" b="1">
              <a:solidFill>
                <a:srgbClr val="00B0F0"/>
              </a:solidFill>
            </a:endParaRPr>
          </a:p>
          <a:p>
            <a:pPr marL="0" indent="0">
              <a:buFont typeface="Wingdings 2" panose="05020102010507070707" pitchFamily="18" charset="2"/>
              <a:buNone/>
              <a:defRPr/>
            </a:pPr>
            <a:r>
              <a:rPr lang="ca-ES" sz="2400" b="1">
                <a:solidFill>
                  <a:srgbClr val="00B0F0"/>
                </a:solidFill>
              </a:rPr>
              <a:t>	</a:t>
            </a:r>
            <a:r>
              <a:rPr lang="ca-ES" sz="3200" b="1">
                <a:solidFill>
                  <a:srgbClr val="00B0F0"/>
                </a:solidFill>
              </a:rPr>
              <a:t>Recursos</a:t>
            </a:r>
          </a:p>
          <a:p>
            <a:pPr marL="0" indent="0">
              <a:buFont typeface="Wingdings 2" panose="05020102010507070707" pitchFamily="18" charset="2"/>
              <a:buNone/>
              <a:defRPr/>
            </a:pPr>
            <a:endParaRPr lang="ca-ES" sz="3200" b="1">
              <a:solidFill>
                <a:srgbClr val="00B0F0"/>
              </a:solidFill>
            </a:endParaRPr>
          </a:p>
          <a:p>
            <a:pPr marL="0" indent="0">
              <a:buNone/>
              <a:defRPr/>
            </a:pPr>
            <a:r>
              <a:rPr lang="ca-ES" sz="3200" b="1">
                <a:solidFill>
                  <a:srgbClr val="00B0F0"/>
                </a:solidFill>
              </a:rPr>
              <a:t>	</a:t>
            </a:r>
            <a:r>
              <a:rPr lang="ca-ES" sz="3200" b="1">
                <a:solidFill>
                  <a:schemeClr val="bg1">
                    <a:lumMod val="75000"/>
                  </a:schemeClr>
                </a:solidFill>
              </a:rPr>
              <a:t>Què cal fer?</a:t>
            </a:r>
          </a:p>
          <a:p>
            <a:pPr marL="0" indent="0">
              <a:buFont typeface="Wingdings 2" panose="05020102010507070707" pitchFamily="18" charset="2"/>
              <a:buNone/>
              <a:defRPr/>
            </a:pPr>
            <a:endParaRPr lang="ca-ES" sz="3200" b="1">
              <a:solidFill>
                <a:srgbClr val="00B0F0"/>
              </a:solidFill>
            </a:endParaRPr>
          </a:p>
          <a:p>
            <a:pPr>
              <a:defRPr/>
            </a:pPr>
            <a:endParaRPr lang="ca-ES"/>
          </a:p>
        </p:txBody>
      </p:sp>
      <p:pic>
        <p:nvPicPr>
          <p:cNvPr id="8196" name="Picture 2" descr="Epidemiology Group"/>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94380" y="1650832"/>
            <a:ext cx="1218819" cy="946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11" descr="descubrir tu vocación recursos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461968">
            <a:off x="1085244" y="2554791"/>
            <a:ext cx="1237088" cy="1332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noChangeArrowheads="1"/>
          </p:cNvPicPr>
          <p:nvPr/>
        </p:nvPicPr>
        <p:blipFill>
          <a:blip r:embed="rId5"/>
          <a:srcRect/>
          <a:stretch>
            <a:fillRect/>
          </a:stretch>
        </p:blipFill>
        <p:spPr bwMode="auto">
          <a:xfrm rot="21052903">
            <a:off x="1127429" y="4067491"/>
            <a:ext cx="640929" cy="9693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6"/>
          <a:srcRect/>
          <a:stretch>
            <a:fillRect/>
          </a:stretch>
        </p:blipFill>
        <p:spPr bwMode="auto">
          <a:xfrm rot="496659">
            <a:off x="1706414" y="4047915"/>
            <a:ext cx="641733" cy="9925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66475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ítol 1"/>
          <p:cNvSpPr>
            <a:spLocks noGrp="1"/>
          </p:cNvSpPr>
          <p:nvPr>
            <p:ph type="title" idx="4294967295"/>
          </p:nvPr>
        </p:nvSpPr>
        <p:spPr>
          <a:xfrm>
            <a:off x="358775" y="252083"/>
            <a:ext cx="8785225" cy="1143000"/>
          </a:xfrm>
        </p:spPr>
        <p:txBody>
          <a:bodyPr/>
          <a:lstStyle/>
          <a:p>
            <a:r>
              <a:rPr lang="ca-ES" altLang="ca-ES" sz="4400"/>
              <a:t>Recursos PAPSF </a:t>
            </a:r>
            <a:r>
              <a:rPr lang="ca-ES" altLang="ca-ES" sz="4400">
                <a:hlinkClick r:id="rId3"/>
              </a:rPr>
              <a:t>www.papsf.cat</a:t>
            </a:r>
            <a:r>
              <a:rPr lang="ca-ES" altLang="ca-ES" sz="4400"/>
              <a:t> </a:t>
            </a:r>
            <a:br>
              <a:rPr lang="ca-ES" altLang="ca-ES" sz="4400"/>
            </a:br>
            <a:endParaRPr lang="ca-ES" altLang="ca-ES" sz="5400"/>
          </a:p>
        </p:txBody>
      </p:sp>
      <p:sp>
        <p:nvSpPr>
          <p:cNvPr id="4" name="3 Rectángulo redondeado"/>
          <p:cNvSpPr/>
          <p:nvPr/>
        </p:nvSpPr>
        <p:spPr>
          <a:xfrm>
            <a:off x="205783" y="1913698"/>
            <a:ext cx="2288035" cy="2480173"/>
          </a:xfrm>
          <a:prstGeom prst="roundRect">
            <a:avLst/>
          </a:prstGeom>
          <a:solidFill>
            <a:srgbClr val="BF1F7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ca-ES" b="1">
              <a:solidFill>
                <a:schemeClr val="tx1"/>
              </a:solidFill>
            </a:endParaRPr>
          </a:p>
          <a:p>
            <a:pPr algn="ctr"/>
            <a:r>
              <a:rPr lang="ca-ES" b="1">
                <a:solidFill>
                  <a:schemeClr val="tx1"/>
                </a:solidFill>
              </a:rPr>
              <a:t>PAPSF</a:t>
            </a:r>
          </a:p>
          <a:p>
            <a:pPr algn="ctr"/>
            <a:endParaRPr lang="ca-ES" sz="2000">
              <a:solidFill>
                <a:schemeClr val="tx1"/>
              </a:solidFill>
            </a:endParaRPr>
          </a:p>
          <a:p>
            <a:pPr marL="82550"/>
            <a:r>
              <a:rPr lang="ca-ES" sz="1600">
                <a:solidFill>
                  <a:schemeClr val="tx1"/>
                </a:solidFill>
              </a:rPr>
              <a:t>Noticies</a:t>
            </a:r>
          </a:p>
          <a:p>
            <a:pPr marL="82550"/>
            <a:r>
              <a:rPr lang="ca-ES" sz="1600">
                <a:solidFill>
                  <a:schemeClr val="tx1"/>
                </a:solidFill>
              </a:rPr>
              <a:t>Biblioteca</a:t>
            </a:r>
          </a:p>
          <a:p>
            <a:pPr marL="82550"/>
            <a:r>
              <a:rPr lang="ca-ES" sz="1600">
                <a:solidFill>
                  <a:schemeClr val="tx1"/>
                </a:solidFill>
              </a:rPr>
              <a:t>Activitats:</a:t>
            </a:r>
          </a:p>
          <a:p>
            <a:pPr marL="177800">
              <a:buFont typeface="Arial" panose="020B0604020202020204" pitchFamily="34" charset="0"/>
              <a:buChar char="•"/>
            </a:pPr>
            <a:r>
              <a:rPr lang="ca-ES" sz="1600">
                <a:solidFill>
                  <a:schemeClr val="tx1"/>
                </a:solidFill>
              </a:rPr>
              <a:t>Formació presencial</a:t>
            </a:r>
          </a:p>
          <a:p>
            <a:pPr marL="177800">
              <a:buFont typeface="Arial" panose="020B0604020202020204" pitchFamily="34" charset="0"/>
              <a:buChar char="•"/>
            </a:pPr>
            <a:r>
              <a:rPr lang="ca-ES" sz="1600">
                <a:solidFill>
                  <a:schemeClr val="tx1"/>
                </a:solidFill>
                <a:hlinkClick r:id="rId4"/>
              </a:rPr>
              <a:t>Formació a distància</a:t>
            </a:r>
            <a:endParaRPr lang="ca-ES" sz="1600">
              <a:solidFill>
                <a:schemeClr val="tx1"/>
              </a:solidFill>
            </a:endParaRPr>
          </a:p>
          <a:p>
            <a:pPr marL="177800">
              <a:buFont typeface="Arial" panose="020B0604020202020204" pitchFamily="34" charset="0"/>
              <a:buChar char="•"/>
            </a:pPr>
            <a:endParaRPr lang="ca-ES" sz="1600">
              <a:solidFill>
                <a:schemeClr val="tx1"/>
              </a:solidFill>
            </a:endParaRPr>
          </a:p>
          <a:p>
            <a:pPr marL="82550"/>
            <a:r>
              <a:rPr lang="ca-ES" sz="1600">
                <a:solidFill>
                  <a:schemeClr val="tx1"/>
                </a:solidFill>
                <a:hlinkClick r:id="rId5"/>
              </a:rPr>
              <a:t>Setmana Sense Fum</a:t>
            </a:r>
            <a:endParaRPr lang="ca-ES" sz="1600">
              <a:solidFill>
                <a:schemeClr val="tx1"/>
              </a:solidFill>
            </a:endParaRPr>
          </a:p>
          <a:p>
            <a:pPr algn="ctr"/>
            <a:endParaRPr lang="ca-ES">
              <a:solidFill>
                <a:schemeClr val="tx1"/>
              </a:solidFill>
            </a:endParaRPr>
          </a:p>
        </p:txBody>
      </p:sp>
      <p:pic>
        <p:nvPicPr>
          <p:cNvPr id="5" name="4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318" y="1080606"/>
            <a:ext cx="1152000" cy="951312"/>
          </a:xfrm>
          <a:prstGeom prst="rect">
            <a:avLst/>
          </a:prstGeom>
        </p:spPr>
      </p:pic>
      <p:sp>
        <p:nvSpPr>
          <p:cNvPr id="8" name="7 Rectángulo redondeado"/>
          <p:cNvSpPr/>
          <p:nvPr/>
        </p:nvSpPr>
        <p:spPr>
          <a:xfrm>
            <a:off x="4707877" y="1945162"/>
            <a:ext cx="2196000" cy="2290809"/>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a-ES" b="1">
                <a:solidFill>
                  <a:schemeClr val="tx1"/>
                </a:solidFill>
              </a:rPr>
              <a:t>Infància Sense Fum</a:t>
            </a:r>
          </a:p>
          <a:p>
            <a:pPr algn="ctr"/>
            <a:endParaRPr lang="ca-ES" b="1">
              <a:solidFill>
                <a:schemeClr val="tx1"/>
              </a:solidFill>
            </a:endParaRPr>
          </a:p>
          <a:p>
            <a:endParaRPr lang="ca-ES">
              <a:solidFill>
                <a:schemeClr val="tx1"/>
              </a:solidFill>
            </a:endParaRPr>
          </a:p>
          <a:p>
            <a:r>
              <a:rPr lang="ca-ES">
                <a:solidFill>
                  <a:schemeClr val="tx1"/>
                </a:solidFill>
              </a:rPr>
              <a:t>Guies</a:t>
            </a:r>
          </a:p>
          <a:p>
            <a:pPr marL="82550" indent="-82550" algn="ctr">
              <a:buFont typeface="Arial" panose="020B0604020202020204" pitchFamily="34" charset="0"/>
              <a:buChar char="•"/>
            </a:pPr>
            <a:r>
              <a:rPr lang="ca-ES" sz="1600">
                <a:solidFill>
                  <a:schemeClr val="tx1"/>
                </a:solidFill>
              </a:rPr>
              <a:t>Per a professionals</a:t>
            </a:r>
          </a:p>
          <a:p>
            <a:pPr marL="82550" indent="-82550" algn="ctr">
              <a:buFont typeface="Arial" panose="020B0604020202020204" pitchFamily="34" charset="0"/>
              <a:buChar char="•"/>
            </a:pPr>
            <a:r>
              <a:rPr lang="ca-ES" sz="1600">
                <a:solidFill>
                  <a:schemeClr val="tx1"/>
                </a:solidFill>
              </a:rPr>
              <a:t>Per a pares i mares</a:t>
            </a:r>
          </a:p>
          <a:p>
            <a:pPr algn="ctr"/>
            <a:endParaRPr lang="ca-ES">
              <a:solidFill>
                <a:schemeClr val="tx1"/>
              </a:solidFill>
            </a:endParaRPr>
          </a:p>
        </p:txBody>
      </p:sp>
      <p:pic>
        <p:nvPicPr>
          <p:cNvPr id="717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80628" y="1109722"/>
            <a:ext cx="1025290" cy="100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9 Rectángulo redondeado"/>
          <p:cNvSpPr/>
          <p:nvPr/>
        </p:nvSpPr>
        <p:spPr>
          <a:xfrm>
            <a:off x="6971756" y="1947185"/>
            <a:ext cx="2099787" cy="2288786"/>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ca-ES" b="1">
              <a:solidFill>
                <a:schemeClr val="tx1"/>
              </a:solidFill>
            </a:endParaRPr>
          </a:p>
          <a:p>
            <a:pPr algn="ctr"/>
            <a:r>
              <a:rPr lang="ca-ES" b="1">
                <a:solidFill>
                  <a:schemeClr val="tx1"/>
                </a:solidFill>
              </a:rPr>
              <a:t>qTabac</a:t>
            </a:r>
          </a:p>
          <a:p>
            <a:pPr algn="ctr"/>
            <a:endParaRPr lang="ca-ES" b="1">
              <a:solidFill>
                <a:schemeClr val="tx1"/>
              </a:solidFill>
            </a:endParaRPr>
          </a:p>
          <a:p>
            <a:pPr algn="ctr"/>
            <a:endParaRPr lang="ca-ES" sz="1600" b="1">
              <a:solidFill>
                <a:schemeClr val="tx1"/>
              </a:solidFill>
            </a:endParaRPr>
          </a:p>
          <a:p>
            <a:pPr algn="ctr"/>
            <a:r>
              <a:rPr lang="ca-ES" sz="1600">
                <a:solidFill>
                  <a:schemeClr val="tx1"/>
                </a:solidFill>
              </a:rPr>
              <a:t>Servei de consultes per a professionals:</a:t>
            </a:r>
          </a:p>
          <a:p>
            <a:pPr algn="ctr"/>
            <a:endParaRPr lang="ca-ES" sz="1400">
              <a:solidFill>
                <a:schemeClr val="tx1"/>
              </a:solidFill>
            </a:endParaRPr>
          </a:p>
          <a:p>
            <a:pPr marL="82550" indent="-82550" algn="ctr">
              <a:buFont typeface="Arial" panose="020B0604020202020204" pitchFamily="34" charset="0"/>
              <a:buChar char="•"/>
              <a:tabLst>
                <a:tab pos="82550" algn="l"/>
              </a:tabLst>
            </a:pPr>
            <a:r>
              <a:rPr lang="ca-ES" sz="1600">
                <a:solidFill>
                  <a:schemeClr val="tx1"/>
                </a:solidFill>
              </a:rPr>
              <a:t>Telèfon 932607357</a:t>
            </a:r>
          </a:p>
          <a:p>
            <a:pPr marL="107950" indent="-107950" algn="ctr">
              <a:buFont typeface="Arial" panose="020B0604020202020204" pitchFamily="34" charset="0"/>
              <a:buChar char="•"/>
              <a:tabLst>
                <a:tab pos="82550" algn="l"/>
              </a:tabLst>
            </a:pPr>
            <a:r>
              <a:rPr lang="ca-ES" sz="1600">
                <a:solidFill>
                  <a:schemeClr val="tx1"/>
                </a:solidFill>
              </a:rPr>
              <a:t>Formulari en línia</a:t>
            </a:r>
          </a:p>
          <a:p>
            <a:pPr algn="ctr"/>
            <a:endParaRPr lang="ca-ES">
              <a:solidFill>
                <a:schemeClr val="tx1"/>
              </a:solidFill>
            </a:endParaRPr>
          </a:p>
        </p:txBody>
      </p:sp>
      <p:pic>
        <p:nvPicPr>
          <p:cNvPr id="7174" name="Picture 6" descr="http://www.qtabac.cat/wp-content/uploads/2015/06/logo_qtabac-300x177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43704" y="1127715"/>
            <a:ext cx="1403390" cy="828000"/>
          </a:xfrm>
          <a:prstGeom prst="rect">
            <a:avLst/>
          </a:prstGeom>
          <a:noFill/>
          <a:extLst>
            <a:ext uri="{909E8E84-426E-40DD-AFC4-6F175D3DCCD1}">
              <a14:hiddenFill xmlns:a14="http://schemas.microsoft.com/office/drawing/2010/main">
                <a:solidFill>
                  <a:srgbClr val="FFFFFF"/>
                </a:solidFill>
              </a14:hiddenFill>
            </a:ext>
          </a:extLst>
        </p:spPr>
      </p:pic>
      <p:sp>
        <p:nvSpPr>
          <p:cNvPr id="7" name="6 CuadroTexto"/>
          <p:cNvSpPr txBox="1"/>
          <p:nvPr/>
        </p:nvSpPr>
        <p:spPr>
          <a:xfrm>
            <a:off x="974456" y="2217903"/>
            <a:ext cx="869438" cy="369332"/>
          </a:xfrm>
          <a:prstGeom prst="rect">
            <a:avLst/>
          </a:prstGeom>
          <a:noFill/>
        </p:spPr>
        <p:txBody>
          <a:bodyPr wrap="square" rtlCol="0">
            <a:spAutoFit/>
          </a:bodyPr>
          <a:lstStyle/>
          <a:p>
            <a:r>
              <a:rPr lang="ca-ES" b="1">
                <a:hlinkClick r:id="rId3"/>
              </a:rPr>
              <a:t>Enllaç</a:t>
            </a:r>
            <a:endParaRPr lang="ca-ES" b="1"/>
          </a:p>
        </p:txBody>
      </p:sp>
      <p:sp>
        <p:nvSpPr>
          <p:cNvPr id="22" name="21 Rectángulo redondeado"/>
          <p:cNvSpPr/>
          <p:nvPr/>
        </p:nvSpPr>
        <p:spPr>
          <a:xfrm>
            <a:off x="2527302" y="1945162"/>
            <a:ext cx="2121201" cy="229081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ca-ES" b="1">
              <a:solidFill>
                <a:schemeClr val="tx1"/>
              </a:solidFill>
            </a:endParaRPr>
          </a:p>
          <a:p>
            <a:pPr algn="ctr"/>
            <a:r>
              <a:rPr lang="ca-ES" b="1">
                <a:solidFill>
                  <a:schemeClr val="tx1"/>
                </a:solidFill>
              </a:rPr>
              <a:t>Intervenció grupal</a:t>
            </a:r>
          </a:p>
          <a:p>
            <a:r>
              <a:rPr lang="ca-ES" b="1">
                <a:solidFill>
                  <a:schemeClr val="tx1"/>
                </a:solidFill>
              </a:rPr>
              <a:t> </a:t>
            </a:r>
          </a:p>
          <a:p>
            <a:r>
              <a:rPr lang="ca-ES" sz="1600">
                <a:solidFill>
                  <a:schemeClr val="tx1"/>
                </a:solidFill>
              </a:rPr>
              <a:t>   Guia i materials</a:t>
            </a:r>
          </a:p>
          <a:p>
            <a:pPr marL="355600" indent="-82550">
              <a:buFont typeface="Arial" panose="020B0604020202020204" pitchFamily="34" charset="0"/>
              <a:buChar char="•"/>
            </a:pPr>
            <a:r>
              <a:rPr lang="ca-ES" sz="1600">
                <a:solidFill>
                  <a:schemeClr val="tx1"/>
                </a:solidFill>
              </a:rPr>
              <a:t> Català</a:t>
            </a:r>
          </a:p>
          <a:p>
            <a:pPr marL="355600" indent="-82550">
              <a:buFont typeface="Arial" panose="020B0604020202020204" pitchFamily="34" charset="0"/>
              <a:buChar char="•"/>
            </a:pPr>
            <a:r>
              <a:rPr lang="ca-ES" sz="1600">
                <a:solidFill>
                  <a:schemeClr val="tx1"/>
                </a:solidFill>
              </a:rPr>
              <a:t> Castellà </a:t>
            </a:r>
          </a:p>
          <a:p>
            <a:pPr algn="ctr"/>
            <a:endParaRPr lang="ca-ES" sz="1600">
              <a:solidFill>
                <a:schemeClr val="tx1"/>
              </a:solidFill>
            </a:endParaRPr>
          </a:p>
          <a:p>
            <a:pPr algn="ctr"/>
            <a:r>
              <a:rPr lang="ca-ES" sz="1600">
                <a:solidFill>
                  <a:schemeClr val="tx1"/>
                </a:solidFill>
              </a:rPr>
              <a:t>Nou pòster editable per la difusió en el CAP!!</a:t>
            </a:r>
          </a:p>
          <a:p>
            <a:pPr algn="ctr"/>
            <a:endParaRPr lang="ca-ES">
              <a:solidFill>
                <a:schemeClr val="tx1"/>
              </a:solidFill>
            </a:endParaRPr>
          </a:p>
        </p:txBody>
      </p:sp>
      <p:pic>
        <p:nvPicPr>
          <p:cNvPr id="23" name="Picture 4" descr="C:\Users\gortega\Desktop\PAPSF\OneDrive - FUNDACIÓ D'ATENCIÓ PRIMÀRIA\4. LOGOS\Intervenció Grupal\2017 LOGOS DEF\Logo Grup de Treball.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43662" y="1043515"/>
            <a:ext cx="894857" cy="1044000"/>
          </a:xfrm>
          <a:prstGeom prst="rect">
            <a:avLst/>
          </a:prstGeom>
          <a:noFill/>
          <a:extLst>
            <a:ext uri="{909E8E84-426E-40DD-AFC4-6F175D3DCCD1}">
              <a14:hiddenFill xmlns:a14="http://schemas.microsoft.com/office/drawing/2010/main">
                <a:solidFill>
                  <a:srgbClr val="FFFFFF"/>
                </a:solidFill>
              </a14:hiddenFill>
            </a:ext>
          </a:extLst>
        </p:spPr>
      </p:pic>
      <p:sp>
        <p:nvSpPr>
          <p:cNvPr id="14" name="13 CuadroTexto"/>
          <p:cNvSpPr txBox="1"/>
          <p:nvPr/>
        </p:nvSpPr>
        <p:spPr>
          <a:xfrm>
            <a:off x="3214912" y="2227582"/>
            <a:ext cx="888479" cy="369332"/>
          </a:xfrm>
          <a:prstGeom prst="rect">
            <a:avLst/>
          </a:prstGeom>
          <a:noFill/>
        </p:spPr>
        <p:txBody>
          <a:bodyPr wrap="square" rtlCol="0">
            <a:spAutoFit/>
          </a:bodyPr>
          <a:lstStyle/>
          <a:p>
            <a:r>
              <a:rPr lang="ca-ES" b="1">
                <a:hlinkClick r:id="rId10"/>
              </a:rPr>
              <a:t>Enllaç</a:t>
            </a:r>
            <a:endParaRPr lang="ca-ES" b="1"/>
          </a:p>
        </p:txBody>
      </p:sp>
      <p:sp>
        <p:nvSpPr>
          <p:cNvPr id="15" name="14 CuadroTexto"/>
          <p:cNvSpPr txBox="1"/>
          <p:nvPr/>
        </p:nvSpPr>
        <p:spPr>
          <a:xfrm>
            <a:off x="7666973" y="2319444"/>
            <a:ext cx="831273" cy="369332"/>
          </a:xfrm>
          <a:prstGeom prst="rect">
            <a:avLst/>
          </a:prstGeom>
          <a:noFill/>
        </p:spPr>
        <p:txBody>
          <a:bodyPr wrap="square" rtlCol="0">
            <a:spAutoFit/>
          </a:bodyPr>
          <a:lstStyle/>
          <a:p>
            <a:r>
              <a:rPr lang="ca-ES" b="1">
                <a:hlinkClick r:id="rId11"/>
              </a:rPr>
              <a:t>Enllaç</a:t>
            </a:r>
            <a:endParaRPr lang="ca-ES" b="1"/>
          </a:p>
        </p:txBody>
      </p:sp>
      <p:pic>
        <p:nvPicPr>
          <p:cNvPr id="27" name="Picture 3"/>
          <p:cNvPicPr>
            <a:picLocks noChangeAspect="1" noChangeArrowheads="1"/>
          </p:cNvPicPr>
          <p:nvPr/>
        </p:nvPicPr>
        <p:blipFill>
          <a:blip r:embed="rId12"/>
          <a:srcRect/>
          <a:stretch>
            <a:fillRect/>
          </a:stretch>
        </p:blipFill>
        <p:spPr bwMode="auto">
          <a:xfrm>
            <a:off x="5519497" y="4617913"/>
            <a:ext cx="1357552" cy="20997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7"/>
          <p:cNvPicPr>
            <a:picLocks noChangeAspect="1" noChangeArrowheads="1"/>
          </p:cNvPicPr>
          <p:nvPr/>
        </p:nvPicPr>
        <p:blipFill>
          <a:blip r:embed="rId13"/>
          <a:srcRect/>
          <a:stretch>
            <a:fillRect/>
          </a:stretch>
        </p:blipFill>
        <p:spPr bwMode="auto">
          <a:xfrm>
            <a:off x="3826759" y="4617913"/>
            <a:ext cx="1410082" cy="21326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Explosión: 14 puntos 2"/>
          <p:cNvSpPr/>
          <p:nvPr/>
        </p:nvSpPr>
        <p:spPr>
          <a:xfrm rot="21170173">
            <a:off x="1548131" y="4227995"/>
            <a:ext cx="2759133" cy="2039618"/>
          </a:xfrm>
          <a:prstGeom prst="irregularSeal2">
            <a:avLst/>
          </a:prstGeom>
          <a:solidFill>
            <a:srgbClr val="BF1F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2000"/>
              <a:t>Novetat!</a:t>
            </a:r>
          </a:p>
          <a:p>
            <a:pPr algn="ctr"/>
            <a:r>
              <a:rPr lang="ca-ES" sz="2000"/>
              <a:t>Guies PAPSF</a:t>
            </a:r>
          </a:p>
        </p:txBody>
      </p:sp>
      <p:sp>
        <p:nvSpPr>
          <p:cNvPr id="2" name="1 CuadroTexto"/>
          <p:cNvSpPr txBox="1"/>
          <p:nvPr/>
        </p:nvSpPr>
        <p:spPr>
          <a:xfrm>
            <a:off x="5414864" y="2318017"/>
            <a:ext cx="782026" cy="369332"/>
          </a:xfrm>
          <a:prstGeom prst="rect">
            <a:avLst/>
          </a:prstGeom>
          <a:noFill/>
        </p:spPr>
        <p:txBody>
          <a:bodyPr wrap="square" rtlCol="0">
            <a:spAutoFit/>
          </a:bodyPr>
          <a:lstStyle/>
          <a:p>
            <a:r>
              <a:rPr lang="ca-ES" b="1">
                <a:hlinkClick r:id="rId14"/>
              </a:rPr>
              <a:t>Enllaç</a:t>
            </a:r>
            <a:endParaRPr lang="ca-E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ítulo 1"/>
          <p:cNvSpPr>
            <a:spLocks noGrp="1"/>
          </p:cNvSpPr>
          <p:nvPr>
            <p:ph type="title"/>
          </p:nvPr>
        </p:nvSpPr>
        <p:spPr>
          <a:xfrm>
            <a:off x="1067181" y="461645"/>
            <a:ext cx="8570912" cy="506412"/>
          </a:xfrm>
        </p:spPr>
        <p:txBody>
          <a:bodyPr/>
          <a:lstStyle/>
          <a:p>
            <a:r>
              <a:rPr lang="ca-ES" altLang="ca-ES" sz="3600"/>
              <a:t>INTERVENCIÓ PER AJUDAR A DEIXAR DE FUMAR</a:t>
            </a:r>
          </a:p>
        </p:txBody>
      </p:sp>
      <p:sp>
        <p:nvSpPr>
          <p:cNvPr id="3" name="Marcador de contenido 2"/>
          <p:cNvSpPr>
            <a:spLocks noGrp="1"/>
          </p:cNvSpPr>
          <p:nvPr>
            <p:ph idx="1"/>
          </p:nvPr>
        </p:nvSpPr>
        <p:spPr>
          <a:xfrm>
            <a:off x="1426500" y="1584508"/>
            <a:ext cx="7454900" cy="3673475"/>
          </a:xfrm>
        </p:spPr>
        <p:txBody>
          <a:bodyPr/>
          <a:lstStyle/>
          <a:p>
            <a:pPr marL="0" indent="0">
              <a:buFont typeface="Wingdings 2" panose="05020102010507070707" pitchFamily="18" charset="2"/>
              <a:buNone/>
              <a:defRPr/>
            </a:pPr>
            <a:r>
              <a:rPr lang="ca-ES" sz="2400" b="1">
                <a:solidFill>
                  <a:schemeClr val="tx1">
                    <a:lumMod val="65000"/>
                    <a:lumOff val="35000"/>
                  </a:schemeClr>
                </a:solidFill>
              </a:rPr>
              <a:t>	</a:t>
            </a:r>
            <a:endParaRPr lang="ca-ES" sz="2400" b="1">
              <a:solidFill>
                <a:srgbClr val="00B0F0"/>
              </a:solidFill>
            </a:endParaRPr>
          </a:p>
          <a:p>
            <a:pPr marL="0" indent="0">
              <a:buFont typeface="Wingdings 2" panose="05020102010507070707" pitchFamily="18" charset="2"/>
              <a:buNone/>
              <a:defRPr/>
            </a:pPr>
            <a:r>
              <a:rPr lang="ca-ES" sz="2400" b="1">
                <a:solidFill>
                  <a:srgbClr val="00B0F0"/>
                </a:solidFill>
              </a:rPr>
              <a:t>	</a:t>
            </a:r>
            <a:r>
              <a:rPr lang="ca-ES" sz="3200" b="1">
                <a:solidFill>
                  <a:schemeClr val="bg1">
                    <a:lumMod val="75000"/>
                  </a:schemeClr>
                </a:solidFill>
              </a:rPr>
              <a:t>Per què intervenir?</a:t>
            </a:r>
          </a:p>
          <a:p>
            <a:pPr marL="0" indent="0">
              <a:buFont typeface="Wingdings 2" panose="05020102010507070707" pitchFamily="18" charset="2"/>
              <a:buNone/>
              <a:defRPr/>
            </a:pPr>
            <a:endParaRPr lang="ca-ES" sz="2400" b="1">
              <a:solidFill>
                <a:schemeClr val="bg1">
                  <a:lumMod val="75000"/>
                </a:schemeClr>
              </a:solidFill>
            </a:endParaRPr>
          </a:p>
          <a:p>
            <a:pPr marL="0" indent="0">
              <a:buFont typeface="Wingdings 2" panose="05020102010507070707" pitchFamily="18" charset="2"/>
              <a:buNone/>
              <a:defRPr/>
            </a:pPr>
            <a:r>
              <a:rPr lang="ca-ES" sz="2400" b="1">
                <a:solidFill>
                  <a:schemeClr val="bg1">
                    <a:lumMod val="75000"/>
                  </a:schemeClr>
                </a:solidFill>
              </a:rPr>
              <a:t>	</a:t>
            </a:r>
            <a:r>
              <a:rPr lang="ca-ES" sz="3200" b="1">
                <a:solidFill>
                  <a:schemeClr val="bg1">
                    <a:lumMod val="75000"/>
                  </a:schemeClr>
                </a:solidFill>
              </a:rPr>
              <a:t>Recursos</a:t>
            </a:r>
          </a:p>
          <a:p>
            <a:pPr marL="0" indent="0">
              <a:buFont typeface="Wingdings 2" panose="05020102010507070707" pitchFamily="18" charset="2"/>
              <a:buNone/>
              <a:defRPr/>
            </a:pPr>
            <a:endParaRPr lang="ca-ES" sz="3200" b="1">
              <a:solidFill>
                <a:srgbClr val="00B0F0"/>
              </a:solidFill>
            </a:endParaRPr>
          </a:p>
          <a:p>
            <a:pPr marL="0" indent="0">
              <a:buNone/>
              <a:defRPr/>
            </a:pPr>
            <a:r>
              <a:rPr lang="ca-ES" sz="3200" b="1">
                <a:solidFill>
                  <a:srgbClr val="00B0F0"/>
                </a:solidFill>
              </a:rPr>
              <a:t>	Què cal fer?</a:t>
            </a:r>
          </a:p>
          <a:p>
            <a:pPr marL="0" indent="0">
              <a:buFont typeface="Wingdings 2" panose="05020102010507070707" pitchFamily="18" charset="2"/>
              <a:buNone/>
              <a:defRPr/>
            </a:pPr>
            <a:endParaRPr lang="ca-ES" sz="3200" b="1">
              <a:solidFill>
                <a:srgbClr val="00B0F0"/>
              </a:solidFill>
            </a:endParaRPr>
          </a:p>
          <a:p>
            <a:pPr>
              <a:defRPr/>
            </a:pPr>
            <a:endParaRPr lang="ca-ES"/>
          </a:p>
        </p:txBody>
      </p:sp>
      <p:pic>
        <p:nvPicPr>
          <p:cNvPr id="8196" name="Picture 2" descr="Epidemiology Group"/>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94380" y="1650832"/>
            <a:ext cx="1218819" cy="946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11" descr="descubrir tu vocación recursos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461968">
            <a:off x="1085244" y="2554791"/>
            <a:ext cx="1237088" cy="1332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noChangeArrowheads="1"/>
          </p:cNvPicPr>
          <p:nvPr/>
        </p:nvPicPr>
        <p:blipFill>
          <a:blip r:embed="rId5"/>
          <a:srcRect/>
          <a:stretch>
            <a:fillRect/>
          </a:stretch>
        </p:blipFill>
        <p:spPr bwMode="auto">
          <a:xfrm rot="21052903">
            <a:off x="1127429" y="4067491"/>
            <a:ext cx="640929" cy="9693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6"/>
          <a:srcRect/>
          <a:stretch>
            <a:fillRect/>
          </a:stretch>
        </p:blipFill>
        <p:spPr bwMode="auto">
          <a:xfrm rot="496659">
            <a:off x="1706414" y="4047915"/>
            <a:ext cx="641733" cy="9925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95955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a:srcRect/>
          <a:stretch>
            <a:fillRect/>
          </a:stretch>
        </p:blipFill>
        <p:spPr bwMode="auto">
          <a:xfrm>
            <a:off x="5454492" y="917137"/>
            <a:ext cx="1431553" cy="22142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7"/>
          <p:cNvPicPr>
            <a:picLocks noChangeAspect="1" noChangeArrowheads="1"/>
          </p:cNvPicPr>
          <p:nvPr/>
        </p:nvPicPr>
        <p:blipFill>
          <a:blip r:embed="rId4"/>
          <a:srcRect/>
          <a:stretch>
            <a:fillRect/>
          </a:stretch>
        </p:blipFill>
        <p:spPr bwMode="auto">
          <a:xfrm>
            <a:off x="3523146" y="917137"/>
            <a:ext cx="1463994" cy="22142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Explosión: 14 puntos 2"/>
          <p:cNvSpPr/>
          <p:nvPr/>
        </p:nvSpPr>
        <p:spPr>
          <a:xfrm rot="21170173">
            <a:off x="661209" y="915640"/>
            <a:ext cx="2937632" cy="2268968"/>
          </a:xfrm>
          <a:prstGeom prst="irregularSeal2">
            <a:avLst/>
          </a:prstGeom>
          <a:solidFill>
            <a:srgbClr val="BF1F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2000"/>
              <a:t>Novetat!</a:t>
            </a:r>
          </a:p>
          <a:p>
            <a:pPr algn="ctr"/>
            <a:r>
              <a:rPr lang="ca-ES" sz="2000"/>
              <a:t>Guies PAPSF</a:t>
            </a:r>
          </a:p>
        </p:txBody>
      </p:sp>
      <p:sp>
        <p:nvSpPr>
          <p:cNvPr id="8" name="Título 1"/>
          <p:cNvSpPr txBox="1">
            <a:spLocks/>
          </p:cNvSpPr>
          <p:nvPr/>
        </p:nvSpPr>
        <p:spPr bwMode="auto">
          <a:xfrm>
            <a:off x="531199" y="257175"/>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lvl1pPr algn="l" rtl="0" eaLnBrk="0" fontAlgn="base" hangingPunct="0">
              <a:lnSpc>
                <a:spcPct val="100000"/>
              </a:lnSpc>
              <a:spcBef>
                <a:spcPct val="0"/>
              </a:spcBef>
              <a:spcAft>
                <a:spcPct val="0"/>
              </a:spcAft>
              <a:defRPr sz="80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ltLang="ca-ES" sz="4400"/>
              <a:t>Què cal fer?</a:t>
            </a:r>
            <a:endParaRPr lang="ca-ES" altLang="ca-ES" sz="4400">
              <a:solidFill>
                <a:schemeClr val="tx1"/>
              </a:solidFill>
            </a:endParaRPr>
          </a:p>
        </p:txBody>
      </p:sp>
      <p:sp>
        <p:nvSpPr>
          <p:cNvPr id="9" name="Subtítulo 2"/>
          <p:cNvSpPr txBox="1">
            <a:spLocks/>
          </p:cNvSpPr>
          <p:nvPr/>
        </p:nvSpPr>
        <p:spPr bwMode="auto">
          <a:xfrm>
            <a:off x="1244980" y="3254865"/>
            <a:ext cx="9020907" cy="357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285750" indent="-285750" algn="l" rtl="0" eaLnBrk="0" fontAlgn="base" hangingPunct="0">
              <a:spcBef>
                <a:spcPct val="20000"/>
              </a:spcBef>
              <a:spcAft>
                <a:spcPct val="0"/>
              </a:spcAft>
              <a:buClr>
                <a:schemeClr val="tx2"/>
              </a:buClr>
              <a:buFont typeface="Wingdings 2" panose="05020102010507070707" pitchFamily="18" charset="2"/>
              <a:buChar char=""/>
              <a:defRPr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16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ca-ES" sz="4400">
                <a:solidFill>
                  <a:schemeClr val="accent1"/>
                </a:solidFill>
                <a:latin typeface="+mn-lt"/>
              </a:rPr>
              <a:t>Acrònim de les 5A </a:t>
            </a:r>
          </a:p>
          <a:p>
            <a:pPr marL="0" indent="0">
              <a:buNone/>
            </a:pPr>
            <a:r>
              <a:rPr lang="ca-ES" sz="4400">
                <a:solidFill>
                  <a:schemeClr val="accent1"/>
                </a:solidFill>
                <a:latin typeface="+mn-lt"/>
              </a:rPr>
              <a:t>de la </a:t>
            </a:r>
            <a:r>
              <a:rPr lang="ca-ES" sz="4400" i="1">
                <a:solidFill>
                  <a:schemeClr val="accent1"/>
                </a:solidFill>
                <a:latin typeface="+mn-lt"/>
              </a:rPr>
              <a:t>Guia de pràctica clínica </a:t>
            </a:r>
          </a:p>
          <a:p>
            <a:pPr marL="0" indent="0">
              <a:buNone/>
            </a:pPr>
            <a:r>
              <a:rPr lang="ca-ES" sz="4400">
                <a:solidFill>
                  <a:schemeClr val="accent1"/>
                </a:solidFill>
                <a:latin typeface="+mn-lt"/>
              </a:rPr>
              <a:t>del </a:t>
            </a:r>
            <a:r>
              <a:rPr lang="ca-ES" sz="4400" err="1">
                <a:solidFill>
                  <a:schemeClr val="accent1"/>
                </a:solidFill>
                <a:latin typeface="+mn-lt"/>
              </a:rPr>
              <a:t>Public</a:t>
            </a:r>
            <a:r>
              <a:rPr lang="ca-ES" sz="4400">
                <a:solidFill>
                  <a:schemeClr val="accent1"/>
                </a:solidFill>
                <a:latin typeface="+mn-lt"/>
              </a:rPr>
              <a:t> Health Service</a:t>
            </a:r>
          </a:p>
        </p:txBody>
      </p:sp>
    </p:spTree>
    <p:extLst>
      <p:ext uri="{BB962C8B-B14F-4D97-AF65-F5344CB8AC3E}">
        <p14:creationId xmlns:p14="http://schemas.microsoft.com/office/powerpoint/2010/main" val="33829679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374301" y="1257566"/>
            <a:ext cx="8727810" cy="5849815"/>
          </a:xfrm>
        </p:spPr>
        <p:txBody>
          <a:bodyPr>
            <a:noAutofit/>
          </a:bodyPr>
          <a:lstStyle/>
          <a:p>
            <a:pPr marL="742950" indent="-742950" algn="l">
              <a:buClr>
                <a:srgbClr val="00B0F0"/>
              </a:buClr>
              <a:buFont typeface="+mj-lt"/>
              <a:buAutoNum type="arabicPeriod"/>
            </a:pPr>
            <a:r>
              <a:rPr lang="ca-ES" sz="3600" b="1" err="1">
                <a:solidFill>
                  <a:schemeClr val="accent1"/>
                </a:solidFill>
                <a:latin typeface="+mn-lt"/>
              </a:rPr>
              <a:t>ASK</a:t>
            </a:r>
            <a:r>
              <a:rPr lang="ca-ES" sz="3600">
                <a:solidFill>
                  <a:schemeClr val="accent1"/>
                </a:solidFill>
                <a:latin typeface="+mn-lt"/>
              </a:rPr>
              <a:t> 			Preguntar pel tabac i 					registrar</a:t>
            </a:r>
          </a:p>
          <a:p>
            <a:pPr marL="742950" indent="-742950" algn="l">
              <a:buClr>
                <a:srgbClr val="00B0F0"/>
              </a:buClr>
              <a:buFont typeface="+mj-lt"/>
              <a:buAutoNum type="arabicPeriod"/>
            </a:pPr>
            <a:r>
              <a:rPr lang="ca-ES" sz="3600" b="1" err="1">
                <a:solidFill>
                  <a:schemeClr val="accent1"/>
                </a:solidFill>
                <a:latin typeface="+mn-lt"/>
              </a:rPr>
              <a:t>ADVISE</a:t>
            </a:r>
            <a:r>
              <a:rPr lang="ca-ES" sz="3600">
                <a:solidFill>
                  <a:schemeClr val="accent1"/>
                </a:solidFill>
                <a:latin typeface="+mn-lt"/>
              </a:rPr>
              <a:t> 		Aconsellar</a:t>
            </a:r>
          </a:p>
          <a:p>
            <a:pPr marL="742950" indent="-742950" algn="l">
              <a:buClr>
                <a:srgbClr val="00B0F0"/>
              </a:buClr>
              <a:buFont typeface="+mj-lt"/>
              <a:buAutoNum type="arabicPeriod"/>
            </a:pPr>
            <a:r>
              <a:rPr lang="ca-ES" sz="3600" b="1" err="1">
                <a:solidFill>
                  <a:schemeClr val="accent1"/>
                </a:solidFill>
                <a:latin typeface="+mn-lt"/>
              </a:rPr>
              <a:t>ASSESS</a:t>
            </a:r>
            <a:r>
              <a:rPr lang="ca-ES" sz="3600">
                <a:solidFill>
                  <a:schemeClr val="accent1"/>
                </a:solidFill>
                <a:latin typeface="+mn-lt"/>
              </a:rPr>
              <a:t> 		Comprovar disposició </a:t>
            </a:r>
          </a:p>
          <a:p>
            <a:pPr marL="742950" indent="-742950" algn="l">
              <a:buClr>
                <a:srgbClr val="00B0F0"/>
              </a:buClr>
              <a:buFont typeface="+mj-lt"/>
              <a:buAutoNum type="arabicPeriod"/>
            </a:pPr>
            <a:r>
              <a:rPr lang="ca-ES" sz="3600" b="1">
                <a:solidFill>
                  <a:schemeClr val="accent1"/>
                </a:solidFill>
                <a:latin typeface="+mn-lt"/>
              </a:rPr>
              <a:t>ASSIST</a:t>
            </a:r>
            <a:r>
              <a:rPr lang="ca-ES" sz="3600">
                <a:solidFill>
                  <a:schemeClr val="accent1"/>
                </a:solidFill>
                <a:latin typeface="+mn-lt"/>
              </a:rPr>
              <a:t> 		Ajudar: conductual i 					farmacològicament</a:t>
            </a:r>
          </a:p>
          <a:p>
            <a:pPr marL="742950" indent="-742950" algn="l">
              <a:buClr>
                <a:srgbClr val="00B0F0"/>
              </a:buClr>
              <a:buFont typeface="+mj-lt"/>
              <a:buAutoNum type="arabicPeriod"/>
            </a:pPr>
            <a:r>
              <a:rPr lang="ca-ES" sz="3600" b="1" err="1">
                <a:solidFill>
                  <a:schemeClr val="accent1"/>
                </a:solidFill>
                <a:latin typeface="+mn-lt"/>
              </a:rPr>
              <a:t>ARRANGE</a:t>
            </a:r>
            <a:r>
              <a:rPr lang="ca-ES" sz="3600" b="1">
                <a:solidFill>
                  <a:schemeClr val="accent1"/>
                </a:solidFill>
                <a:latin typeface="+mn-lt"/>
              </a:rPr>
              <a:t>	</a:t>
            </a:r>
            <a:r>
              <a:rPr lang="ca-ES" sz="3600">
                <a:solidFill>
                  <a:schemeClr val="accent1"/>
                </a:solidFill>
                <a:latin typeface="+mn-lt"/>
              </a:rPr>
              <a:t>Acordar seguiment</a:t>
            </a:r>
          </a:p>
          <a:p>
            <a:pPr marL="457200" indent="-457200" algn="l">
              <a:buFont typeface="+mj-lt"/>
              <a:buAutoNum type="arabicPeriod"/>
            </a:pPr>
            <a:endParaRPr lang="ca-ES" sz="4400">
              <a:solidFill>
                <a:schemeClr val="accent1"/>
              </a:solidFill>
              <a:latin typeface="+mn-lt"/>
            </a:endParaRPr>
          </a:p>
        </p:txBody>
      </p:sp>
      <p:sp>
        <p:nvSpPr>
          <p:cNvPr id="5" name="Título 1"/>
          <p:cNvSpPr txBox="1">
            <a:spLocks/>
          </p:cNvSpPr>
          <p:nvPr/>
        </p:nvSpPr>
        <p:spPr bwMode="auto">
          <a:xfrm>
            <a:off x="531199" y="257175"/>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lvl1pPr algn="l" rtl="0" eaLnBrk="0" fontAlgn="base" hangingPunct="0">
              <a:lnSpc>
                <a:spcPct val="100000"/>
              </a:lnSpc>
              <a:spcBef>
                <a:spcPct val="0"/>
              </a:spcBef>
              <a:spcAft>
                <a:spcPct val="0"/>
              </a:spcAft>
              <a:defRPr sz="80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ltLang="ca-ES" sz="4400"/>
              <a:t>Què cal fer?</a:t>
            </a:r>
            <a:endParaRPr lang="ca-ES" altLang="ca-ES" sz="4400">
              <a:solidFill>
                <a:schemeClr val="tx1"/>
              </a:solidFill>
            </a:endParaRPr>
          </a:p>
        </p:txBody>
      </p:sp>
    </p:spTree>
    <p:extLst>
      <p:ext uri="{BB962C8B-B14F-4D97-AF65-F5344CB8AC3E}">
        <p14:creationId xmlns:p14="http://schemas.microsoft.com/office/powerpoint/2010/main" val="30638051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ítulo 1"/>
          <p:cNvSpPr>
            <a:spLocks noGrp="1"/>
          </p:cNvSpPr>
          <p:nvPr>
            <p:ph type="title"/>
          </p:nvPr>
        </p:nvSpPr>
        <p:spPr>
          <a:xfrm>
            <a:off x="1067181" y="461645"/>
            <a:ext cx="8570912" cy="506412"/>
          </a:xfrm>
        </p:spPr>
        <p:txBody>
          <a:bodyPr/>
          <a:lstStyle/>
          <a:p>
            <a:r>
              <a:rPr lang="ca-ES" altLang="ca-ES" sz="3600"/>
              <a:t>INTERVENCIÓ PER AJUDAR A DEIXAR DE FUMAR</a:t>
            </a:r>
          </a:p>
        </p:txBody>
      </p:sp>
      <p:sp>
        <p:nvSpPr>
          <p:cNvPr id="3" name="Marcador de contenido 2"/>
          <p:cNvSpPr>
            <a:spLocks noGrp="1"/>
          </p:cNvSpPr>
          <p:nvPr>
            <p:ph idx="1"/>
          </p:nvPr>
        </p:nvSpPr>
        <p:spPr>
          <a:xfrm>
            <a:off x="1426500" y="1584508"/>
            <a:ext cx="7454900" cy="3673475"/>
          </a:xfrm>
        </p:spPr>
        <p:txBody>
          <a:bodyPr/>
          <a:lstStyle/>
          <a:p>
            <a:pPr marL="0" indent="0">
              <a:buFont typeface="Wingdings 2" panose="05020102010507070707" pitchFamily="18" charset="2"/>
              <a:buNone/>
              <a:defRPr/>
            </a:pPr>
            <a:r>
              <a:rPr lang="ca-ES" sz="2400" b="1">
                <a:solidFill>
                  <a:schemeClr val="tx1">
                    <a:lumMod val="65000"/>
                    <a:lumOff val="35000"/>
                  </a:schemeClr>
                </a:solidFill>
              </a:rPr>
              <a:t>	</a:t>
            </a:r>
            <a:endParaRPr lang="ca-ES" sz="2400" b="1">
              <a:solidFill>
                <a:srgbClr val="00B0F0"/>
              </a:solidFill>
            </a:endParaRPr>
          </a:p>
          <a:p>
            <a:pPr marL="0" indent="0">
              <a:buFont typeface="Wingdings 2" panose="05020102010507070707" pitchFamily="18" charset="2"/>
              <a:buNone/>
              <a:defRPr/>
            </a:pPr>
            <a:r>
              <a:rPr lang="ca-ES" sz="2400" b="1">
                <a:solidFill>
                  <a:srgbClr val="00B0F0"/>
                </a:solidFill>
              </a:rPr>
              <a:t>	</a:t>
            </a:r>
            <a:r>
              <a:rPr lang="ca-ES" sz="3200" b="1">
                <a:solidFill>
                  <a:srgbClr val="00B0F0"/>
                </a:solidFill>
              </a:rPr>
              <a:t>Per què intervenir?</a:t>
            </a:r>
          </a:p>
          <a:p>
            <a:pPr marL="0" indent="0">
              <a:buFont typeface="Wingdings 2" panose="05020102010507070707" pitchFamily="18" charset="2"/>
              <a:buNone/>
              <a:defRPr/>
            </a:pPr>
            <a:endParaRPr lang="ca-ES" sz="2400" b="1">
              <a:solidFill>
                <a:srgbClr val="00B0F0"/>
              </a:solidFill>
            </a:endParaRPr>
          </a:p>
          <a:p>
            <a:pPr marL="0" indent="0">
              <a:buFont typeface="Wingdings 2" panose="05020102010507070707" pitchFamily="18" charset="2"/>
              <a:buNone/>
              <a:defRPr/>
            </a:pPr>
            <a:r>
              <a:rPr lang="ca-ES" sz="2400" b="1">
                <a:solidFill>
                  <a:srgbClr val="00B0F0"/>
                </a:solidFill>
              </a:rPr>
              <a:t>	</a:t>
            </a:r>
            <a:r>
              <a:rPr lang="ca-ES" sz="3200" b="1">
                <a:solidFill>
                  <a:srgbClr val="00B0F0"/>
                </a:solidFill>
              </a:rPr>
              <a:t>Recursos</a:t>
            </a:r>
          </a:p>
          <a:p>
            <a:pPr marL="0" indent="0">
              <a:buFont typeface="Wingdings 2" panose="05020102010507070707" pitchFamily="18" charset="2"/>
              <a:buNone/>
              <a:defRPr/>
            </a:pPr>
            <a:endParaRPr lang="ca-ES" sz="3200" b="1">
              <a:solidFill>
                <a:srgbClr val="00B0F0"/>
              </a:solidFill>
            </a:endParaRPr>
          </a:p>
          <a:p>
            <a:pPr marL="0" indent="0">
              <a:buNone/>
              <a:defRPr/>
            </a:pPr>
            <a:r>
              <a:rPr lang="ca-ES" sz="3200" b="1">
                <a:solidFill>
                  <a:srgbClr val="00B0F0"/>
                </a:solidFill>
              </a:rPr>
              <a:t>	Què cal fer?</a:t>
            </a:r>
          </a:p>
          <a:p>
            <a:pPr marL="0" indent="0">
              <a:buFont typeface="Wingdings 2" panose="05020102010507070707" pitchFamily="18" charset="2"/>
              <a:buNone/>
              <a:defRPr/>
            </a:pPr>
            <a:endParaRPr lang="ca-ES" sz="3200" b="1">
              <a:solidFill>
                <a:srgbClr val="00B0F0"/>
              </a:solidFill>
            </a:endParaRPr>
          </a:p>
          <a:p>
            <a:pPr>
              <a:defRPr/>
            </a:pPr>
            <a:endParaRPr lang="ca-ES"/>
          </a:p>
        </p:txBody>
      </p:sp>
      <p:pic>
        <p:nvPicPr>
          <p:cNvPr id="8196" name="Picture 2" descr="Epidemiology Group"/>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94380" y="1650832"/>
            <a:ext cx="1218819" cy="946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11" descr="descubrir tu vocación recursos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461968">
            <a:off x="1085244" y="2554791"/>
            <a:ext cx="1237088" cy="1332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noChangeArrowheads="1"/>
          </p:cNvPicPr>
          <p:nvPr/>
        </p:nvPicPr>
        <p:blipFill>
          <a:blip r:embed="rId5"/>
          <a:srcRect/>
          <a:stretch>
            <a:fillRect/>
          </a:stretch>
        </p:blipFill>
        <p:spPr bwMode="auto">
          <a:xfrm rot="21052903">
            <a:off x="1127429" y="4067491"/>
            <a:ext cx="640929" cy="9693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6"/>
          <a:srcRect/>
          <a:stretch>
            <a:fillRect/>
          </a:stretch>
        </p:blipFill>
        <p:spPr bwMode="auto">
          <a:xfrm rot="496659">
            <a:off x="1706414" y="4047915"/>
            <a:ext cx="641733" cy="9925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915734" y="283877"/>
            <a:ext cx="7086601" cy="867508"/>
          </a:xfrm>
        </p:spPr>
        <p:txBody>
          <a:bodyPr/>
          <a:lstStyle/>
          <a:p>
            <a:r>
              <a:rPr lang="ca-ES" sz="4400" b="1"/>
              <a:t>Preguntar i registrar</a:t>
            </a:r>
          </a:p>
        </p:txBody>
      </p:sp>
      <p:pic>
        <p:nvPicPr>
          <p:cNvPr id="4198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566"/>
          <a:stretch/>
        </p:blipFill>
        <p:spPr bwMode="auto">
          <a:xfrm>
            <a:off x="475013" y="1679943"/>
            <a:ext cx="8293709" cy="27330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CuadroTexto"/>
          <p:cNvSpPr txBox="1"/>
          <p:nvPr/>
        </p:nvSpPr>
        <p:spPr>
          <a:xfrm>
            <a:off x="234176" y="5553307"/>
            <a:ext cx="8909824" cy="523220"/>
          </a:xfrm>
          <a:prstGeom prst="rect">
            <a:avLst/>
          </a:prstGeom>
          <a:noFill/>
        </p:spPr>
        <p:txBody>
          <a:bodyPr wrap="square" rtlCol="0">
            <a:spAutoFit/>
          </a:bodyPr>
          <a:lstStyle/>
          <a:p>
            <a:r>
              <a:rPr lang="ca-ES" sz="1400" dirty="0" smtClean="0"/>
              <a:t>Definició fumador. Font: </a:t>
            </a:r>
            <a:r>
              <a:rPr lang="ca-ES" sz="1400" dirty="0" smtClean="0">
                <a:hlinkClick r:id="rId4"/>
              </a:rPr>
              <a:t>http</a:t>
            </a:r>
            <a:r>
              <a:rPr lang="ca-ES" sz="1400" dirty="0">
                <a:hlinkClick r:id="rId4"/>
              </a:rPr>
              <a:t>://</a:t>
            </a:r>
            <a:r>
              <a:rPr lang="ca-ES" sz="1400" dirty="0" err="1" smtClean="0">
                <a:hlinkClick r:id="rId4"/>
              </a:rPr>
              <a:t>www.who.int</a:t>
            </a:r>
            <a:r>
              <a:rPr lang="ca-ES" sz="1400" dirty="0" smtClean="0">
                <a:hlinkClick r:id="rId4"/>
              </a:rPr>
              <a:t>/</a:t>
            </a:r>
            <a:r>
              <a:rPr lang="ca-ES" sz="1400" dirty="0" err="1" smtClean="0">
                <a:hlinkClick r:id="rId4"/>
              </a:rPr>
              <a:t>fctc</a:t>
            </a:r>
            <a:r>
              <a:rPr lang="ca-ES" sz="1400" dirty="0" smtClean="0">
                <a:hlinkClick r:id="rId4"/>
              </a:rPr>
              <a:t>/</a:t>
            </a:r>
            <a:r>
              <a:rPr lang="ca-ES" sz="1400" dirty="0" err="1" smtClean="0">
                <a:hlinkClick r:id="rId4"/>
              </a:rPr>
              <a:t>reporting</a:t>
            </a:r>
            <a:r>
              <a:rPr lang="ca-ES" sz="1400" dirty="0" smtClean="0">
                <a:hlinkClick r:id="rId4"/>
              </a:rPr>
              <a:t>/who_fctc_indicator_compendium_1st_edition_es.pdf?ua=1</a:t>
            </a:r>
            <a:endParaRPr lang="ca-ES" sz="1400" dirty="0" smtClean="0"/>
          </a:p>
          <a:p>
            <a:endParaRPr lang="ca-ES" sz="1400" dirty="0"/>
          </a:p>
        </p:txBody>
      </p:sp>
    </p:spTree>
    <p:extLst>
      <p:ext uri="{BB962C8B-B14F-4D97-AF65-F5344CB8AC3E}">
        <p14:creationId xmlns:p14="http://schemas.microsoft.com/office/powerpoint/2010/main" val="19881255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320752" y="0"/>
            <a:ext cx="6664569" cy="820615"/>
          </a:xfrm>
        </p:spPr>
        <p:txBody>
          <a:bodyPr/>
          <a:lstStyle/>
          <a:p>
            <a:r>
              <a:rPr lang="ca-ES" sz="4400" b="1"/>
              <a:t>Aconsellar</a:t>
            </a:r>
          </a:p>
        </p:txBody>
      </p:sp>
      <p:pic>
        <p:nvPicPr>
          <p:cNvPr id="430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639" b="-1639"/>
          <a:stretch/>
        </p:blipFill>
        <p:spPr bwMode="auto">
          <a:xfrm>
            <a:off x="368135" y="1840989"/>
            <a:ext cx="8502180" cy="2854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4443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bwMode="auto">
          <a:xfrm>
            <a:off x="320752" y="0"/>
            <a:ext cx="8823248" cy="82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sz="4400"/>
              <a:t>Avaluar si vol deixar de fumar</a:t>
            </a:r>
          </a:p>
        </p:txBody>
      </p:sp>
      <p:pic>
        <p:nvPicPr>
          <p:cNvPr id="4403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889"/>
          <a:stretch/>
        </p:blipFill>
        <p:spPr bwMode="auto">
          <a:xfrm>
            <a:off x="2576944" y="2016274"/>
            <a:ext cx="3968209" cy="2684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25647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4294967295"/>
          </p:nvPr>
        </p:nvSpPr>
        <p:spPr>
          <a:xfrm>
            <a:off x="491923" y="1586582"/>
            <a:ext cx="8229600" cy="4438041"/>
          </a:xfrm>
        </p:spPr>
        <p:txBody>
          <a:bodyPr>
            <a:normAutofit fontScale="92500" lnSpcReduction="20000"/>
          </a:bodyPr>
          <a:lstStyle/>
          <a:p>
            <a:pPr marL="0" indent="0" algn="ctr">
              <a:buNone/>
            </a:pPr>
            <a:r>
              <a:rPr lang="ca-ES" sz="4800">
                <a:solidFill>
                  <a:schemeClr val="tx2"/>
                </a:solidFill>
                <a:latin typeface="+mn-lt"/>
              </a:rPr>
              <a:t>Entrevista </a:t>
            </a:r>
            <a:r>
              <a:rPr lang="ca-ES" sz="4800" err="1">
                <a:solidFill>
                  <a:schemeClr val="tx2"/>
                </a:solidFill>
                <a:latin typeface="+mn-lt"/>
              </a:rPr>
              <a:t>motivacional</a:t>
            </a:r>
            <a:endParaRPr lang="ca-ES" sz="4800">
              <a:solidFill>
                <a:schemeClr val="tx2"/>
              </a:solidFill>
              <a:latin typeface="+mn-lt"/>
            </a:endParaRPr>
          </a:p>
          <a:p>
            <a:pPr marL="0" indent="0" algn="ctr">
              <a:buNone/>
            </a:pPr>
            <a:r>
              <a:rPr lang="ca-ES">
                <a:solidFill>
                  <a:schemeClr val="tx2"/>
                </a:solidFill>
                <a:latin typeface="+mn-lt"/>
              </a:rPr>
              <a:t>William R. Miller i Stephen </a:t>
            </a:r>
            <a:r>
              <a:rPr lang="ca-ES" err="1">
                <a:solidFill>
                  <a:schemeClr val="tx2"/>
                </a:solidFill>
                <a:latin typeface="+mn-lt"/>
              </a:rPr>
              <a:t>Rollnick</a:t>
            </a:r>
            <a:endParaRPr lang="ca-ES">
              <a:solidFill>
                <a:schemeClr val="tx2"/>
              </a:solidFill>
              <a:latin typeface="+mn-lt"/>
            </a:endParaRPr>
          </a:p>
          <a:p>
            <a:pPr marL="0" indent="0" algn="ctr">
              <a:buNone/>
            </a:pPr>
            <a:endParaRPr lang="ca-ES">
              <a:solidFill>
                <a:schemeClr val="tx2"/>
              </a:solidFill>
              <a:latin typeface="+mn-lt"/>
            </a:endParaRPr>
          </a:p>
          <a:p>
            <a:pPr marL="0" indent="0" algn="ctr">
              <a:buNone/>
            </a:pPr>
            <a:r>
              <a:rPr lang="ca-ES" sz="3200" b="1">
                <a:solidFill>
                  <a:schemeClr val="tx2"/>
                </a:solidFill>
                <a:latin typeface="+mn-lt"/>
              </a:rPr>
              <a:t>Escoltar a la persona que fuma</a:t>
            </a:r>
          </a:p>
          <a:p>
            <a:pPr marL="0" indent="0" algn="ctr">
              <a:buNone/>
            </a:pPr>
            <a:r>
              <a:rPr lang="ca-ES" sz="3200" b="1">
                <a:solidFill>
                  <a:schemeClr val="tx2"/>
                </a:solidFill>
                <a:latin typeface="+mn-lt"/>
              </a:rPr>
              <a:t>Respectar la seva opinió </a:t>
            </a:r>
          </a:p>
          <a:p>
            <a:pPr marL="0" indent="0" algn="ctr">
              <a:buNone/>
            </a:pPr>
            <a:r>
              <a:rPr lang="ca-ES" sz="3200" b="1">
                <a:solidFill>
                  <a:schemeClr val="tx2"/>
                </a:solidFill>
                <a:latin typeface="+mn-lt"/>
              </a:rPr>
              <a:t>Cedir-li tota la responsabilitat del procés</a:t>
            </a:r>
          </a:p>
          <a:p>
            <a:pPr marL="0" indent="0" algn="ctr">
              <a:buNone/>
            </a:pPr>
            <a:r>
              <a:rPr lang="ca-ES" sz="3200" b="1">
                <a:solidFill>
                  <a:schemeClr val="tx2"/>
                </a:solidFill>
                <a:latin typeface="+mn-lt"/>
              </a:rPr>
              <a:t>Ser tolerant amb la seva incertesa</a:t>
            </a:r>
          </a:p>
          <a:p>
            <a:pPr marL="0" indent="0" algn="ctr">
              <a:buNone/>
            </a:pPr>
            <a:r>
              <a:rPr lang="ca-ES" sz="3200" b="1">
                <a:solidFill>
                  <a:schemeClr val="tx2"/>
                </a:solidFill>
                <a:latin typeface="+mn-lt"/>
              </a:rPr>
              <a:t>Ser flexible</a:t>
            </a:r>
          </a:p>
          <a:p>
            <a:pPr marL="0" indent="0" algn="ctr">
              <a:buNone/>
            </a:pPr>
            <a:r>
              <a:rPr lang="ca-ES" sz="3200" b="1">
                <a:solidFill>
                  <a:schemeClr val="tx2"/>
                </a:solidFill>
                <a:latin typeface="+mn-lt"/>
              </a:rPr>
              <a:t>Ser molt i molt pacient: el procés pot ser molt i molt llarg</a:t>
            </a:r>
          </a:p>
          <a:p>
            <a:pPr marL="0" indent="0" algn="ctr">
              <a:buNone/>
            </a:pPr>
            <a:endParaRPr lang="ca-ES" b="1">
              <a:solidFill>
                <a:schemeClr val="tx2"/>
              </a:solidFill>
            </a:endParaRPr>
          </a:p>
        </p:txBody>
      </p:sp>
      <p:sp>
        <p:nvSpPr>
          <p:cNvPr id="4" name="Título 1"/>
          <p:cNvSpPr txBox="1">
            <a:spLocks/>
          </p:cNvSpPr>
          <p:nvPr/>
        </p:nvSpPr>
        <p:spPr bwMode="auto">
          <a:xfrm>
            <a:off x="320752" y="277793"/>
            <a:ext cx="8823248" cy="82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sz="4400"/>
              <a:t>Què podem fer per les persones no decidides?</a:t>
            </a:r>
          </a:p>
        </p:txBody>
      </p:sp>
    </p:spTree>
    <p:extLst>
      <p:ext uri="{BB962C8B-B14F-4D97-AF65-F5344CB8AC3E}">
        <p14:creationId xmlns:p14="http://schemas.microsoft.com/office/powerpoint/2010/main" val="2877656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bwMode="auto">
          <a:xfrm>
            <a:off x="320752" y="277793"/>
            <a:ext cx="8823248" cy="82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sz="4000"/>
              <a:t>Què podem fer per les persones no decidides?</a:t>
            </a:r>
          </a:p>
        </p:txBody>
      </p:sp>
      <p:pic>
        <p:nvPicPr>
          <p:cNvPr id="45058"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98461" y="1348263"/>
            <a:ext cx="7267830" cy="4717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70715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bwMode="auto">
          <a:xfrm>
            <a:off x="320752" y="277793"/>
            <a:ext cx="8823248" cy="82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sz="4000"/>
              <a:t>Què podem fer per les persones no decidides?</a:t>
            </a:r>
          </a:p>
        </p:txBody>
      </p:sp>
      <p:pic>
        <p:nvPicPr>
          <p:cNvPr id="460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6037" y="1330056"/>
            <a:ext cx="6355747" cy="5016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76431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txBox="1">
            <a:spLocks/>
          </p:cNvSpPr>
          <p:nvPr/>
        </p:nvSpPr>
        <p:spPr bwMode="auto">
          <a:xfrm>
            <a:off x="320752" y="277793"/>
            <a:ext cx="8823248" cy="82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sz="4000"/>
              <a:t>Què podem fer per les persones no decidides?</a:t>
            </a:r>
          </a:p>
        </p:txBody>
      </p:sp>
      <p:pic>
        <p:nvPicPr>
          <p:cNvPr id="419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4215" y="1560184"/>
            <a:ext cx="5976322" cy="4151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4601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bwMode="auto">
          <a:xfrm>
            <a:off x="320752" y="277793"/>
            <a:ext cx="8823248" cy="82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sz="4000"/>
              <a:t>Què podem fer pels decidits a deixar de fumar?</a:t>
            </a:r>
          </a:p>
        </p:txBody>
      </p:sp>
      <p:pic>
        <p:nvPicPr>
          <p:cNvPr id="481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961" y="1420559"/>
            <a:ext cx="8130257" cy="45413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24099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3"/>
          <a:srcRect l="11019" t="32353"/>
          <a:stretch/>
        </p:blipFill>
        <p:spPr>
          <a:xfrm>
            <a:off x="5005224" y="1061977"/>
            <a:ext cx="3536891" cy="5584785"/>
          </a:xfrm>
          <a:prstGeom prst="rect">
            <a:avLst/>
          </a:prstGeom>
        </p:spPr>
      </p:pic>
      <p:pic>
        <p:nvPicPr>
          <p:cNvPr id="3" name="Imagen 4"/>
          <p:cNvPicPr>
            <a:picLocks noChangeAspect="1"/>
          </p:cNvPicPr>
          <p:nvPr/>
        </p:nvPicPr>
        <p:blipFill rotWithShape="1">
          <a:blip r:embed="rId3">
            <a:clrChange>
              <a:clrFrom>
                <a:srgbClr val="FFFFFF"/>
              </a:clrFrom>
              <a:clrTo>
                <a:srgbClr val="FFFFFF">
                  <a:alpha val="0"/>
                </a:srgbClr>
              </a:clrTo>
            </a:clrChange>
          </a:blip>
          <a:srcRect b="67511"/>
          <a:stretch/>
        </p:blipFill>
        <p:spPr>
          <a:xfrm>
            <a:off x="422142" y="1508953"/>
            <a:ext cx="4076095" cy="2750531"/>
          </a:xfrm>
          <a:prstGeom prst="rect">
            <a:avLst/>
          </a:prstGeom>
        </p:spPr>
      </p:pic>
      <p:sp>
        <p:nvSpPr>
          <p:cNvPr id="4" name="Título 1"/>
          <p:cNvSpPr txBox="1">
            <a:spLocks/>
          </p:cNvSpPr>
          <p:nvPr/>
        </p:nvSpPr>
        <p:spPr bwMode="auto">
          <a:xfrm>
            <a:off x="320752" y="277793"/>
            <a:ext cx="8823248" cy="82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sz="4000"/>
              <a:t>Què podem fer pels decidits a deixar de fumar?</a:t>
            </a:r>
          </a:p>
        </p:txBody>
      </p:sp>
    </p:spTree>
    <p:extLst>
      <p:ext uri="{BB962C8B-B14F-4D97-AF65-F5344CB8AC3E}">
        <p14:creationId xmlns:p14="http://schemas.microsoft.com/office/powerpoint/2010/main" val="25963794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bwMode="auto">
          <a:xfrm>
            <a:off x="320752" y="277793"/>
            <a:ext cx="8823248" cy="82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sz="4000"/>
              <a:t>Què podem fer pels decidits a deixar de fumar?</a:t>
            </a:r>
          </a:p>
        </p:txBody>
      </p:sp>
      <p:pic>
        <p:nvPicPr>
          <p:cNvPr id="501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752" y="1713738"/>
            <a:ext cx="8667280" cy="3821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6007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4" descr="Seis de las imágenes más duras que propone la Comisión a los estados, que ahora deberán decidir si obligan a los fabricantes a imprimirlas en las cajetill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065" y="2133600"/>
            <a:ext cx="3340100" cy="334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Marcador de texto 3"/>
          <p:cNvSpPr>
            <a:spLocks noGrp="1"/>
          </p:cNvSpPr>
          <p:nvPr>
            <p:ph type="body" sz="quarter" idx="13"/>
          </p:nvPr>
        </p:nvSpPr>
        <p:spPr>
          <a:xfrm>
            <a:off x="357188" y="1196975"/>
            <a:ext cx="8694737" cy="936625"/>
          </a:xfrm>
        </p:spPr>
        <p:txBody>
          <a:bodyPr>
            <a:normAutofit/>
          </a:bodyPr>
          <a:lstStyle/>
          <a:p>
            <a:r>
              <a:rPr lang="ca-ES" sz="1800"/>
              <a:t>…el tabac és l’únic producte que es ven legalment als consumidors i mata als que l'utilitzen de la manera prevista (OMS)</a:t>
            </a:r>
          </a:p>
        </p:txBody>
      </p:sp>
      <p:sp>
        <p:nvSpPr>
          <p:cNvPr id="4" name="CuadroTexto 3"/>
          <p:cNvSpPr txBox="1"/>
          <p:nvPr/>
        </p:nvSpPr>
        <p:spPr>
          <a:xfrm>
            <a:off x="4201609" y="1990845"/>
            <a:ext cx="4384251" cy="1046440"/>
          </a:xfrm>
          <a:prstGeom prst="rect">
            <a:avLst/>
          </a:prstGeom>
          <a:solidFill>
            <a:srgbClr val="92D050"/>
          </a:solidFill>
        </p:spPr>
        <p:txBody>
          <a:bodyPr wrap="square" rtlCol="0">
            <a:spAutoFit/>
          </a:bodyPr>
          <a:lstStyle/>
          <a:p>
            <a:r>
              <a:rPr lang="ca-ES" sz="1400" dirty="0">
                <a:solidFill>
                  <a:schemeClr val="tx1">
                    <a:lumMod val="85000"/>
                    <a:lumOff val="15000"/>
                  </a:schemeClr>
                </a:solidFill>
                <a:latin typeface="Arial" panose="020B0604020202020204" pitchFamily="34" charset="0"/>
              </a:rPr>
              <a:t>El risc de malaltia coronària es redueix en un 50% desprès d’un any d’haver deixat de fumar</a:t>
            </a:r>
          </a:p>
          <a:p>
            <a:endParaRPr lang="ca-ES" sz="600" dirty="0">
              <a:solidFill>
                <a:schemeClr val="tx1">
                  <a:lumMod val="85000"/>
                  <a:lumOff val="15000"/>
                </a:schemeClr>
              </a:solidFill>
              <a:latin typeface="Arial" panose="020B0604020202020204" pitchFamily="34" charset="0"/>
            </a:endParaRPr>
          </a:p>
          <a:p>
            <a:r>
              <a:rPr lang="ca-ES" sz="1400" dirty="0">
                <a:solidFill>
                  <a:schemeClr val="tx1">
                    <a:lumMod val="85000"/>
                    <a:lumOff val="15000"/>
                  </a:schemeClr>
                </a:solidFill>
                <a:latin typeface="Arial" panose="020B0604020202020204" pitchFamily="34" charset="0"/>
              </a:rPr>
              <a:t>Deixar de fumar redueix el risc de malalties mortals de cor i pulmó</a:t>
            </a:r>
          </a:p>
        </p:txBody>
      </p:sp>
      <p:pic>
        <p:nvPicPr>
          <p:cNvPr id="35842" name="Picture 2" descr="Imagen relaciona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1609" y="3145687"/>
            <a:ext cx="4483785" cy="3212642"/>
          </a:xfrm>
          <a:prstGeom prst="rect">
            <a:avLst/>
          </a:prstGeom>
          <a:noFill/>
          <a:extLst>
            <a:ext uri="{909E8E84-426E-40DD-AFC4-6F175D3DCCD1}">
              <a14:hiddenFill xmlns:a14="http://schemas.microsoft.com/office/drawing/2010/main">
                <a:solidFill>
                  <a:srgbClr val="FFFFFF"/>
                </a:solidFill>
              </a14:hiddenFill>
            </a:ext>
          </a:extLst>
        </p:spPr>
      </p:pic>
      <p:sp>
        <p:nvSpPr>
          <p:cNvPr id="7" name="Título 1"/>
          <p:cNvSpPr txBox="1">
            <a:spLocks/>
          </p:cNvSpPr>
          <p:nvPr/>
        </p:nvSpPr>
        <p:spPr bwMode="auto">
          <a:xfrm>
            <a:off x="357188" y="734430"/>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ltLang="ca-ES" sz="4000"/>
              <a:t>PER QUÈ INTERVENIR? </a:t>
            </a:r>
            <a:r>
              <a:rPr lang="ca-ES" altLang="ca-ES"/>
              <a:t/>
            </a:r>
            <a:br>
              <a:rPr lang="ca-ES" altLang="ca-ES"/>
            </a:br>
            <a:r>
              <a:rPr lang="ca-ES" altLang="ca-ES"/>
              <a:t>PRINCIPAL CAUSA DE MORBIMORTALITAT EVITABLE</a:t>
            </a:r>
            <a:r>
              <a:rPr lang="ca-ES" altLang="ca-ES" sz="3200"/>
              <a:t/>
            </a:r>
            <a:br>
              <a:rPr lang="ca-ES" altLang="ca-ES" sz="3200"/>
            </a:br>
            <a:r>
              <a:rPr lang="ca-ES" altLang="ca-ES"/>
              <a:t/>
            </a:r>
            <a:br>
              <a:rPr lang="ca-ES" altLang="ca-ES"/>
            </a:br>
            <a:endParaRPr lang="ca-ES" altLang="ca-E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320"/>
          <a:stretch/>
        </p:blipFill>
        <p:spPr bwMode="auto">
          <a:xfrm>
            <a:off x="152601" y="266218"/>
            <a:ext cx="9014549" cy="6493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01338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849" y="104172"/>
            <a:ext cx="8924725" cy="6605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91375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2277"/>
          <a:stretch/>
        </p:blipFill>
        <p:spPr bwMode="auto">
          <a:xfrm>
            <a:off x="169558" y="115750"/>
            <a:ext cx="8939723" cy="6585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01043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bwMode="auto">
          <a:xfrm>
            <a:off x="320752" y="277793"/>
            <a:ext cx="8823248" cy="82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sz="4000"/>
              <a:t>Què podem fer pels decidits a deixar de fumar?</a:t>
            </a:r>
          </a:p>
        </p:txBody>
      </p:sp>
      <p:pic>
        <p:nvPicPr>
          <p:cNvPr id="491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792" y="2156307"/>
            <a:ext cx="8802294" cy="2868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81858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stretch>
            <a:fillRect/>
          </a:stretch>
        </p:blipFill>
        <p:spPr>
          <a:xfrm>
            <a:off x="605641" y="190005"/>
            <a:ext cx="8288977" cy="6258296"/>
          </a:xfrm>
          <a:prstGeom prst="rect">
            <a:avLst/>
          </a:prstGeom>
        </p:spPr>
      </p:pic>
    </p:spTree>
    <p:extLst>
      <p:ext uri="{BB962C8B-B14F-4D97-AF65-F5344CB8AC3E}">
        <p14:creationId xmlns:p14="http://schemas.microsoft.com/office/powerpoint/2010/main" val="34806133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2002536" y="2"/>
            <a:ext cx="6995160" cy="1645919"/>
          </a:xfrm>
        </p:spPr>
        <p:txBody>
          <a:bodyPr/>
          <a:lstStyle/>
          <a:p>
            <a:r>
              <a:rPr lang="ca-ES" b="1"/>
              <a:t>Ajudar a deixar de fumar: </a:t>
            </a:r>
            <a:br>
              <a:rPr lang="ca-ES" b="1"/>
            </a:br>
            <a:r>
              <a:rPr lang="ca-ES" b="1"/>
              <a:t>3a visita: deixar de fumar</a:t>
            </a:r>
          </a:p>
        </p:txBody>
      </p:sp>
      <p:pic>
        <p:nvPicPr>
          <p:cNvPr id="512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515" y="2060447"/>
            <a:ext cx="8699282" cy="2330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80819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 y="166688"/>
            <a:ext cx="9072000" cy="6439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92292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000" y="465476"/>
            <a:ext cx="9000000" cy="6392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08165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2002536" y="2"/>
            <a:ext cx="6995160" cy="1645919"/>
          </a:xfrm>
        </p:spPr>
        <p:txBody>
          <a:bodyPr/>
          <a:lstStyle/>
          <a:p>
            <a:r>
              <a:rPr lang="ca-ES" b="1"/>
              <a:t>Ajudar a deixar de fumar: </a:t>
            </a:r>
            <a:br>
              <a:rPr lang="ca-ES" b="1"/>
            </a:br>
            <a:r>
              <a:rPr lang="ca-ES" b="1"/>
              <a:t>4a visita: manteniment</a:t>
            </a:r>
          </a:p>
        </p:txBody>
      </p:sp>
      <p:pic>
        <p:nvPicPr>
          <p:cNvPr id="542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095" y="2226374"/>
            <a:ext cx="8833905" cy="2432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92497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304" y="276418"/>
            <a:ext cx="9000000" cy="6401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8142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Imagen 24"/>
          <p:cNvPicPr>
            <a:picLocks noChangeAspect="1"/>
          </p:cNvPicPr>
          <p:nvPr/>
        </p:nvPicPr>
        <p:blipFill rotWithShape="1">
          <a:blip r:embed="rId3"/>
          <a:srcRect l="20326" t="32854" r="34791" b="20178"/>
          <a:stretch/>
        </p:blipFill>
        <p:spPr>
          <a:xfrm>
            <a:off x="1367835" y="1716427"/>
            <a:ext cx="6549617" cy="3855158"/>
          </a:xfrm>
          <a:prstGeom prst="rect">
            <a:avLst/>
          </a:prstGeom>
        </p:spPr>
      </p:pic>
      <p:sp>
        <p:nvSpPr>
          <p:cNvPr id="10" name="Marcador de texto 3"/>
          <p:cNvSpPr>
            <a:spLocks noGrp="1"/>
          </p:cNvSpPr>
          <p:nvPr>
            <p:ph type="body" sz="quarter" idx="13"/>
          </p:nvPr>
        </p:nvSpPr>
        <p:spPr>
          <a:xfrm>
            <a:off x="362910" y="781050"/>
            <a:ext cx="8570912" cy="428625"/>
          </a:xfrm>
        </p:spPr>
        <p:txBody>
          <a:bodyPr>
            <a:normAutofit/>
          </a:bodyPr>
          <a:lstStyle/>
          <a:p>
            <a:pPr eaLnBrk="1" fontAlgn="auto" hangingPunct="1">
              <a:spcBef>
                <a:spcPts val="0"/>
              </a:spcBef>
              <a:spcAft>
                <a:spcPts val="0"/>
              </a:spcAft>
              <a:defRPr/>
            </a:pPr>
            <a:r>
              <a:rPr lang="ca-ES" sz="1800" kern="0">
                <a:solidFill>
                  <a:srgbClr val="0293E0"/>
                </a:solidFill>
              </a:rPr>
              <a:t>Causa la mort de quasi 6 milions de persones a l’any al mon</a:t>
            </a:r>
          </a:p>
        </p:txBody>
      </p:sp>
      <p:pic>
        <p:nvPicPr>
          <p:cNvPr id="18" name="Imagen 17"/>
          <p:cNvPicPr>
            <a:picLocks noChangeAspect="1"/>
          </p:cNvPicPr>
          <p:nvPr/>
        </p:nvPicPr>
        <p:blipFill rotWithShape="1">
          <a:blip r:embed="rId3"/>
          <a:srcRect l="20202" t="17582" r="34915" b="75732"/>
          <a:stretch/>
        </p:blipFill>
        <p:spPr>
          <a:xfrm>
            <a:off x="1191802" y="1202082"/>
            <a:ext cx="6847793" cy="573743"/>
          </a:xfrm>
          <a:prstGeom prst="rect">
            <a:avLst/>
          </a:prstGeom>
        </p:spPr>
      </p:pic>
      <p:sp>
        <p:nvSpPr>
          <p:cNvPr id="26" name="3 CuadroTexto"/>
          <p:cNvSpPr txBox="1">
            <a:spLocks noChangeArrowheads="1"/>
          </p:cNvSpPr>
          <p:nvPr/>
        </p:nvSpPr>
        <p:spPr bwMode="auto">
          <a:xfrm>
            <a:off x="1757796" y="5533545"/>
            <a:ext cx="7223144" cy="146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ca-ES" altLang="ca-ES" sz="1200" b="1" i="1" dirty="0">
                <a:latin typeface="Calibri" panose="020F0502020204030204" pitchFamily="34" charset="0"/>
              </a:rPr>
              <a:t>Principals causes de mortalitat en el mon. En ratllat, les morts atribuïdes al tabac (OMS, 2008)</a:t>
            </a:r>
          </a:p>
          <a:p>
            <a:pPr eaLnBrk="1" hangingPunct="1">
              <a:spcBef>
                <a:spcPct val="0"/>
              </a:spcBef>
              <a:buClrTx/>
              <a:buFontTx/>
              <a:buNone/>
            </a:pPr>
            <a:endParaRPr lang="ca-ES" altLang="ca-ES" sz="500" i="1" dirty="0">
              <a:latin typeface="Calibri" panose="020F0502020204030204" pitchFamily="34" charset="0"/>
            </a:endParaRPr>
          </a:p>
          <a:p>
            <a:pPr lvl="1" eaLnBrk="1" hangingPunct="1">
              <a:spcBef>
                <a:spcPct val="0"/>
              </a:spcBef>
              <a:buFontTx/>
              <a:buNone/>
            </a:pPr>
            <a:r>
              <a:rPr lang="ca-ES" altLang="ca-ES" sz="1000" i="1" dirty="0">
                <a:latin typeface="Calibri" panose="020F0502020204030204" pitchFamily="34" charset="0"/>
              </a:rPr>
              <a:t>Fonts:</a:t>
            </a:r>
          </a:p>
          <a:p>
            <a:pPr lvl="1" eaLnBrk="1" hangingPunct="1">
              <a:spcBef>
                <a:spcPct val="0"/>
              </a:spcBef>
              <a:buFontTx/>
              <a:buNone/>
            </a:pPr>
            <a:r>
              <a:rPr lang="ca-ES" altLang="ca-ES" sz="1000" i="1" dirty="0">
                <a:latin typeface="Calibri" panose="020F0502020204030204" pitchFamily="34" charset="0"/>
                <a:hlinkClick r:id="rId4"/>
              </a:rPr>
              <a:t>Informe OMS sobre la epidèmia mundial del tabaquisme, 2008. </a:t>
            </a:r>
            <a:r>
              <a:rPr lang="ca-ES" altLang="ca-ES" sz="1000" i="1" dirty="0" err="1">
                <a:latin typeface="Calibri" panose="020F0502020204030204" pitchFamily="34" charset="0"/>
                <a:hlinkClick r:id="rId4"/>
              </a:rPr>
              <a:t>Plan</a:t>
            </a:r>
            <a:r>
              <a:rPr lang="ca-ES" altLang="ca-ES" sz="1000" i="1" dirty="0">
                <a:latin typeface="Calibri" panose="020F0502020204030204" pitchFamily="34" charset="0"/>
                <a:hlinkClick r:id="rId4"/>
              </a:rPr>
              <a:t> de </a:t>
            </a:r>
            <a:r>
              <a:rPr lang="ca-ES" altLang="ca-ES" sz="1000" i="1" dirty="0" err="1">
                <a:latin typeface="Calibri" panose="020F0502020204030204" pitchFamily="34" charset="0"/>
                <a:hlinkClick r:id="rId4"/>
              </a:rPr>
              <a:t>medidas</a:t>
            </a:r>
            <a:r>
              <a:rPr lang="ca-ES" altLang="ca-ES" sz="1000" i="1" dirty="0">
                <a:latin typeface="Calibri" panose="020F0502020204030204" pitchFamily="34" charset="0"/>
                <a:hlinkClick r:id="rId4"/>
              </a:rPr>
              <a:t> </a:t>
            </a:r>
            <a:r>
              <a:rPr lang="ca-ES" altLang="ca-ES" sz="1000" i="1" dirty="0" err="1">
                <a:latin typeface="Calibri" panose="020F0502020204030204" pitchFamily="34" charset="0"/>
                <a:hlinkClick r:id="rId4"/>
              </a:rPr>
              <a:t>MPOWER</a:t>
            </a:r>
            <a:r>
              <a:rPr lang="ca-ES" altLang="ca-ES" sz="1000" i="1" dirty="0">
                <a:latin typeface="Calibri" panose="020F0502020204030204" pitchFamily="34" charset="0"/>
                <a:hlinkClick r:id="rId4"/>
              </a:rPr>
              <a:t>. “</a:t>
            </a:r>
            <a:r>
              <a:rPr lang="ca-ES" altLang="ca-ES" sz="1000" i="1" dirty="0" err="1">
                <a:latin typeface="Calibri" panose="020F0502020204030204" pitchFamily="34" charset="0"/>
                <a:hlinkClick r:id="rId4"/>
              </a:rPr>
              <a:t>Sin</a:t>
            </a:r>
            <a:r>
              <a:rPr lang="ca-ES" altLang="ca-ES" sz="1000" i="1" dirty="0">
                <a:latin typeface="Calibri" panose="020F0502020204030204" pitchFamily="34" charset="0"/>
                <a:hlinkClick r:id="rId4"/>
              </a:rPr>
              <a:t> </a:t>
            </a:r>
            <a:r>
              <a:rPr lang="ca-ES" altLang="ca-ES" sz="1000" i="1" dirty="0" err="1">
                <a:latin typeface="Calibri" panose="020F0502020204030204" pitchFamily="34" charset="0"/>
                <a:hlinkClick r:id="rId4"/>
              </a:rPr>
              <a:t>humo</a:t>
            </a:r>
            <a:r>
              <a:rPr lang="ca-ES" altLang="ca-ES" sz="1000" i="1" dirty="0">
                <a:latin typeface="Calibri" panose="020F0502020204030204" pitchFamily="34" charset="0"/>
                <a:hlinkClick r:id="rId4"/>
              </a:rPr>
              <a:t> i con vida”</a:t>
            </a:r>
            <a:endParaRPr lang="ca-ES" altLang="ca-ES" sz="1000" i="1" dirty="0">
              <a:latin typeface="Calibri" panose="020F0502020204030204" pitchFamily="34" charset="0"/>
            </a:endParaRPr>
          </a:p>
          <a:p>
            <a:pPr lvl="1" eaLnBrk="1" hangingPunct="1">
              <a:spcBef>
                <a:spcPct val="0"/>
              </a:spcBef>
              <a:buFontTx/>
              <a:buNone/>
            </a:pPr>
            <a:r>
              <a:rPr lang="ca-ES" altLang="ca-ES" sz="1000" i="1" dirty="0" err="1">
                <a:latin typeface="Calibri" panose="020F0502020204030204" pitchFamily="34" charset="0"/>
                <a:hlinkClick r:id="rId5"/>
              </a:rPr>
              <a:t>Muertes</a:t>
            </a:r>
            <a:r>
              <a:rPr lang="ca-ES" altLang="ca-ES" sz="1000" i="1" dirty="0">
                <a:latin typeface="Calibri" panose="020F0502020204030204" pitchFamily="34" charset="0"/>
                <a:hlinkClick r:id="rId5"/>
              </a:rPr>
              <a:t> </a:t>
            </a:r>
            <a:r>
              <a:rPr lang="ca-ES" altLang="ca-ES" sz="1000" i="1" dirty="0" err="1">
                <a:latin typeface="Calibri" panose="020F0502020204030204" pitchFamily="34" charset="0"/>
                <a:hlinkClick r:id="rId5"/>
              </a:rPr>
              <a:t>atribuibles</a:t>
            </a:r>
            <a:r>
              <a:rPr lang="ca-ES" altLang="ca-ES" sz="1000" i="1" dirty="0">
                <a:latin typeface="Calibri" panose="020F0502020204030204" pitchFamily="34" charset="0"/>
                <a:hlinkClick r:id="rId5"/>
              </a:rPr>
              <a:t> al consumo de </a:t>
            </a:r>
            <a:r>
              <a:rPr lang="ca-ES" altLang="ca-ES" sz="1000" i="1" dirty="0" err="1">
                <a:latin typeface="Calibri" panose="020F0502020204030204" pitchFamily="34" charset="0"/>
                <a:hlinkClick r:id="rId5"/>
              </a:rPr>
              <a:t>tabaco</a:t>
            </a:r>
            <a:r>
              <a:rPr lang="ca-ES" altLang="ca-ES" sz="1000" i="1" dirty="0">
                <a:latin typeface="Calibri" panose="020F0502020204030204" pitchFamily="34" charset="0"/>
                <a:hlinkClick r:id="rId5"/>
              </a:rPr>
              <a:t> en España,  2000-2014</a:t>
            </a:r>
            <a:endParaRPr lang="ca-ES" altLang="ca-ES" sz="1000" i="1" dirty="0">
              <a:latin typeface="Calibri" panose="020F0502020204030204" pitchFamily="34" charset="0"/>
            </a:endParaRPr>
          </a:p>
          <a:p>
            <a:pPr lvl="1" eaLnBrk="1" hangingPunct="1">
              <a:spcBef>
                <a:spcPct val="0"/>
              </a:spcBef>
              <a:buFontTx/>
              <a:buNone/>
            </a:pPr>
            <a:r>
              <a:rPr lang="ca-ES" sz="1000" u="sng" dirty="0">
                <a:latin typeface="Calibri" panose="020F0502020204030204" pitchFamily="34" charset="0"/>
                <a:hlinkClick r:id="rId6"/>
              </a:rPr>
              <a:t>Impacto del consumo de </a:t>
            </a:r>
            <a:r>
              <a:rPr lang="ca-ES" sz="1000" u="sng" dirty="0" err="1">
                <a:latin typeface="Calibri" panose="020F0502020204030204" pitchFamily="34" charset="0"/>
                <a:hlinkClick r:id="rId6"/>
              </a:rPr>
              <a:t>tabaco</a:t>
            </a:r>
            <a:r>
              <a:rPr lang="ca-ES" sz="1000" u="sng" dirty="0">
                <a:latin typeface="Calibri" panose="020F0502020204030204" pitchFamily="34" charset="0"/>
                <a:hlinkClick r:id="rId6"/>
              </a:rPr>
              <a:t> sobre la </a:t>
            </a:r>
            <a:r>
              <a:rPr lang="ca-ES" sz="1000" u="sng" dirty="0" err="1">
                <a:latin typeface="Calibri" panose="020F0502020204030204" pitchFamily="34" charset="0"/>
                <a:hlinkClick r:id="rId6"/>
              </a:rPr>
              <a:t>mortalidad</a:t>
            </a:r>
            <a:r>
              <a:rPr lang="ca-ES" sz="1000" u="sng" dirty="0">
                <a:latin typeface="Calibri" panose="020F0502020204030204" pitchFamily="34" charset="0"/>
                <a:hlinkClick r:id="rId6"/>
              </a:rPr>
              <a:t> en España en el </a:t>
            </a:r>
            <a:r>
              <a:rPr lang="ca-ES" sz="1000" u="sng" dirty="0" err="1">
                <a:latin typeface="Calibri" panose="020F0502020204030204" pitchFamily="34" charset="0"/>
                <a:hlinkClick r:id="rId6"/>
              </a:rPr>
              <a:t>año</a:t>
            </a:r>
            <a:r>
              <a:rPr lang="ca-ES" sz="1000" u="sng" dirty="0">
                <a:latin typeface="Calibri" panose="020F0502020204030204" pitchFamily="34" charset="0"/>
                <a:hlinkClick r:id="rId6"/>
              </a:rPr>
              <a:t> 2012</a:t>
            </a:r>
            <a:endParaRPr lang="ca-ES" sz="1000" u="sng" dirty="0">
              <a:latin typeface="Calibri" panose="020F0502020204030204" pitchFamily="34" charset="0"/>
            </a:endParaRPr>
          </a:p>
          <a:p>
            <a:pPr lvl="1" eaLnBrk="1" hangingPunct="1">
              <a:spcBef>
                <a:spcPct val="0"/>
              </a:spcBef>
              <a:buNone/>
            </a:pPr>
            <a:r>
              <a:rPr lang="en-US" sz="1000" dirty="0">
                <a:latin typeface="Calibri" panose="020F0502020204030204" pitchFamily="34" charset="0"/>
                <a:hlinkClick r:id="rId7"/>
              </a:rPr>
              <a:t>Projections of Global Mortality and Burden of Disease from 2002 to 2030</a:t>
            </a:r>
            <a:endParaRPr lang="en-US" sz="1000" dirty="0">
              <a:latin typeface="Calibri" panose="020F0502020204030204" pitchFamily="34" charset="0"/>
            </a:endParaRPr>
          </a:p>
          <a:p>
            <a:pPr lvl="1" eaLnBrk="1" hangingPunct="1">
              <a:spcBef>
                <a:spcPct val="0"/>
              </a:spcBef>
              <a:buFontTx/>
              <a:buNone/>
            </a:pPr>
            <a:endParaRPr lang="ca-ES" sz="1000" u="sng" dirty="0"/>
          </a:p>
          <a:p>
            <a:pPr eaLnBrk="1" hangingPunct="1">
              <a:spcBef>
                <a:spcPct val="0"/>
              </a:spcBef>
              <a:buClrTx/>
              <a:buFontTx/>
              <a:buNone/>
            </a:pPr>
            <a:endParaRPr lang="ca-ES" altLang="ca-ES" sz="1200" dirty="0">
              <a:latin typeface="Calibri" panose="020F0502020204030204" pitchFamily="34" charset="0"/>
            </a:endParaRPr>
          </a:p>
        </p:txBody>
      </p:sp>
      <p:sp>
        <p:nvSpPr>
          <p:cNvPr id="11" name="Título 1"/>
          <p:cNvSpPr txBox="1">
            <a:spLocks/>
          </p:cNvSpPr>
          <p:nvPr/>
        </p:nvSpPr>
        <p:spPr bwMode="auto">
          <a:xfrm>
            <a:off x="362079" y="152400"/>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ltLang="ca-ES" sz="4000"/>
              <a:t>PER QUÈ INTERVENIR? </a:t>
            </a:r>
            <a:endParaRPr lang="es-ES" altLang="ca-ES">
              <a:solidFill>
                <a:schemeClr val="tx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bwMode="auto">
          <a:xfrm>
            <a:off x="531199" y="1519934"/>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lvl1pPr algn="l" rtl="0" eaLnBrk="0" fontAlgn="base" hangingPunct="0">
              <a:lnSpc>
                <a:spcPct val="100000"/>
              </a:lnSpc>
              <a:spcBef>
                <a:spcPct val="0"/>
              </a:spcBef>
              <a:spcAft>
                <a:spcPct val="0"/>
              </a:spcAft>
              <a:defRPr sz="80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ltLang="ca-ES" sz="4400"/>
              <a:t>Què cal fer?</a:t>
            </a:r>
          </a:p>
          <a:p>
            <a:endParaRPr lang="ca-ES" altLang="ca-ES" sz="2800">
              <a:solidFill>
                <a:schemeClr val="tx1"/>
              </a:solidFill>
            </a:endParaRPr>
          </a:p>
          <a:p>
            <a:r>
              <a:rPr lang="ca-ES" altLang="ca-ES" sz="4400"/>
              <a:t>AJUDA FARMACOLÒGICA</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180721"/>
            <a:ext cx="8172400" cy="3648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97648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1199" y="2026346"/>
            <a:ext cx="8464072" cy="4106103"/>
          </a:xfrm>
        </p:spPr>
        <p:txBody>
          <a:bodyPr/>
          <a:lstStyle/>
          <a:p>
            <a:pPr marL="0" indent="0">
              <a:buNone/>
            </a:pPr>
            <a:r>
              <a:rPr lang="ca-ES" sz="2400" b="1"/>
              <a:t>Fàrmacs de primera línia</a:t>
            </a:r>
            <a:r>
              <a:rPr lang="ca-ES" sz="2400"/>
              <a:t>:</a:t>
            </a:r>
          </a:p>
          <a:p>
            <a:endParaRPr lang="ca-ES" sz="2400"/>
          </a:p>
          <a:p>
            <a:pPr marL="342900" indent="-342900">
              <a:buFont typeface="Arial" panose="020B0604020202020204" pitchFamily="34" charset="0"/>
              <a:buChar char="•"/>
            </a:pPr>
            <a:r>
              <a:rPr lang="ca-ES" sz="2400"/>
              <a:t>Teràpia substitutiva amb nicotina</a:t>
            </a:r>
          </a:p>
          <a:p>
            <a:pPr marL="342900" indent="-342900">
              <a:buFont typeface="Arial" panose="020B0604020202020204" pitchFamily="34" charset="0"/>
              <a:buChar char="•"/>
            </a:pPr>
            <a:r>
              <a:rPr lang="ca-ES" sz="2400"/>
              <a:t>Vareniclina</a:t>
            </a:r>
          </a:p>
          <a:p>
            <a:pPr marL="342900" indent="-342900">
              <a:buFont typeface="Arial" panose="020B0604020202020204" pitchFamily="34" charset="0"/>
              <a:buChar char="•"/>
            </a:pPr>
            <a:r>
              <a:rPr lang="ca-ES" sz="2400"/>
              <a:t>Bupropió</a:t>
            </a:r>
          </a:p>
          <a:p>
            <a:endParaRPr lang="ca-ES" sz="2400"/>
          </a:p>
        </p:txBody>
      </p:sp>
      <p:sp>
        <p:nvSpPr>
          <p:cNvPr id="5" name="Título 1"/>
          <p:cNvSpPr txBox="1">
            <a:spLocks/>
          </p:cNvSpPr>
          <p:nvPr/>
        </p:nvSpPr>
        <p:spPr bwMode="auto">
          <a:xfrm>
            <a:off x="531199" y="1519934"/>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lvl1pPr algn="l" rtl="0" eaLnBrk="0" fontAlgn="base" hangingPunct="0">
              <a:lnSpc>
                <a:spcPct val="100000"/>
              </a:lnSpc>
              <a:spcBef>
                <a:spcPct val="0"/>
              </a:spcBef>
              <a:spcAft>
                <a:spcPct val="0"/>
              </a:spcAft>
              <a:defRPr sz="80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ltLang="ca-ES" sz="4400"/>
              <a:t>Què cal fer?</a:t>
            </a:r>
          </a:p>
          <a:p>
            <a:endParaRPr lang="ca-ES" altLang="ca-ES" sz="2800">
              <a:solidFill>
                <a:schemeClr val="tx1"/>
              </a:solidFill>
            </a:endParaRPr>
          </a:p>
          <a:p>
            <a:r>
              <a:rPr lang="ca-ES" altLang="ca-ES" sz="4400"/>
              <a:t>AJUDA FARMACOLÒGICA</a:t>
            </a:r>
          </a:p>
        </p:txBody>
      </p:sp>
    </p:spTree>
    <p:extLst>
      <p:ext uri="{BB962C8B-B14F-4D97-AF65-F5344CB8AC3E}">
        <p14:creationId xmlns:p14="http://schemas.microsoft.com/office/powerpoint/2010/main" val="2144367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ca-ES"/>
              <a:t>TERÀPIA SUBSTITUTIVA AMB NICOTINA</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2307" y="1207492"/>
            <a:ext cx="1363828" cy="976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4572000" y="1148354"/>
            <a:ext cx="3338997" cy="1015663"/>
          </a:xfrm>
          <a:prstGeom prst="rect">
            <a:avLst/>
          </a:prstGeom>
          <a:noFill/>
        </p:spPr>
        <p:txBody>
          <a:bodyPr wrap="square" rtlCol="0">
            <a:spAutoFit/>
          </a:bodyPr>
          <a:lstStyle/>
          <a:p>
            <a:r>
              <a:rPr lang="ca-ES" sz="2000"/>
              <a:t>2 mg =1 xiclets </a:t>
            </a:r>
          </a:p>
          <a:p>
            <a:r>
              <a:rPr lang="ca-ES" sz="2000"/>
              <a:t>1 o 1’5mg= 1 comprimits</a:t>
            </a:r>
          </a:p>
          <a:p>
            <a:r>
              <a:rPr lang="ca-ES" sz="2000"/>
              <a:t>1mg= 1 polvorització</a:t>
            </a:r>
          </a:p>
        </p:txBody>
      </p:sp>
      <p:sp>
        <p:nvSpPr>
          <p:cNvPr id="7" name="6 Cerrar llave"/>
          <p:cNvSpPr/>
          <p:nvPr/>
        </p:nvSpPr>
        <p:spPr>
          <a:xfrm>
            <a:off x="3450337" y="1227037"/>
            <a:ext cx="577734" cy="858296"/>
          </a:xfrm>
          <a:prstGeom prst="rightBrace">
            <a:avLst/>
          </a:prstGeom>
          <a:solidFill>
            <a:schemeClr val="bg1"/>
          </a:solidFill>
        </p:spPr>
        <p:style>
          <a:lnRef idx="3">
            <a:schemeClr val="dk1"/>
          </a:lnRef>
          <a:fillRef idx="0">
            <a:schemeClr val="dk1"/>
          </a:fillRef>
          <a:effectRef idx="2">
            <a:schemeClr val="dk1"/>
          </a:effectRef>
          <a:fontRef idx="minor">
            <a:schemeClr val="tx1"/>
          </a:fontRef>
        </p:style>
        <p:txBody>
          <a:bodyPr rtlCol="0" anchor="ctr"/>
          <a:lstStyle/>
          <a:p>
            <a:pPr algn="ctr"/>
            <a:endParaRPr lang="ca-ES" b="1">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endParaRPr>
          </a:p>
        </p:txBody>
      </p:sp>
      <p:pic>
        <p:nvPicPr>
          <p:cNvPr id="5632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4078" t="17995"/>
          <a:stretch/>
        </p:blipFill>
        <p:spPr bwMode="auto">
          <a:xfrm>
            <a:off x="207264" y="3348833"/>
            <a:ext cx="8936736" cy="1825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7 Rectángulo redondeado"/>
          <p:cNvSpPr/>
          <p:nvPr/>
        </p:nvSpPr>
        <p:spPr>
          <a:xfrm>
            <a:off x="3450337" y="2688197"/>
            <a:ext cx="1565866" cy="623466"/>
          </a:xfrm>
          <a:prstGeom prst="roundRect">
            <a:avLst>
              <a:gd name="adj" fmla="val 10000"/>
            </a:avLst>
          </a:prstGeom>
          <a:blipFill rotWithShape="1">
            <a:blip r:embed="rId5"/>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9" name="8 Rectángulo redondeado"/>
          <p:cNvSpPr/>
          <p:nvPr/>
        </p:nvSpPr>
        <p:spPr>
          <a:xfrm>
            <a:off x="399394" y="2688197"/>
            <a:ext cx="1271446" cy="660636"/>
          </a:xfrm>
          <a:prstGeom prst="roundRect">
            <a:avLst>
              <a:gd name="adj" fmla="val 10000"/>
            </a:avLst>
          </a:prstGeom>
          <a:blipFill rotWithShape="1">
            <a:blip r:embed="rId6"/>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 name="2 CuadroTexto"/>
          <p:cNvSpPr txBox="1"/>
          <p:nvPr/>
        </p:nvSpPr>
        <p:spPr>
          <a:xfrm>
            <a:off x="7326351" y="5174536"/>
            <a:ext cx="2185639" cy="461665"/>
          </a:xfrm>
          <a:prstGeom prst="rect">
            <a:avLst/>
          </a:prstGeom>
          <a:noFill/>
        </p:spPr>
        <p:txBody>
          <a:bodyPr wrap="square" rtlCol="0">
            <a:spAutoFit/>
          </a:bodyPr>
          <a:lstStyle/>
          <a:p>
            <a:r>
              <a:rPr lang="ca-ES" sz="1200" dirty="0" smtClean="0">
                <a:hlinkClick r:id="rId7"/>
              </a:rPr>
              <a:t>Enllaç funcionament esprai bucal</a:t>
            </a:r>
            <a:endParaRPr lang="ca-ES" sz="1200" dirty="0"/>
          </a:p>
        </p:txBody>
      </p:sp>
    </p:spTree>
    <p:extLst>
      <p:ext uri="{BB962C8B-B14F-4D97-AF65-F5344CB8AC3E}">
        <p14:creationId xmlns:p14="http://schemas.microsoft.com/office/powerpoint/2010/main" val="15983188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redondeado"/>
          <p:cNvSpPr/>
          <p:nvPr/>
        </p:nvSpPr>
        <p:spPr>
          <a:xfrm>
            <a:off x="3953019" y="1103390"/>
            <a:ext cx="3458805" cy="1526015"/>
          </a:xfrm>
          <a:prstGeom prst="roundRect">
            <a:avLst>
              <a:gd name="adj" fmla="val 10000"/>
            </a:avLst>
          </a:prstGeom>
          <a:blipFill rotWithShape="1">
            <a:blip r:embed="rId3"/>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5734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59211" b="-1"/>
          <a:stretch/>
        </p:blipFill>
        <p:spPr bwMode="auto">
          <a:xfrm>
            <a:off x="356259" y="1497288"/>
            <a:ext cx="3277912" cy="1327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44282"/>
          <a:stretch/>
        </p:blipFill>
        <p:spPr bwMode="auto">
          <a:xfrm>
            <a:off x="2149596" y="3811978"/>
            <a:ext cx="6923154" cy="2140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Rectángulo redondeado"/>
          <p:cNvSpPr/>
          <p:nvPr/>
        </p:nvSpPr>
        <p:spPr>
          <a:xfrm>
            <a:off x="229121" y="3968816"/>
            <a:ext cx="1849061" cy="1018314"/>
          </a:xfrm>
          <a:prstGeom prst="roundRect">
            <a:avLst>
              <a:gd name="adj" fmla="val 10000"/>
            </a:avLst>
          </a:prstGeom>
          <a:blipFill rotWithShape="1">
            <a:blip r:embed="rId6"/>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8"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15396" t="22127" r="55147" b="57469"/>
          <a:stretch/>
        </p:blipFill>
        <p:spPr bwMode="auto">
          <a:xfrm>
            <a:off x="393790" y="1103390"/>
            <a:ext cx="3277912" cy="454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1 Título"/>
          <p:cNvSpPr txBox="1">
            <a:spLocks/>
          </p:cNvSpPr>
          <p:nvPr/>
        </p:nvSpPr>
        <p:spPr>
          <a:xfrm>
            <a:off x="393790" y="137864"/>
            <a:ext cx="8570912" cy="506412"/>
          </a:xfrm>
          <a:prstGeom prst="rect">
            <a:avLst/>
          </a:prstGeom>
        </p:spPr>
        <p:txBody>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t>TERÀPIA SUBSTITUTIVA AMB NICOTINA</a:t>
            </a:r>
          </a:p>
          <a:p>
            <a:r>
              <a:rPr lang="ca-ES"/>
              <a:t>Dosi i durada habitual</a:t>
            </a:r>
          </a:p>
        </p:txBody>
      </p:sp>
      <p:pic>
        <p:nvPicPr>
          <p:cNvPr id="1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b="90287"/>
          <a:stretch/>
        </p:blipFill>
        <p:spPr bwMode="auto">
          <a:xfrm>
            <a:off x="2149596" y="3462588"/>
            <a:ext cx="6923154" cy="373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36216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484251" y="0"/>
            <a:ext cx="8229600" cy="1600200"/>
          </a:xfrm>
        </p:spPr>
        <p:txBody>
          <a:bodyPr/>
          <a:lstStyle/>
          <a:p>
            <a:r>
              <a:rPr lang="ca-ES"/>
              <a:t>EFECTES SECUNDARIS MÉS FREQÜENTS</a:t>
            </a:r>
          </a:p>
        </p:txBody>
      </p:sp>
      <p:pic>
        <p:nvPicPr>
          <p:cNvPr id="583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0358"/>
          <a:stretch/>
        </p:blipFill>
        <p:spPr bwMode="auto">
          <a:xfrm>
            <a:off x="3265719" y="2081664"/>
            <a:ext cx="5871768" cy="1779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83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30" y="1558670"/>
            <a:ext cx="2967086" cy="430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68960"/>
          <a:stretch/>
        </p:blipFill>
        <p:spPr bwMode="auto">
          <a:xfrm>
            <a:off x="381755" y="2020456"/>
            <a:ext cx="2967086" cy="1768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837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1344" y="1556792"/>
            <a:ext cx="5700156" cy="467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1 Título"/>
          <p:cNvSpPr txBox="1">
            <a:spLocks/>
          </p:cNvSpPr>
          <p:nvPr/>
        </p:nvSpPr>
        <p:spPr bwMode="auto">
          <a:xfrm>
            <a:off x="475938" y="4146724"/>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t>CONTRAINDICACIONS</a:t>
            </a:r>
          </a:p>
        </p:txBody>
      </p:sp>
      <p:pic>
        <p:nvPicPr>
          <p:cNvPr id="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6130" y="4883154"/>
            <a:ext cx="8082021" cy="1210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92469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456" r="60520" b="16526"/>
          <a:stretch/>
        </p:blipFill>
        <p:spPr bwMode="auto">
          <a:xfrm>
            <a:off x="346130" y="1311365"/>
            <a:ext cx="2693953" cy="1845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1 Título"/>
          <p:cNvSpPr txBox="1">
            <a:spLocks/>
          </p:cNvSpPr>
          <p:nvPr/>
        </p:nvSpPr>
        <p:spPr bwMode="auto">
          <a:xfrm>
            <a:off x="346130" y="250333"/>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t>INSTRUCCIONS</a:t>
            </a:r>
          </a:p>
        </p:txBody>
      </p:sp>
      <p:pic>
        <p:nvPicPr>
          <p:cNvPr id="4"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11840"/>
          <a:stretch/>
        </p:blipFill>
        <p:spPr bwMode="auto">
          <a:xfrm>
            <a:off x="346130" y="837926"/>
            <a:ext cx="2693953" cy="430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456" t="80321" r="16126"/>
          <a:stretch/>
        </p:blipFill>
        <p:spPr bwMode="auto">
          <a:xfrm>
            <a:off x="599913" y="5195454"/>
            <a:ext cx="8063345" cy="469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0184" r="870" b="16360"/>
          <a:stretch/>
        </p:blipFill>
        <p:spPr bwMode="auto">
          <a:xfrm>
            <a:off x="2351310" y="3156573"/>
            <a:ext cx="6531429" cy="1903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5613" y="2681646"/>
            <a:ext cx="6531429" cy="474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99873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457200" y="-99392"/>
            <a:ext cx="8229600" cy="1600200"/>
          </a:xfrm>
          <a:noFill/>
        </p:spPr>
        <p:txBody>
          <a:bodyPr/>
          <a:lstStyle/>
          <a:p>
            <a:r>
              <a:rPr lang="ca-ES" sz="5000"/>
              <a:t>VARENICLINA</a:t>
            </a:r>
            <a:br>
              <a:rPr lang="ca-ES" sz="5000"/>
            </a:br>
            <a:r>
              <a:rPr lang="ca-ES" sz="3000"/>
              <a:t>Mecanisme d’acció</a:t>
            </a: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871123"/>
            <a:ext cx="4032448" cy="5014261"/>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2123" y="2701652"/>
            <a:ext cx="3362325" cy="20955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1115616" y="1475492"/>
            <a:ext cx="7920880" cy="369332"/>
          </a:xfrm>
          <a:prstGeom prst="rect">
            <a:avLst/>
          </a:prstGeom>
          <a:noFill/>
        </p:spPr>
        <p:txBody>
          <a:bodyPr wrap="square" rtlCol="0">
            <a:spAutoFit/>
          </a:bodyPr>
          <a:lstStyle/>
          <a:p>
            <a:r>
              <a:rPr lang="ca-ES"/>
              <a:t>AGONISTA PARCIAL DE LOS RECEPTORES </a:t>
            </a:r>
            <a:r>
              <a:rPr lang="el-GR"/>
              <a:t>Α4Β2 </a:t>
            </a:r>
            <a:r>
              <a:rPr lang="ca-ES"/>
              <a:t>ACETILCOLINA </a:t>
            </a:r>
          </a:p>
        </p:txBody>
      </p:sp>
    </p:spTree>
    <p:extLst>
      <p:ext uri="{BB962C8B-B14F-4D97-AF65-F5344CB8AC3E}">
        <p14:creationId xmlns:p14="http://schemas.microsoft.com/office/powerpoint/2010/main" val="12322959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357188" y="404664"/>
            <a:ext cx="8570912" cy="506412"/>
          </a:xfrm>
        </p:spPr>
        <p:txBody>
          <a:bodyPr/>
          <a:lstStyle/>
          <a:p>
            <a:r>
              <a:rPr lang="ca-ES"/>
              <a:t>VARENICLINA</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261" y="985660"/>
            <a:ext cx="8787740" cy="4455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5055"/>
          <a:stretch/>
        </p:blipFill>
        <p:spPr bwMode="auto">
          <a:xfrm>
            <a:off x="106877" y="1972280"/>
            <a:ext cx="2885705" cy="2619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8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8594"/>
          <a:stretch/>
        </p:blipFill>
        <p:spPr bwMode="auto">
          <a:xfrm>
            <a:off x="2802575" y="5500101"/>
            <a:ext cx="6160953" cy="1268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39966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356259" y="0"/>
            <a:ext cx="8229600" cy="1141084"/>
          </a:xfrm>
        </p:spPr>
        <p:txBody>
          <a:bodyPr/>
          <a:lstStyle/>
          <a:p>
            <a:r>
              <a:rPr lang="ca-ES"/>
              <a:t>EFECTES SECUNDARIS més freqüents</a:t>
            </a:r>
          </a:p>
        </p:txBody>
      </p:sp>
      <p:pic>
        <p:nvPicPr>
          <p:cNvPr id="430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45"/>
          <a:stretch/>
        </p:blipFill>
        <p:spPr bwMode="auto">
          <a:xfrm>
            <a:off x="356259" y="761074"/>
            <a:ext cx="8668987" cy="2177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1 Título"/>
          <p:cNvSpPr txBox="1">
            <a:spLocks/>
          </p:cNvSpPr>
          <p:nvPr/>
        </p:nvSpPr>
        <p:spPr bwMode="auto">
          <a:xfrm>
            <a:off x="389019" y="2944687"/>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t>PRECAUCIONS</a:t>
            </a:r>
          </a:p>
        </p:txBody>
      </p:sp>
      <p:pic>
        <p:nvPicPr>
          <p:cNvPr id="430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856" y="3344224"/>
            <a:ext cx="8701542" cy="2886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23212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368265" y="0"/>
            <a:ext cx="8229600" cy="979512"/>
          </a:xfrm>
        </p:spPr>
        <p:txBody>
          <a:bodyPr/>
          <a:lstStyle/>
          <a:p>
            <a:r>
              <a:rPr lang="ca-ES"/>
              <a:t>BUPROPIÓ</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5065" y="3804602"/>
            <a:ext cx="4312964" cy="2857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0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134" y="657288"/>
            <a:ext cx="8693848" cy="31816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8782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bwMode="auto">
          <a:xfrm>
            <a:off x="357188" y="722855"/>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ltLang="ca-ES" sz="4000"/>
              <a:t>PER QUÈ INTERVENIR? </a:t>
            </a:r>
            <a:r>
              <a:rPr lang="ca-ES" altLang="ca-ES"/>
              <a:t/>
            </a:r>
            <a:br>
              <a:rPr lang="ca-ES" altLang="ca-ES"/>
            </a:br>
            <a:r>
              <a:rPr lang="ca-ES" altLang="ca-ES"/>
              <a:t>PRINCIPAL CAUSA DE MORBIMORTALITAT EVITABLE</a:t>
            </a:r>
            <a:r>
              <a:rPr lang="ca-ES" altLang="ca-ES" sz="3200"/>
              <a:t/>
            </a:r>
            <a:br>
              <a:rPr lang="ca-ES" altLang="ca-ES" sz="3200"/>
            </a:br>
            <a:r>
              <a:rPr lang="ca-ES" altLang="ca-ES"/>
              <a:t/>
            </a:r>
            <a:br>
              <a:rPr lang="ca-ES" altLang="ca-ES"/>
            </a:br>
            <a:endParaRPr lang="ca-ES" altLang="ca-ES"/>
          </a:p>
        </p:txBody>
      </p:sp>
      <p:pic>
        <p:nvPicPr>
          <p:cNvPr id="3" name="Imagen 3"/>
          <p:cNvPicPr>
            <a:picLocks noChangeAspect="1"/>
          </p:cNvPicPr>
          <p:nvPr/>
        </p:nvPicPr>
        <p:blipFill rotWithShape="1">
          <a:blip r:embed="rId3"/>
          <a:srcRect l="50263" t="13611" r="21034" b="28691"/>
          <a:stretch/>
        </p:blipFill>
        <p:spPr>
          <a:xfrm>
            <a:off x="4642644" y="1086763"/>
            <a:ext cx="4285456" cy="4593882"/>
          </a:xfrm>
          <a:prstGeom prst="rect">
            <a:avLst/>
          </a:prstGeom>
        </p:spPr>
      </p:pic>
      <p:pic>
        <p:nvPicPr>
          <p:cNvPr id="4" name="Imagen 3"/>
          <p:cNvPicPr>
            <a:picLocks noChangeAspect="1"/>
          </p:cNvPicPr>
          <p:nvPr/>
        </p:nvPicPr>
        <p:blipFill rotWithShape="1">
          <a:blip r:embed="rId3"/>
          <a:srcRect l="20574" t="74250" r="50230" b="13269"/>
          <a:stretch/>
        </p:blipFill>
        <p:spPr>
          <a:xfrm>
            <a:off x="2213769" y="5680645"/>
            <a:ext cx="4857750" cy="817622"/>
          </a:xfrm>
          <a:prstGeom prst="rect">
            <a:avLst/>
          </a:prstGeom>
        </p:spPr>
      </p:pic>
      <p:pic>
        <p:nvPicPr>
          <p:cNvPr id="5" name="Imagen 3"/>
          <p:cNvPicPr>
            <a:picLocks noChangeAspect="1"/>
          </p:cNvPicPr>
          <p:nvPr/>
        </p:nvPicPr>
        <p:blipFill rotWithShape="1">
          <a:blip r:embed="rId3"/>
          <a:srcRect l="20574" t="13611" r="49561" b="28691"/>
          <a:stretch/>
        </p:blipFill>
        <p:spPr>
          <a:xfrm>
            <a:off x="183631" y="1098638"/>
            <a:ext cx="4459013" cy="4593882"/>
          </a:xfrm>
          <a:prstGeom prst="rect">
            <a:avLst/>
          </a:prstGeom>
        </p:spPr>
      </p:pic>
      <p:pic>
        <p:nvPicPr>
          <p:cNvPr id="43010" name="Picture 2" descr="http://blogs.murciasalud.es/edusalud/files/2015/01/Informe-Surgeron-General-2014-233x3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9315" y="5127351"/>
            <a:ext cx="1258785" cy="1620754"/>
          </a:xfrm>
          <a:prstGeom prst="rect">
            <a:avLst/>
          </a:prstGeom>
          <a:noFill/>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6492544" y="6440327"/>
            <a:ext cx="1408312" cy="307777"/>
          </a:xfrm>
          <a:prstGeom prst="rect">
            <a:avLst/>
          </a:prstGeom>
          <a:noFill/>
        </p:spPr>
        <p:txBody>
          <a:bodyPr wrap="square" rtlCol="0">
            <a:spAutoFit/>
          </a:bodyPr>
          <a:lstStyle/>
          <a:p>
            <a:r>
              <a:rPr lang="ca-ES" sz="1400" dirty="0" smtClean="0">
                <a:hlinkClick r:id="rId5"/>
              </a:rPr>
              <a:t>Enllaç informe</a:t>
            </a:r>
            <a:endParaRPr lang="ca-ES" sz="1400" dirty="0"/>
          </a:p>
        </p:txBody>
      </p:sp>
    </p:spTree>
    <p:extLst>
      <p:ext uri="{BB962C8B-B14F-4D97-AF65-F5344CB8AC3E}">
        <p14:creationId xmlns:p14="http://schemas.microsoft.com/office/powerpoint/2010/main" val="250882343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478151" y="0"/>
            <a:ext cx="8229600" cy="948878"/>
          </a:xfrm>
        </p:spPr>
        <p:txBody>
          <a:bodyPr/>
          <a:lstStyle/>
          <a:p>
            <a:r>
              <a:rPr lang="ca-ES"/>
              <a:t>EFECTES SECUNDARIS</a:t>
            </a:r>
          </a:p>
        </p:txBody>
      </p:sp>
      <p:pic>
        <p:nvPicPr>
          <p:cNvPr id="4505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83" t="5303" r="883" b="5858"/>
          <a:stretch/>
        </p:blipFill>
        <p:spPr bwMode="auto">
          <a:xfrm>
            <a:off x="486025" y="641267"/>
            <a:ext cx="7813962" cy="2790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1 Título"/>
          <p:cNvSpPr txBox="1">
            <a:spLocks/>
          </p:cNvSpPr>
          <p:nvPr/>
        </p:nvSpPr>
        <p:spPr bwMode="auto">
          <a:xfrm>
            <a:off x="486025" y="3336968"/>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t>PRECAUCIONS</a:t>
            </a:r>
          </a:p>
        </p:txBody>
      </p:sp>
      <p:pic>
        <p:nvPicPr>
          <p:cNvPr id="4505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7205" b="16363"/>
          <a:stretch/>
        </p:blipFill>
        <p:spPr bwMode="auto">
          <a:xfrm>
            <a:off x="569150" y="3764484"/>
            <a:ext cx="7730837" cy="2398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67930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357188" y="404664"/>
            <a:ext cx="8570912" cy="506412"/>
          </a:xfrm>
        </p:spPr>
        <p:txBody>
          <a:bodyPr>
            <a:normAutofit/>
          </a:bodyPr>
          <a:lstStyle/>
          <a:p>
            <a:r>
              <a:rPr lang="ca-ES"/>
              <a:t>Evidència científica</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145" y="1430700"/>
            <a:ext cx="7629915" cy="3531318"/>
          </a:xfrm>
          <a:prstGeom prst="rect">
            <a:avLst/>
          </a:prstGeom>
          <a:ln w="228600" cap="sq" cmpd="thickThin">
            <a:solidFill>
              <a:schemeClr val="tx2">
                <a:lumMod val="60000"/>
                <a:lumOff val="40000"/>
              </a:schemeClr>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832" y="6066162"/>
            <a:ext cx="5688632" cy="65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77148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563538" y="1474582"/>
            <a:ext cx="8229600" cy="4525962"/>
          </a:xfrm>
        </p:spPr>
        <p:txBody>
          <a:bodyPr/>
          <a:lstStyle/>
          <a:p>
            <a:pPr>
              <a:defRPr/>
            </a:pPr>
            <a:r>
              <a:rPr lang="ca-ES" b="1"/>
              <a:t>Programar</a:t>
            </a:r>
            <a:r>
              <a:rPr lang="ca-ES"/>
              <a:t> la </a:t>
            </a:r>
            <a:r>
              <a:rPr lang="ca-ES" b="1"/>
              <a:t>sessió  </a:t>
            </a:r>
            <a:r>
              <a:rPr lang="ca-ES"/>
              <a:t>(2 hores en un dia o dues sessions d’una hora)</a:t>
            </a:r>
          </a:p>
          <a:p>
            <a:pPr marL="0" indent="0">
              <a:buNone/>
              <a:defRPr/>
            </a:pPr>
            <a:endParaRPr lang="ca-ES"/>
          </a:p>
          <a:p>
            <a:pPr marL="285750" lvl="1">
              <a:buClr>
                <a:schemeClr val="tx2"/>
              </a:buClr>
              <a:buFont typeface="Wingdings 2" panose="05020102010507070707" pitchFamily="18" charset="2"/>
              <a:buChar char=""/>
              <a:defRPr/>
            </a:pPr>
            <a:r>
              <a:rPr lang="ca-ES" b="1"/>
              <a:t>Comuniqueu</a:t>
            </a:r>
            <a:r>
              <a:rPr lang="ca-ES"/>
              <a:t> al </a:t>
            </a:r>
            <a:r>
              <a:rPr lang="ca-ES" b="1">
                <a:hlinkClick r:id="rId3"/>
              </a:rPr>
              <a:t>papsf@camfic.org</a:t>
            </a:r>
            <a:r>
              <a:rPr lang="ca-ES" b="1"/>
              <a:t> </a:t>
            </a:r>
            <a:r>
              <a:rPr lang="ca-ES"/>
              <a:t>: Lloc (ABS), dades formador/s/es (mail i tel contacte), dates i horaris,</a:t>
            </a:r>
          </a:p>
          <a:p>
            <a:pPr marL="0" indent="0">
              <a:buFont typeface="Wingdings 2" panose="05020102010507070707" pitchFamily="18" charset="2"/>
              <a:buNone/>
              <a:defRPr/>
            </a:pPr>
            <a:endParaRPr lang="ca-ES"/>
          </a:p>
          <a:p>
            <a:pPr>
              <a:defRPr/>
            </a:pPr>
            <a:r>
              <a:rPr lang="ca-ES"/>
              <a:t>Per tal </a:t>
            </a:r>
            <a:r>
              <a:rPr lang="ca-ES" b="1"/>
              <a:t>d’acreditar</a:t>
            </a:r>
            <a:r>
              <a:rPr lang="ca-ES"/>
              <a:t> la formació:</a:t>
            </a:r>
          </a:p>
          <a:p>
            <a:pPr marL="0" indent="0">
              <a:buNone/>
              <a:defRPr/>
            </a:pPr>
            <a:r>
              <a:rPr lang="ca-ES"/>
              <a:t>     Enviarem al responsable:</a:t>
            </a:r>
          </a:p>
          <a:p>
            <a:pPr marL="1169988" lvl="1" indent="-176213">
              <a:defRPr/>
            </a:pPr>
            <a:r>
              <a:rPr lang="ca-ES"/>
              <a:t>Enllaç del curs per realitzar les inscripcions</a:t>
            </a:r>
          </a:p>
          <a:p>
            <a:pPr marL="1169988" lvl="1" indent="-176213">
              <a:defRPr/>
            </a:pPr>
            <a:r>
              <a:rPr lang="ca-ES"/>
              <a:t>Full signatures per acreditar assistència</a:t>
            </a:r>
          </a:p>
          <a:p>
            <a:pPr marL="993775" lvl="1" indent="0">
              <a:buNone/>
              <a:defRPr/>
            </a:pPr>
            <a:endParaRPr lang="ca-ES"/>
          </a:p>
          <a:p>
            <a:pPr marL="993775" lvl="1" indent="0">
              <a:buNone/>
              <a:defRPr/>
            </a:pPr>
            <a:r>
              <a:rPr lang="ca-ES"/>
              <a:t>El responsable haurà de retornar:</a:t>
            </a:r>
          </a:p>
          <a:p>
            <a:pPr marL="1169988" lvl="1" indent="-176213">
              <a:defRPr/>
            </a:pPr>
            <a:r>
              <a:rPr lang="ca-ES"/>
              <a:t>“</a:t>
            </a:r>
            <a:r>
              <a:rPr lang="ca-ES" err="1"/>
              <a:t>Chequing</a:t>
            </a:r>
            <a:r>
              <a:rPr lang="ca-ES"/>
              <a:t>” assistència </a:t>
            </a:r>
          </a:p>
          <a:p>
            <a:pPr marL="993775" lvl="1" indent="0">
              <a:buNone/>
              <a:defRPr/>
            </a:pPr>
            <a:endParaRPr lang="ca-ES"/>
          </a:p>
          <a:p>
            <a:r>
              <a:rPr lang="ca-ES" b="1"/>
              <a:t>Enviarem mail </a:t>
            </a:r>
            <a:r>
              <a:rPr lang="ca-ES"/>
              <a:t>a tots els assistents amb l’enllaç per omplir avaluació i descarregar certificat</a:t>
            </a:r>
          </a:p>
          <a:p>
            <a:pPr marL="457200" lvl="1" indent="0">
              <a:buFont typeface="Wingdings" panose="05000000000000000000" pitchFamily="2" charset="2"/>
              <a:buNone/>
              <a:defRPr/>
            </a:pPr>
            <a:r>
              <a:rPr lang="ca-ES"/>
              <a:t>	</a:t>
            </a:r>
            <a:endParaRPr lang="ca-ES" sz="2400" b="1"/>
          </a:p>
        </p:txBody>
      </p:sp>
      <p:sp>
        <p:nvSpPr>
          <p:cNvPr id="4" name="Títol 1"/>
          <p:cNvSpPr txBox="1">
            <a:spLocks/>
          </p:cNvSpPr>
          <p:nvPr/>
        </p:nvSpPr>
        <p:spPr bwMode="auto">
          <a:xfrm>
            <a:off x="295803" y="89683"/>
            <a:ext cx="8765070" cy="125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pPr algn="ctr">
              <a:defRPr/>
            </a:pPr>
            <a:r>
              <a:rPr lang="ca-ES">
                <a:latin typeface="Arial" charset="0"/>
                <a:cs typeface="Arial" charset="0"/>
              </a:rPr>
              <a:t>INTERVENCIÓ PER AJUDAR A DEIXAR DE FUMAR Formació perifèria als EAP (2 hores)</a:t>
            </a:r>
            <a:endParaRPr lang="ca-ES">
              <a:solidFill>
                <a:schemeClr val="accent4">
                  <a:lumMod val="50000"/>
                </a:schemeClr>
              </a:solidFill>
            </a:endParaRPr>
          </a:p>
        </p:txBody>
      </p:sp>
      <p:pic>
        <p:nvPicPr>
          <p:cNvPr id="5" name="Picture 5"/>
          <p:cNvPicPr>
            <a:picLocks noChangeAspect="1" noChangeArrowheads="1"/>
          </p:cNvPicPr>
          <p:nvPr/>
        </p:nvPicPr>
        <p:blipFill>
          <a:blip r:embed="rId4" cstate="screen"/>
          <a:srcRect/>
          <a:stretch>
            <a:fillRect/>
          </a:stretch>
        </p:blipFill>
        <p:spPr bwMode="auto">
          <a:xfrm>
            <a:off x="488405" y="4619257"/>
            <a:ext cx="1040913" cy="688527"/>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2.bp.blogspot.com/-MLJnJlGx_oI/TuXhFt6pgCI/AAAAAAAACbE/9rU9c5xPx_E/s1600/ThankYou.jpg">
            <a:hlinkClick r:id="rId3"/>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74484" y="2680569"/>
            <a:ext cx="5579510" cy="3492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ítol 1"/>
          <p:cNvSpPr txBox="1">
            <a:spLocks/>
          </p:cNvSpPr>
          <p:nvPr/>
        </p:nvSpPr>
        <p:spPr bwMode="auto">
          <a:xfrm>
            <a:off x="199126" y="1691412"/>
            <a:ext cx="8944874" cy="1441450"/>
          </a:xfrm>
          <a:prstGeom prst="rect">
            <a:avLst/>
          </a:prstGeom>
          <a:noFill/>
          <a:ln w="9525">
            <a:noFill/>
            <a:miter lim="800000"/>
            <a:headEnd/>
            <a:tailEnd/>
          </a:ln>
        </p:spPr>
        <p:txBody>
          <a:bodyPr anchor="ctr"/>
          <a:lstStyle/>
          <a:p>
            <a:pPr algn="ctr" eaLnBrk="1" hangingPunct="1">
              <a:defRPr/>
            </a:pPr>
            <a:r>
              <a:rPr lang="ca-ES" altLang="es-ES" sz="2800" b="1">
                <a:solidFill>
                  <a:srgbClr val="00B0F0"/>
                </a:solidFill>
                <a:latin typeface="Arial" charset="0"/>
                <a:ea typeface="+mj-ea"/>
                <a:cs typeface="Arial" charset="0"/>
              </a:rPr>
              <a:t>Autores: </a:t>
            </a:r>
          </a:p>
          <a:p>
            <a:pPr algn="ctr" eaLnBrk="1" hangingPunct="1">
              <a:defRPr/>
            </a:pPr>
            <a:r>
              <a:rPr lang="ca-ES" altLang="es-ES" sz="2800" b="1">
                <a:solidFill>
                  <a:srgbClr val="00B0F0"/>
                </a:solidFill>
                <a:latin typeface="Arial" charset="0"/>
                <a:ea typeface="+mj-ea"/>
                <a:cs typeface="Arial" charset="0"/>
              </a:rPr>
              <a:t>Roser Casals, Silvia Granollers i Guadalupe Ortega</a:t>
            </a:r>
          </a:p>
        </p:txBody>
      </p:sp>
      <p:sp>
        <p:nvSpPr>
          <p:cNvPr id="4" name="Títol 1"/>
          <p:cNvSpPr txBox="1">
            <a:spLocks/>
          </p:cNvSpPr>
          <p:nvPr/>
        </p:nvSpPr>
        <p:spPr bwMode="auto">
          <a:xfrm>
            <a:off x="402681" y="419590"/>
            <a:ext cx="8530726" cy="125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pPr algn="ctr">
              <a:defRPr/>
            </a:pPr>
            <a:r>
              <a:rPr lang="ca-ES" sz="4600">
                <a:latin typeface="Arial" charset="0"/>
                <a:cs typeface="Arial" charset="0"/>
              </a:rPr>
              <a:t>INTERVENCIÓ PER AJUDAR A DEIXAR DE FUMAR</a:t>
            </a:r>
            <a:endParaRPr lang="ca-ES" sz="4600">
              <a:solidFill>
                <a:schemeClr val="accent4">
                  <a:lumMod val="50000"/>
                </a:schemeClr>
              </a:solidFill>
            </a:endParaRPr>
          </a:p>
        </p:txBody>
      </p:sp>
    </p:spTree>
    <p:extLst>
      <p:ext uri="{BB962C8B-B14F-4D97-AF65-F5344CB8AC3E}">
        <p14:creationId xmlns:p14="http://schemas.microsoft.com/office/powerpoint/2010/main" val="1167130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uadroTexto 28"/>
          <p:cNvSpPr txBox="1">
            <a:spLocks noChangeArrowheads="1"/>
          </p:cNvSpPr>
          <p:nvPr/>
        </p:nvSpPr>
        <p:spPr bwMode="auto">
          <a:xfrm>
            <a:off x="496602" y="1296905"/>
            <a:ext cx="8418465" cy="430887"/>
          </a:xfrm>
          <a:prstGeom prst="rect">
            <a:avLst/>
          </a:prstGeom>
          <a:solidFill>
            <a:schemeClr val="bg1"/>
          </a:solidFill>
          <a:ln w="9525">
            <a:solidFill>
              <a:srgbClr val="00B0F0"/>
            </a:solidFill>
            <a:prstDash val="dash"/>
            <a:miter lim="800000"/>
            <a:headEnd/>
            <a:tailEnd/>
          </a:ln>
        </p:spPr>
        <p:txBody>
          <a:bodyPr wrap="square">
            <a:spAutoFit/>
          </a:bodyPr>
          <a:lstStyle>
            <a:lvl1pPr>
              <a:spcBef>
                <a:spcPct val="20000"/>
              </a:spcBef>
              <a:buClr>
                <a:schemeClr val="tx2"/>
              </a:buClr>
              <a:buFont typeface="Wingdings 2" pitchFamily="18" charset="2"/>
              <a:buChar char=""/>
              <a:defRPr>
                <a:solidFill>
                  <a:schemeClr val="tx1"/>
                </a:solidFill>
                <a:latin typeface="Arial" charset="0"/>
                <a:cs typeface="Arial" charset="0"/>
              </a:defRPr>
            </a:lvl1pPr>
            <a:lvl2pPr marL="742950" indent="-285750">
              <a:spcBef>
                <a:spcPct val="20000"/>
              </a:spcBef>
              <a:buFont typeface="Wingdings" pitchFamily="2" charset="2"/>
              <a:buChar char="§"/>
              <a:defRPr sz="1600">
                <a:solidFill>
                  <a:schemeClr val="tx1"/>
                </a:solidFill>
                <a:latin typeface="Arial" charset="0"/>
                <a:cs typeface="Arial" charset="0"/>
              </a:defRPr>
            </a:lvl2pPr>
            <a:lvl3pPr marL="1143000" indent="-228600">
              <a:spcBef>
                <a:spcPct val="20000"/>
              </a:spcBef>
              <a:buFont typeface="Arial" charset="0"/>
              <a:buChar char="–"/>
              <a:defRPr sz="1600">
                <a:solidFill>
                  <a:schemeClr val="tx1"/>
                </a:solidFill>
                <a:latin typeface="Arial" charset="0"/>
                <a:cs typeface="Arial" charset="0"/>
              </a:defRPr>
            </a:lvl3pPr>
            <a:lvl4pPr marL="1600200" indent="-228600">
              <a:spcBef>
                <a:spcPct val="20000"/>
              </a:spcBef>
              <a:buFont typeface="Arial" charset="0"/>
              <a:buChar char="–"/>
              <a:defRPr sz="1600">
                <a:solidFill>
                  <a:schemeClr val="tx1"/>
                </a:solidFill>
                <a:latin typeface="Arial" charset="0"/>
                <a:cs typeface="Arial" charset="0"/>
              </a:defRPr>
            </a:lvl4pPr>
            <a:lvl5pPr marL="2057400" indent="-228600">
              <a:spcBef>
                <a:spcPct val="20000"/>
              </a:spcBef>
              <a:buFont typeface="Arial" charset="0"/>
              <a:buChar char="–"/>
              <a:defRPr sz="16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9pPr>
          </a:lstStyle>
          <a:p>
            <a:pPr eaLnBrk="1" hangingPunct="1">
              <a:spcBef>
                <a:spcPct val="0"/>
              </a:spcBef>
              <a:buClrTx/>
              <a:buFontTx/>
              <a:buNone/>
              <a:defRPr/>
            </a:pPr>
            <a:r>
              <a:rPr lang="ca-ES" altLang="ca-ES" b="1" dirty="0" smtClean="0">
                <a:solidFill>
                  <a:srgbClr val="00B0F0"/>
                </a:solidFill>
                <a:latin typeface="Calibri" pitchFamily="34" charset="0"/>
              </a:rPr>
              <a:t>Disminució </a:t>
            </a:r>
            <a:r>
              <a:rPr lang="ca-ES" altLang="ca-ES" b="1" dirty="0">
                <a:solidFill>
                  <a:srgbClr val="00B0F0"/>
                </a:solidFill>
                <a:latin typeface="Calibri" pitchFamily="34" charset="0"/>
              </a:rPr>
              <a:t>del tabaquisme a Catalunya: 200.000 fumadors menys entre 2011 i </a:t>
            </a:r>
            <a:r>
              <a:rPr lang="ca-ES" altLang="ca-ES" b="1" dirty="0" smtClean="0">
                <a:solidFill>
                  <a:srgbClr val="00B0F0"/>
                </a:solidFill>
                <a:latin typeface="Calibri" pitchFamily="34" charset="0"/>
              </a:rPr>
              <a:t>2015</a:t>
            </a:r>
            <a:endParaRPr lang="ca-ES" altLang="ca-ES" sz="2200" b="1" dirty="0">
              <a:solidFill>
                <a:srgbClr val="C00000"/>
              </a:solidFill>
              <a:ea typeface="+mj-ea"/>
            </a:endParaRPr>
          </a:p>
        </p:txBody>
      </p:sp>
      <p:pic>
        <p:nvPicPr>
          <p:cNvPr id="28" name="Picture 11" descr="diapo2G_grande"/>
          <p:cNvPicPr>
            <a:picLocks noChangeAspect="1" noChangeArrowheads="1"/>
          </p:cNvPicPr>
          <p:nvPr/>
        </p:nvPicPr>
        <p:blipFill>
          <a:blip r:embed="rId3"/>
          <a:srcRect/>
          <a:stretch>
            <a:fillRect/>
          </a:stretch>
        </p:blipFill>
        <p:spPr bwMode="auto">
          <a:xfrm rot="181603">
            <a:off x="7643337" y="4502519"/>
            <a:ext cx="1227953" cy="1834442"/>
          </a:xfrm>
          <a:prstGeom prst="rect">
            <a:avLst/>
          </a:prstGeom>
          <a:ln>
            <a:noFill/>
          </a:ln>
          <a:effectLst>
            <a:outerShdw blurRad="292100" dist="139700" dir="2700000" algn="tl" rotWithShape="0">
              <a:srgbClr val="333333">
                <a:alpha val="65000"/>
              </a:srgbClr>
            </a:outerShdw>
          </a:effectLst>
        </p:spPr>
      </p:pic>
      <p:grpSp>
        <p:nvGrpSpPr>
          <p:cNvPr id="10245" name="2 Grupo"/>
          <p:cNvGrpSpPr>
            <a:grpSpLocks/>
          </p:cNvGrpSpPr>
          <p:nvPr/>
        </p:nvGrpSpPr>
        <p:grpSpPr bwMode="auto">
          <a:xfrm>
            <a:off x="222676" y="2198255"/>
            <a:ext cx="7517397" cy="3608188"/>
            <a:chOff x="353613" y="1592650"/>
            <a:chExt cx="7096061" cy="3959161"/>
          </a:xfrm>
        </p:grpSpPr>
        <p:graphicFrame>
          <p:nvGraphicFramePr>
            <p:cNvPr id="2" name="Gráfico 11"/>
            <p:cNvGraphicFramePr>
              <a:graphicFrameLocks/>
            </p:cNvGraphicFramePr>
            <p:nvPr>
              <p:extLst>
                <p:ext uri="{D42A27DB-BD31-4B8C-83A1-F6EECF244321}">
                  <p14:modId xmlns:p14="http://schemas.microsoft.com/office/powerpoint/2010/main" val="2545338970"/>
                </p:ext>
              </p:extLst>
            </p:nvPr>
          </p:nvGraphicFramePr>
          <p:xfrm>
            <a:off x="353613" y="1592650"/>
            <a:ext cx="7096061" cy="3959161"/>
          </p:xfrm>
          <a:graphic>
            <a:graphicData uri="http://schemas.openxmlformats.org/drawingml/2006/chart">
              <c:chart xmlns:c="http://schemas.openxmlformats.org/drawingml/2006/chart" xmlns:r="http://schemas.openxmlformats.org/officeDocument/2006/relationships" r:id="rId4"/>
            </a:graphicData>
          </a:graphic>
        </p:graphicFrame>
        <p:sp>
          <p:nvSpPr>
            <p:cNvPr id="30" name="Rectángulo 29"/>
            <p:cNvSpPr/>
            <p:nvPr/>
          </p:nvSpPr>
          <p:spPr>
            <a:xfrm>
              <a:off x="5807643" y="2844481"/>
              <a:ext cx="1570505" cy="1252538"/>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a-ES">
                <a:solidFill>
                  <a:schemeClr val="tx1">
                    <a:lumMod val="65000"/>
                    <a:lumOff val="35000"/>
                  </a:schemeClr>
                </a:solidFill>
              </a:endParaRPr>
            </a:p>
          </p:txBody>
        </p:sp>
      </p:grpSp>
      <p:sp>
        <p:nvSpPr>
          <p:cNvPr id="10247" name="CuadroTexto 1"/>
          <p:cNvSpPr txBox="1">
            <a:spLocks noChangeArrowheads="1"/>
          </p:cNvSpPr>
          <p:nvPr/>
        </p:nvSpPr>
        <p:spPr bwMode="auto">
          <a:xfrm>
            <a:off x="7594937" y="2590000"/>
            <a:ext cx="1416466" cy="523220"/>
          </a:xfrm>
          <a:prstGeom prst="rect">
            <a:avLst/>
          </a:prstGeom>
          <a:noFill/>
          <a:ln w="9525">
            <a:solidFill>
              <a:srgbClr val="00B0F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ClrTx/>
              <a:buFontTx/>
              <a:buNone/>
            </a:pPr>
            <a:r>
              <a:rPr lang="ca-ES" altLang="ca-ES" sz="1400" b="1">
                <a:latin typeface="Calibri" panose="020F0502020204030204" pitchFamily="34" charset="0"/>
              </a:rPr>
              <a:t>Diaris 23,5%</a:t>
            </a:r>
          </a:p>
          <a:p>
            <a:pPr>
              <a:spcBef>
                <a:spcPct val="0"/>
              </a:spcBef>
              <a:buClrTx/>
              <a:buNone/>
            </a:pPr>
            <a:r>
              <a:rPr lang="ca-ES" altLang="ca-ES" sz="1400" b="1">
                <a:latin typeface="Calibri" panose="020F0502020204030204" pitchFamily="34" charset="0"/>
              </a:rPr>
              <a:t>Ocasionals 2,2%</a:t>
            </a:r>
          </a:p>
        </p:txBody>
      </p:sp>
      <p:sp>
        <p:nvSpPr>
          <p:cNvPr id="12" name="QuadreDeText 16"/>
          <p:cNvSpPr txBox="1"/>
          <p:nvPr/>
        </p:nvSpPr>
        <p:spPr>
          <a:xfrm>
            <a:off x="730594" y="5778735"/>
            <a:ext cx="6280150" cy="42080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ca-ES" i="1" dirty="0">
                <a:latin typeface="Arial" pitchFamily="34" charset="0"/>
                <a:cs typeface="Arial" pitchFamily="34" charset="0"/>
              </a:rPr>
              <a:t>Font: Generalitat de Catalunya. DS. Enquesta de consum de tabac, alcohol i drogues 1990,1998. </a:t>
            </a:r>
            <a:r>
              <a:rPr lang="ca-ES" i="1" dirty="0">
                <a:latin typeface="Arial" pitchFamily="34" charset="0"/>
                <a:cs typeface="Arial" pitchFamily="34" charset="0"/>
                <a:hlinkClick r:id="rId5"/>
              </a:rPr>
              <a:t>Enquesta de salut de Catalunya </a:t>
            </a:r>
            <a:r>
              <a:rPr lang="ca-ES" i="1" dirty="0" smtClean="0">
                <a:latin typeface="Arial" pitchFamily="34" charset="0"/>
                <a:cs typeface="Arial" pitchFamily="34" charset="0"/>
              </a:rPr>
              <a:t> (ESCA) 1994</a:t>
            </a:r>
            <a:r>
              <a:rPr lang="ca-ES" i="1" dirty="0">
                <a:latin typeface="Arial" pitchFamily="34" charset="0"/>
                <a:cs typeface="Arial" pitchFamily="34" charset="0"/>
              </a:rPr>
              <a:t>, 2002, 2006, 2010, 2011, 2012, 2013 i 2014.</a:t>
            </a:r>
          </a:p>
        </p:txBody>
      </p:sp>
      <p:pic>
        <p:nvPicPr>
          <p:cNvPr id="10250" name="Imagen 2"/>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38789" t="42252" r="52362" b="42809"/>
          <a:stretch>
            <a:fillRect/>
          </a:stretch>
        </p:blipFill>
        <p:spPr bwMode="auto">
          <a:xfrm>
            <a:off x="7850084" y="3374408"/>
            <a:ext cx="996133" cy="947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2" name="1 CuadroTexto"/>
          <p:cNvSpPr txBox="1">
            <a:spLocks noChangeArrowheads="1"/>
          </p:cNvSpPr>
          <p:nvPr/>
        </p:nvSpPr>
        <p:spPr bwMode="auto">
          <a:xfrm>
            <a:off x="474254" y="896795"/>
            <a:ext cx="86415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ClrTx/>
              <a:buFontTx/>
              <a:buNone/>
            </a:pPr>
            <a:r>
              <a:rPr lang="ca-ES" altLang="ca-ES" sz="2000" b="1">
                <a:solidFill>
                  <a:srgbClr val="00B0F0"/>
                </a:solidFill>
                <a:ea typeface="+mj-ea"/>
              </a:rPr>
              <a:t>Evolució de la prevalença de fumadors/es en població 15 anys i més </a:t>
            </a:r>
          </a:p>
        </p:txBody>
      </p:sp>
      <p:cxnSp>
        <p:nvCxnSpPr>
          <p:cNvPr id="4" name="Conector recto de flecha 3"/>
          <p:cNvCxnSpPr>
            <a:cxnSpLocks/>
          </p:cNvCxnSpPr>
          <p:nvPr/>
        </p:nvCxnSpPr>
        <p:spPr>
          <a:xfrm flipV="1">
            <a:off x="7371117" y="3945242"/>
            <a:ext cx="553433"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Flecha: hacia abajo 6"/>
          <p:cNvSpPr/>
          <p:nvPr/>
        </p:nvSpPr>
        <p:spPr>
          <a:xfrm>
            <a:off x="6325079" y="3113220"/>
            <a:ext cx="45719" cy="197099"/>
          </a:xfrm>
          <a:prstGeom prst="downArrow">
            <a:avLst/>
          </a:prstGeom>
          <a:solidFill>
            <a:schemeClr val="tx1">
              <a:lumMod val="75000"/>
              <a:lumOff val="2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7" name="Título 1"/>
          <p:cNvSpPr txBox="1">
            <a:spLocks/>
          </p:cNvSpPr>
          <p:nvPr/>
        </p:nvSpPr>
        <p:spPr bwMode="auto">
          <a:xfrm>
            <a:off x="509588" y="590438"/>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ltLang="ca-ES" sz="4000" dirty="0"/>
              <a:t>PER QUÈ INTERVENIR? </a:t>
            </a:r>
            <a:r>
              <a:rPr lang="ca-ES" altLang="ca-ES" dirty="0"/>
              <a:t/>
            </a:r>
            <a:br>
              <a:rPr lang="ca-ES" altLang="ca-ES" dirty="0"/>
            </a:br>
            <a:r>
              <a:rPr lang="ca-ES" altLang="ca-ES" dirty="0"/>
              <a:t/>
            </a:r>
            <a:br>
              <a:rPr lang="ca-ES" altLang="ca-ES" dirty="0"/>
            </a:br>
            <a:endParaRPr lang="ca-ES" altLang="ca-ES" dirty="0"/>
          </a:p>
        </p:txBody>
      </p:sp>
      <p:sp>
        <p:nvSpPr>
          <p:cNvPr id="3" name="2 CuadroTexto"/>
          <p:cNvSpPr txBox="1"/>
          <p:nvPr/>
        </p:nvSpPr>
        <p:spPr>
          <a:xfrm>
            <a:off x="1564696" y="1761246"/>
            <a:ext cx="5806421" cy="400110"/>
          </a:xfrm>
          <a:prstGeom prst="rect">
            <a:avLst/>
          </a:prstGeom>
          <a:noFill/>
        </p:spPr>
        <p:txBody>
          <a:bodyPr wrap="square" rtlCol="0">
            <a:spAutoFit/>
          </a:bodyPr>
          <a:lstStyle/>
          <a:p>
            <a:r>
              <a:rPr lang="ca-ES" altLang="ca-ES" sz="2000" b="1" dirty="0" smtClean="0">
                <a:solidFill>
                  <a:srgbClr val="C00000"/>
                </a:solidFill>
              </a:rPr>
              <a:t>..........però </a:t>
            </a:r>
            <a:r>
              <a:rPr lang="ca-ES" altLang="ca-ES" sz="2000" b="1" dirty="0">
                <a:solidFill>
                  <a:srgbClr val="C00000"/>
                </a:solidFill>
              </a:rPr>
              <a:t>encara fumen més d’1,6 </a:t>
            </a:r>
            <a:r>
              <a:rPr lang="ca-ES" altLang="ca-ES" sz="2000" b="1" dirty="0" smtClean="0">
                <a:solidFill>
                  <a:srgbClr val="C00000"/>
                </a:solidFill>
              </a:rPr>
              <a:t>milions</a:t>
            </a:r>
            <a:endParaRPr lang="ca-ES" sz="20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0" name="Gràfic 3"/>
          <p:cNvGraphicFramePr>
            <a:graphicFrameLocks/>
          </p:cNvGraphicFramePr>
          <p:nvPr>
            <p:extLst>
              <p:ext uri="{D42A27DB-BD31-4B8C-83A1-F6EECF244321}">
                <p14:modId xmlns:p14="http://schemas.microsoft.com/office/powerpoint/2010/main" val="395418282"/>
              </p:ext>
            </p:extLst>
          </p:nvPr>
        </p:nvGraphicFramePr>
        <p:xfrm>
          <a:off x="-466725" y="959031"/>
          <a:ext cx="8966200" cy="5102225"/>
        </p:xfrm>
        <a:graphic>
          <a:graphicData uri="http://schemas.openxmlformats.org/presentationml/2006/ole">
            <mc:AlternateContent xmlns:mc="http://schemas.openxmlformats.org/markup-compatibility/2006">
              <mc:Choice xmlns:v="urn:schemas-microsoft-com:vml" Requires="v">
                <p:oleObj spid="_x0000_s29709" name="Chart" r:id="rId4" imgW="8967993" imgH="5108891" progId="Excel.Chart.8">
                  <p:embed/>
                </p:oleObj>
              </mc:Choice>
              <mc:Fallback>
                <p:oleObj name="Chart" r:id="rId4" imgW="8967993" imgH="5108891" progId="Excel.Chart.8">
                  <p:embed/>
                  <p:pic>
                    <p:nvPicPr>
                      <p:cNvPr id="12290" name="Gràfic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725" y="959031"/>
                        <a:ext cx="8966200" cy="510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291" name="Marcador de texto 3"/>
          <p:cNvSpPr>
            <a:spLocks noGrp="1"/>
          </p:cNvSpPr>
          <p:nvPr>
            <p:ph type="body" sz="quarter" idx="13"/>
          </p:nvPr>
        </p:nvSpPr>
        <p:spPr>
          <a:xfrm>
            <a:off x="357188" y="1244553"/>
            <a:ext cx="8570913" cy="428625"/>
          </a:xfrm>
        </p:spPr>
        <p:txBody>
          <a:bodyPr>
            <a:normAutofit/>
          </a:bodyPr>
          <a:lstStyle/>
          <a:p>
            <a:r>
              <a:rPr lang="ca-ES" altLang="ca-ES" sz="1800">
                <a:solidFill>
                  <a:schemeClr val="tx1"/>
                </a:solidFill>
              </a:rPr>
              <a:t>Tipus de producte de tabac en fumadors diaris </a:t>
            </a:r>
          </a:p>
        </p:txBody>
      </p:sp>
      <p:pic>
        <p:nvPicPr>
          <p:cNvPr id="12292" name="Picture 4" descr="Cigars, Cigarillos, Little Filtered Cigars"/>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07788" y="5030207"/>
            <a:ext cx="11176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10" descr="Smokeless Tobacco Product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01950" y="5044494"/>
            <a:ext cx="711200"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12" descr="8 different electronic nicotine delivery systems"/>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4436" r="41249"/>
          <a:stretch>
            <a:fillRect/>
          </a:stretch>
        </p:blipFill>
        <p:spPr bwMode="auto">
          <a:xfrm>
            <a:off x="5784275" y="5061957"/>
            <a:ext cx="881063" cy="76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6" descr="Image of a Hookah"/>
          <p:cNvPicPr>
            <a:picLocks noChangeAspect="1" noChangeArrowheads="1"/>
          </p:cNvPicPr>
          <p:nvPr/>
        </p:nvPicPr>
        <p:blipFill>
          <a:blip r:embed="rId9">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6982262" y="4952419"/>
            <a:ext cx="4667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16" descr="Resultado de imagen para pipa fumar"/>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4600" y="4982582"/>
            <a:ext cx="1011238"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6" name="CuadroTexto 1"/>
          <p:cNvSpPr txBox="1">
            <a:spLocks noChangeArrowheads="1"/>
          </p:cNvSpPr>
          <p:nvPr/>
        </p:nvSpPr>
        <p:spPr bwMode="auto">
          <a:xfrm>
            <a:off x="3129034" y="2276226"/>
            <a:ext cx="453058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ClrTx/>
              <a:buNone/>
            </a:pPr>
            <a:r>
              <a:rPr lang="ca-ES" altLang="ca-ES" sz="2000">
                <a:solidFill>
                  <a:srgbClr val="C00000"/>
                </a:solidFill>
                <a:latin typeface="Calibri" panose="020F0502020204030204" pitchFamily="34" charset="0"/>
              </a:rPr>
              <a:t>2006: homes 4,6% i dones 1,7%</a:t>
            </a:r>
          </a:p>
          <a:p>
            <a:pPr>
              <a:spcBef>
                <a:spcPct val="0"/>
              </a:spcBef>
              <a:buClrTx/>
              <a:buFontTx/>
              <a:buNone/>
            </a:pPr>
            <a:r>
              <a:rPr lang="ca-ES" altLang="ca-ES" sz="2200" b="1">
                <a:solidFill>
                  <a:srgbClr val="C00000"/>
                </a:solidFill>
                <a:latin typeface="Calibri" panose="020F0502020204030204" pitchFamily="34" charset="0"/>
              </a:rPr>
              <a:t>Augment del consum de </a:t>
            </a:r>
            <a:r>
              <a:rPr lang="ca-ES" altLang="ca-ES" sz="2200" b="1" err="1">
                <a:solidFill>
                  <a:srgbClr val="C00000"/>
                </a:solidFill>
                <a:latin typeface="Calibri" panose="020F0502020204030204" pitchFamily="34" charset="0"/>
              </a:rPr>
              <a:t>cig</a:t>
            </a:r>
            <a:r>
              <a:rPr lang="ca-ES" altLang="ca-ES" sz="2200" b="1">
                <a:solidFill>
                  <a:srgbClr val="C00000"/>
                </a:solidFill>
                <a:latin typeface="Calibri" panose="020F0502020204030204" pitchFamily="34" charset="0"/>
              </a:rPr>
              <a:t>. fets a mà, especialment en &lt;34 anys</a:t>
            </a:r>
            <a:endParaRPr lang="ca-ES" altLang="ca-ES" sz="2200" b="1">
              <a:latin typeface="Calibri" panose="020F0502020204030204" pitchFamily="34" charset="0"/>
            </a:endParaRPr>
          </a:p>
        </p:txBody>
      </p:sp>
      <p:sp>
        <p:nvSpPr>
          <p:cNvPr id="12298" name="Rectangle 5"/>
          <p:cNvSpPr>
            <a:spLocks noChangeArrowheads="1"/>
          </p:cNvSpPr>
          <p:nvPr/>
        </p:nvSpPr>
        <p:spPr bwMode="auto">
          <a:xfrm>
            <a:off x="3407788" y="5853702"/>
            <a:ext cx="5565029"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ClrTx/>
              <a:buFontTx/>
              <a:buNone/>
            </a:pPr>
            <a:r>
              <a:rPr lang="ca-ES" altLang="ca-ES" sz="1400" dirty="0">
                <a:latin typeface="Calibri" panose="020F0502020204030204" pitchFamily="34" charset="0"/>
              </a:rPr>
              <a:t>Fonts: </a:t>
            </a:r>
            <a:endParaRPr lang="ca-ES" altLang="ca-ES" sz="1400" dirty="0" smtClean="0">
              <a:latin typeface="Calibri" panose="020F0502020204030204" pitchFamily="34" charset="0"/>
            </a:endParaRPr>
          </a:p>
          <a:p>
            <a:pPr>
              <a:spcBef>
                <a:spcPct val="0"/>
              </a:spcBef>
              <a:buClrTx/>
              <a:buFontTx/>
              <a:buNone/>
            </a:pPr>
            <a:r>
              <a:rPr lang="ca-ES" altLang="ca-ES" sz="1200" dirty="0" smtClean="0">
                <a:latin typeface="Calibri" panose="020F0502020204030204" pitchFamily="34" charset="0"/>
              </a:rPr>
              <a:t>D</a:t>
            </a:r>
            <a:r>
              <a:rPr lang="ca-ES" altLang="ca-ES" sz="1400" dirty="0" smtClean="0">
                <a:latin typeface="Calibri" panose="020F0502020204030204" pitchFamily="34" charset="0"/>
              </a:rPr>
              <a:t>ades del </a:t>
            </a:r>
            <a:r>
              <a:rPr lang="ca-ES" altLang="ca-ES" sz="1400" dirty="0" smtClean="0">
                <a:solidFill>
                  <a:srgbClr val="009999"/>
                </a:solidFill>
                <a:latin typeface="Calibri" panose="020F0502020204030204" pitchFamily="34" charset="0"/>
                <a:hlinkClick r:id="rId11"/>
              </a:rPr>
              <a:t>Comissionat per al Mercat de Tabacs</a:t>
            </a:r>
          </a:p>
          <a:p>
            <a:pPr>
              <a:spcBef>
                <a:spcPct val="0"/>
              </a:spcBef>
              <a:buClrTx/>
              <a:buFontTx/>
              <a:buNone/>
            </a:pPr>
            <a:r>
              <a:rPr lang="ca-ES" altLang="ca-ES" sz="1400" dirty="0" smtClean="0">
                <a:latin typeface="Calibri" panose="020F0502020204030204" pitchFamily="34" charset="0"/>
                <a:hlinkClick r:id="rId12"/>
              </a:rPr>
              <a:t>Enquesta </a:t>
            </a:r>
            <a:r>
              <a:rPr lang="ca-ES" altLang="ca-ES" sz="1400" dirty="0">
                <a:latin typeface="Calibri" panose="020F0502020204030204" pitchFamily="34" charset="0"/>
                <a:hlinkClick r:id="rId12"/>
              </a:rPr>
              <a:t>de Salut de Catalunya </a:t>
            </a:r>
            <a:r>
              <a:rPr lang="ca-ES" altLang="ca-ES" sz="1400" dirty="0">
                <a:latin typeface="Calibri" panose="020F0502020204030204" pitchFamily="34" charset="0"/>
              </a:rPr>
              <a:t>DS 2015. Elaboració </a:t>
            </a:r>
            <a:r>
              <a:rPr lang="ca-ES" altLang="ca-ES" sz="1400" dirty="0" err="1">
                <a:latin typeface="Calibri" panose="020F0502020204030204" pitchFamily="34" charset="0"/>
              </a:rPr>
              <a:t>ASPCAT</a:t>
            </a:r>
            <a:r>
              <a:rPr lang="ca-ES" altLang="ca-ES" sz="1400" dirty="0">
                <a:latin typeface="Calibri" panose="020F0502020204030204" pitchFamily="34" charset="0"/>
              </a:rPr>
              <a:t> 2016</a:t>
            </a:r>
          </a:p>
          <a:p>
            <a:pPr>
              <a:spcBef>
                <a:spcPct val="0"/>
              </a:spcBef>
              <a:buClrTx/>
              <a:buNone/>
            </a:pPr>
            <a:r>
              <a:rPr lang="ca-ES" sz="1400" dirty="0" err="1">
                <a:latin typeface="Calibri" panose="020F0502020204030204" pitchFamily="34" charset="0"/>
                <a:hlinkClick r:id="rId13"/>
              </a:rPr>
              <a:t>Tobacco</a:t>
            </a:r>
            <a:r>
              <a:rPr lang="ca-ES" sz="1400" dirty="0">
                <a:latin typeface="Calibri" panose="020F0502020204030204" pitchFamily="34" charset="0"/>
                <a:hlinkClick r:id="rId13"/>
              </a:rPr>
              <a:t> </a:t>
            </a:r>
            <a:r>
              <a:rPr lang="ca-ES" sz="1400" dirty="0" err="1">
                <a:latin typeface="Calibri" panose="020F0502020204030204" pitchFamily="34" charset="0"/>
                <a:hlinkClick r:id="rId13"/>
              </a:rPr>
              <a:t>products</a:t>
            </a:r>
            <a:r>
              <a:rPr lang="ca-ES" sz="1400" dirty="0">
                <a:latin typeface="Calibri" panose="020F0502020204030204" pitchFamily="34" charset="0"/>
                <a:hlinkClick r:id="rId13"/>
              </a:rPr>
              <a:t>. </a:t>
            </a:r>
            <a:r>
              <a:rPr lang="ca-ES" sz="1400" dirty="0" err="1">
                <a:latin typeface="Calibri" panose="020F0502020204030204" pitchFamily="34" charset="0"/>
                <a:hlinkClick r:id="rId13"/>
              </a:rPr>
              <a:t>U.S</a:t>
            </a:r>
            <a:r>
              <a:rPr lang="ca-ES" sz="1400" dirty="0">
                <a:latin typeface="Calibri" panose="020F0502020204030204" pitchFamily="34" charset="0"/>
                <a:hlinkClick r:id="rId13"/>
              </a:rPr>
              <a:t>. </a:t>
            </a:r>
            <a:r>
              <a:rPr lang="ca-ES" sz="1400" dirty="0" err="1">
                <a:latin typeface="Calibri" panose="020F0502020204030204" pitchFamily="34" charset="0"/>
                <a:hlinkClick r:id="rId13"/>
              </a:rPr>
              <a:t>Department</a:t>
            </a:r>
            <a:r>
              <a:rPr lang="ca-ES" sz="1400" dirty="0">
                <a:latin typeface="Calibri" panose="020F0502020204030204" pitchFamily="34" charset="0"/>
                <a:hlinkClick r:id="rId13"/>
              </a:rPr>
              <a:t> of Health </a:t>
            </a:r>
            <a:r>
              <a:rPr lang="ca-ES" sz="1400" dirty="0" err="1">
                <a:latin typeface="Calibri" panose="020F0502020204030204" pitchFamily="34" charset="0"/>
                <a:hlinkClick r:id="rId13"/>
              </a:rPr>
              <a:t>and</a:t>
            </a:r>
            <a:r>
              <a:rPr lang="ca-ES" sz="1400" dirty="0">
                <a:latin typeface="Calibri" panose="020F0502020204030204" pitchFamily="34" charset="0"/>
                <a:hlinkClick r:id="rId13"/>
              </a:rPr>
              <a:t> </a:t>
            </a:r>
            <a:r>
              <a:rPr lang="ca-ES" sz="1400" dirty="0" err="1">
                <a:latin typeface="Calibri" panose="020F0502020204030204" pitchFamily="34" charset="0"/>
                <a:hlinkClick r:id="rId13"/>
              </a:rPr>
              <a:t>Human</a:t>
            </a:r>
            <a:r>
              <a:rPr lang="ca-ES" sz="1400" dirty="0">
                <a:latin typeface="Calibri" panose="020F0502020204030204" pitchFamily="34" charset="0"/>
                <a:hlinkClick r:id="rId13"/>
              </a:rPr>
              <a:t> Services</a:t>
            </a:r>
            <a:endParaRPr lang="ca-ES" altLang="ca-ES" sz="1400" dirty="0">
              <a:latin typeface="Calibri" panose="020F0502020204030204" pitchFamily="34" charset="0"/>
            </a:endParaRPr>
          </a:p>
          <a:p>
            <a:pPr>
              <a:spcBef>
                <a:spcPct val="0"/>
              </a:spcBef>
              <a:buClrTx/>
              <a:buFontTx/>
              <a:buNone/>
            </a:pPr>
            <a:r>
              <a:rPr lang="ca-ES" altLang="ca-ES" sz="1400" dirty="0">
                <a:solidFill>
                  <a:srgbClr val="009999"/>
                </a:solidFill>
                <a:latin typeface="Calibri" panose="020F0502020204030204" pitchFamily="34" charset="0"/>
                <a:hlinkClick r:id="rId11"/>
              </a:rPr>
              <a:t> </a:t>
            </a:r>
            <a:endParaRPr lang="ca-ES" altLang="ca-ES" sz="1400" dirty="0">
              <a:solidFill>
                <a:srgbClr val="009999"/>
              </a:solidFill>
              <a:latin typeface="Calibri" panose="020F0502020204030204" pitchFamily="34" charset="0"/>
            </a:endParaRPr>
          </a:p>
        </p:txBody>
      </p:sp>
      <p:pic>
        <p:nvPicPr>
          <p:cNvPr id="12301" name="Picture 20" descr="Resultado de imagen para cigarrets fets a mà"/>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07638" y="5158794"/>
            <a:ext cx="93503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2" name="Picture 22" descr="Resultado de imagen para cigarretes amb filtr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69388" y="5127044"/>
            <a:ext cx="900112"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Flecha curvada hacia abajo"/>
          <p:cNvSpPr/>
          <p:nvPr/>
        </p:nvSpPr>
        <p:spPr>
          <a:xfrm rot="18473086">
            <a:off x="1929754" y="2588182"/>
            <a:ext cx="1436734" cy="453307"/>
          </a:xfrm>
          <a:prstGeom prst="curved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a-ES">
              <a:solidFill>
                <a:schemeClr val="tx1"/>
              </a:solidFill>
            </a:endParaRPr>
          </a:p>
        </p:txBody>
      </p:sp>
      <p:sp>
        <p:nvSpPr>
          <p:cNvPr id="16" name="Título 1"/>
          <p:cNvSpPr>
            <a:spLocks noGrp="1"/>
          </p:cNvSpPr>
          <p:nvPr>
            <p:ph type="title"/>
          </p:nvPr>
        </p:nvSpPr>
        <p:spPr>
          <a:xfrm>
            <a:off x="357188" y="497413"/>
            <a:ext cx="8570912" cy="506412"/>
          </a:xfrm>
        </p:spPr>
        <p:txBody>
          <a:bodyPr/>
          <a:lstStyle/>
          <a:p>
            <a:r>
              <a:rPr lang="ca-ES" altLang="ca-ES" sz="4000"/>
              <a:t>PER QUÈ INTERVENIR? </a:t>
            </a:r>
            <a:r>
              <a:rPr lang="ca-ES" altLang="ca-ES"/>
              <a:t/>
            </a:r>
            <a:br>
              <a:rPr lang="ca-ES" altLang="ca-ES"/>
            </a:br>
            <a:r>
              <a:rPr lang="ca-ES" altLang="ca-ES" sz="3200"/>
              <a:t>ALTA PREVALENÇA</a:t>
            </a:r>
            <a:r>
              <a:rPr lang="ca-ES" altLang="ca-ES"/>
              <a:t/>
            </a:r>
            <a:br>
              <a:rPr lang="ca-ES" altLang="ca-ES"/>
            </a:br>
            <a:endParaRPr lang="ca-ES" altLang="ca-ES"/>
          </a:p>
        </p:txBody>
      </p:sp>
      <p:pic>
        <p:nvPicPr>
          <p:cNvPr id="29704"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386949" y="1794358"/>
            <a:ext cx="1657350" cy="31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2348145" y="5811975"/>
            <a:ext cx="780889" cy="369332"/>
          </a:xfrm>
          <a:prstGeom prst="rect">
            <a:avLst/>
          </a:prstGeom>
          <a:noFill/>
        </p:spPr>
        <p:txBody>
          <a:bodyPr wrap="square" rtlCol="0">
            <a:spAutoFit/>
          </a:bodyPr>
          <a:lstStyle/>
          <a:p>
            <a:r>
              <a:rPr lang="ca-ES" dirty="0" smtClean="0">
                <a:hlinkClick r:id="rId17"/>
              </a:rPr>
              <a:t>Mites</a:t>
            </a:r>
            <a:endParaRPr lang="ca-E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6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6" grpId="0"/>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àfic 3"/>
          <p:cNvGraphicFramePr>
            <a:graphicFrameLocks/>
          </p:cNvGraphicFramePr>
          <p:nvPr>
            <p:extLst>
              <p:ext uri="{D42A27DB-BD31-4B8C-83A1-F6EECF244321}">
                <p14:modId xmlns:p14="http://schemas.microsoft.com/office/powerpoint/2010/main" val="1756666177"/>
              </p:ext>
            </p:extLst>
          </p:nvPr>
        </p:nvGraphicFramePr>
        <p:xfrm>
          <a:off x="1566068" y="1780085"/>
          <a:ext cx="7164387" cy="4296572"/>
        </p:xfrm>
        <a:graphic>
          <a:graphicData uri="http://schemas.openxmlformats.org/drawingml/2006/chart">
            <c:chart xmlns:c="http://schemas.openxmlformats.org/drawingml/2006/chart" xmlns:r="http://schemas.openxmlformats.org/officeDocument/2006/relationships" r:id="rId3"/>
          </a:graphicData>
        </a:graphic>
      </p:graphicFrame>
      <p:sp>
        <p:nvSpPr>
          <p:cNvPr id="8" name="Flecha: hacia la izquierda 7"/>
          <p:cNvSpPr/>
          <p:nvPr/>
        </p:nvSpPr>
        <p:spPr>
          <a:xfrm rot="16200000">
            <a:off x="2647526" y="1929584"/>
            <a:ext cx="432000" cy="216000"/>
          </a:xfrm>
          <a:prstGeom prst="lef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a-ES"/>
              <a:t>          </a:t>
            </a:r>
          </a:p>
        </p:txBody>
      </p:sp>
      <p:sp>
        <p:nvSpPr>
          <p:cNvPr id="9" name="Flecha: hacia la izquierda 8"/>
          <p:cNvSpPr/>
          <p:nvPr/>
        </p:nvSpPr>
        <p:spPr>
          <a:xfrm rot="16200000">
            <a:off x="4389948" y="2462689"/>
            <a:ext cx="433387" cy="215900"/>
          </a:xfrm>
          <a:prstGeom prst="leftArrow">
            <a:avLst/>
          </a:prstGeom>
          <a:solidFill>
            <a:srgbClr val="FF99FF"/>
          </a:solid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a-ES"/>
              <a:t> </a:t>
            </a:r>
          </a:p>
        </p:txBody>
      </p:sp>
      <p:sp>
        <p:nvSpPr>
          <p:cNvPr id="11270" name="CuadroTexto 1"/>
          <p:cNvSpPr txBox="1">
            <a:spLocks noChangeArrowheads="1"/>
          </p:cNvSpPr>
          <p:nvPr/>
        </p:nvSpPr>
        <p:spPr bwMode="auto">
          <a:xfrm>
            <a:off x="3464557" y="6342765"/>
            <a:ext cx="38941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ClrTx/>
              <a:buFontTx/>
              <a:buNone/>
            </a:pPr>
            <a:r>
              <a:rPr lang="ca-ES" altLang="ca-ES" sz="1400">
                <a:latin typeface="Calibri" panose="020F0502020204030204" pitchFamily="34" charset="0"/>
                <a:hlinkClick r:id="rId4"/>
              </a:rPr>
              <a:t>Font: Enquesta de Salut de Catalunya </a:t>
            </a:r>
            <a:endParaRPr lang="ca-ES" altLang="ca-ES" sz="1400">
              <a:latin typeface="Calibri" panose="020F0502020204030204" pitchFamily="34" charset="0"/>
            </a:endParaRPr>
          </a:p>
        </p:txBody>
      </p:sp>
      <p:pic>
        <p:nvPicPr>
          <p:cNvPr id="11271" name="Picture 2" descr="Imagen relacionada"/>
          <p:cNvPicPr>
            <a:picLocks noChangeAspect="1" noChangeArrowheads="1"/>
          </p:cNvPicPr>
          <p:nvPr/>
        </p:nvPicPr>
        <p:blipFill>
          <a:blip r:embed="rId5">
            <a:extLst>
              <a:ext uri="{28A0092B-C50C-407E-A947-70E740481C1C}">
                <a14:useLocalDpi xmlns:a14="http://schemas.microsoft.com/office/drawing/2010/main" val="0"/>
              </a:ext>
            </a:extLst>
          </a:blip>
          <a:srcRect l="7475" t="23140" r="7967" b="9148"/>
          <a:stretch>
            <a:fillRect/>
          </a:stretch>
        </p:blipFill>
        <p:spPr bwMode="auto">
          <a:xfrm>
            <a:off x="357188" y="4995646"/>
            <a:ext cx="1338263"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CuadroTexto 15"/>
          <p:cNvSpPr txBox="1">
            <a:spLocks noChangeArrowheads="1"/>
          </p:cNvSpPr>
          <p:nvPr/>
        </p:nvSpPr>
        <p:spPr bwMode="auto">
          <a:xfrm>
            <a:off x="179388" y="4616450"/>
            <a:ext cx="20224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ca-ES" altLang="ca-ES" sz="1600" b="1">
                <a:solidFill>
                  <a:srgbClr val="00B0F0"/>
                </a:solidFill>
                <a:latin typeface="Calibri" panose="020F0502020204030204" pitchFamily="34" charset="0"/>
              </a:rPr>
              <a:t>Edat inici 15-19 anys</a:t>
            </a:r>
          </a:p>
        </p:txBody>
      </p:sp>
      <p:sp>
        <p:nvSpPr>
          <p:cNvPr id="19" name="Marcador de texto 3"/>
          <p:cNvSpPr txBox="1">
            <a:spLocks/>
          </p:cNvSpPr>
          <p:nvPr/>
        </p:nvSpPr>
        <p:spPr bwMode="auto">
          <a:xfrm>
            <a:off x="357187" y="1160711"/>
            <a:ext cx="8454304"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buFontTx/>
              <a:buNone/>
            </a:pPr>
            <a:r>
              <a:rPr lang="ca-ES" altLang="ca-ES" sz="2000" b="1">
                <a:solidFill>
                  <a:srgbClr val="00B0F0"/>
                </a:solidFill>
                <a:ea typeface="+mj-ea"/>
              </a:rPr>
              <a:t>Prevalença de fumadors (diaris i ocasionals) segons edat i sexe</a:t>
            </a:r>
            <a:endParaRPr lang="ca-ES" altLang="ca-ES" b="1"/>
          </a:p>
        </p:txBody>
      </p:sp>
      <p:sp>
        <p:nvSpPr>
          <p:cNvPr id="11" name="Título 1"/>
          <p:cNvSpPr txBox="1">
            <a:spLocks/>
          </p:cNvSpPr>
          <p:nvPr/>
        </p:nvSpPr>
        <p:spPr bwMode="auto">
          <a:xfrm>
            <a:off x="509588" y="590438"/>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ltLang="ca-ES" sz="4000"/>
              <a:t>PER QUÈ INTERVENIR? </a:t>
            </a:r>
            <a:r>
              <a:rPr lang="ca-ES" altLang="ca-ES"/>
              <a:t/>
            </a:r>
            <a:br>
              <a:rPr lang="ca-ES" altLang="ca-ES"/>
            </a:br>
            <a:r>
              <a:rPr lang="ca-ES" altLang="ca-ES"/>
              <a:t/>
            </a:r>
            <a:br>
              <a:rPr lang="ca-ES" altLang="ca-ES"/>
            </a:br>
            <a:endParaRPr lang="ca-ES" altLang="ca-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Imagen 1"/>
          <p:cNvPicPr>
            <a:picLocks noChangeAspect="1"/>
          </p:cNvPicPr>
          <p:nvPr/>
        </p:nvPicPr>
        <p:blipFill>
          <a:blip r:embed="rId3">
            <a:extLst>
              <a:ext uri="{28A0092B-C50C-407E-A947-70E740481C1C}">
                <a14:useLocalDpi xmlns:a14="http://schemas.microsoft.com/office/drawing/2010/main" val="0"/>
              </a:ext>
            </a:extLst>
          </a:blip>
          <a:srcRect l="32675" t="19202" r="33463" b="41600"/>
          <a:stretch>
            <a:fillRect/>
          </a:stretch>
        </p:blipFill>
        <p:spPr bwMode="auto">
          <a:xfrm>
            <a:off x="1349296" y="1384670"/>
            <a:ext cx="6429185" cy="4187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ítulo 1"/>
          <p:cNvSpPr txBox="1">
            <a:spLocks/>
          </p:cNvSpPr>
          <p:nvPr/>
        </p:nvSpPr>
        <p:spPr bwMode="auto">
          <a:xfrm>
            <a:off x="357188" y="514505"/>
            <a:ext cx="87868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ltLang="ca-ES" sz="4000"/>
              <a:t>PER QUÈ INTERVENIR? </a:t>
            </a:r>
            <a:r>
              <a:rPr lang="ca-ES" altLang="ca-ES"/>
              <a:t/>
            </a:r>
            <a:br>
              <a:rPr lang="ca-ES" altLang="ca-ES"/>
            </a:br>
            <a:r>
              <a:rPr lang="ca-ES" altLang="ca-ES"/>
              <a:t>Principal problema de salut pública</a:t>
            </a:r>
            <a:endParaRPr lang="ca-ES" altLang="ca-ES" sz="220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l'Office">
  <a:themeElements>
    <a:clrScheme name="Forma de onda">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Clásico de Office">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l'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l'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TotalTime>
  <Words>4253</Words>
  <Application>Microsoft Office PowerPoint</Application>
  <PresentationFormat>Presentación en pantalla (4:3)</PresentationFormat>
  <Paragraphs>389</Paragraphs>
  <Slides>53</Slides>
  <Notes>53</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53</vt:i4>
      </vt:variant>
    </vt:vector>
  </HeadingPairs>
  <TitlesOfParts>
    <vt:vector size="55" baseType="lpstr">
      <vt:lpstr>Tema de l'Office</vt:lpstr>
      <vt:lpstr>Chart</vt:lpstr>
      <vt:lpstr>INTERVENCIÓ PER AJUDAR A DEIXAR DE FUMAR</vt:lpstr>
      <vt:lpstr>INTERVENCIÓ PER AJUDAR A DEIXAR DE FUMAR</vt:lpstr>
      <vt:lpstr>Presentación de PowerPoint</vt:lpstr>
      <vt:lpstr>Presentación de PowerPoint</vt:lpstr>
      <vt:lpstr>Presentación de PowerPoint</vt:lpstr>
      <vt:lpstr>Presentación de PowerPoint</vt:lpstr>
      <vt:lpstr>PER QUÈ INTERVENIR?  ALTA PREVALENÇA </vt:lpstr>
      <vt:lpstr>Presentación de PowerPoint</vt:lpstr>
      <vt:lpstr>Presentación de PowerPoint</vt:lpstr>
      <vt:lpstr>Presentación de PowerPoint</vt:lpstr>
      <vt:lpstr>Presentación de PowerPoint</vt:lpstr>
      <vt:lpstr>Presentación de PowerPoint</vt:lpstr>
      <vt:lpstr>Presentación de PowerPoint</vt:lpstr>
      <vt:lpstr>Per què intervenir?</vt:lpstr>
      <vt:lpstr>INTERVENCIÓ PER AJUDAR A DEIXAR DE FUMAR</vt:lpstr>
      <vt:lpstr>Recursos PAPSF www.papsf.cat  </vt:lpstr>
      <vt:lpstr>INTERVENCIÓ PER AJUDAR A DEIXAR DE FUMAR</vt:lpstr>
      <vt:lpstr>Presentación de PowerPoint</vt:lpstr>
      <vt:lpstr>Presentación de PowerPoint</vt:lpstr>
      <vt:lpstr>Preguntar i registrar</vt:lpstr>
      <vt:lpstr>Aconsellar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Ajudar a deixar de fumar:  3a visita: deixar de fumar</vt:lpstr>
      <vt:lpstr>Presentación de PowerPoint</vt:lpstr>
      <vt:lpstr>Presentación de PowerPoint</vt:lpstr>
      <vt:lpstr>Ajudar a deixar de fumar:  4a visita: manteniment</vt:lpstr>
      <vt:lpstr>Presentación de PowerPoint</vt:lpstr>
      <vt:lpstr>Presentación de PowerPoint</vt:lpstr>
      <vt:lpstr>Presentación de PowerPoint</vt:lpstr>
      <vt:lpstr>TERÀPIA SUBSTITUTIVA AMB NICOTINA</vt:lpstr>
      <vt:lpstr>Presentación de PowerPoint</vt:lpstr>
      <vt:lpstr>EFECTES SECUNDARIS MÉS FREQÜENTS</vt:lpstr>
      <vt:lpstr>Presentación de PowerPoint</vt:lpstr>
      <vt:lpstr>VARENICLINA Mecanisme d’acció</vt:lpstr>
      <vt:lpstr>VARENICLINA</vt:lpstr>
      <vt:lpstr>EFECTES SECUNDARIS més freqüents</vt:lpstr>
      <vt:lpstr>BUPROPIÓ</vt:lpstr>
      <vt:lpstr>EFECTES SECUNDARIS</vt:lpstr>
      <vt:lpstr>Evidència científica</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INTERVENCIÓ PER AJUDAR A DEIXAR DE FUMAR</dc:title>
  <cp:lastModifiedBy>Guadalupe Ortega</cp:lastModifiedBy>
  <cp:revision>16</cp:revision>
  <cp:lastPrinted>2017-04-27T06:30:15Z</cp:lastPrinted>
  <dcterms:modified xsi:type="dcterms:W3CDTF">2017-04-27T16:00:07Z</dcterms:modified>
</cp:coreProperties>
</file>