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 id="2147484789" r:id="rId2"/>
    <p:sldMasterId id="2147484801" r:id="rId3"/>
    <p:sldMasterId id="2147484815" r:id="rId4"/>
  </p:sldMasterIdLst>
  <p:notesMasterIdLst>
    <p:notesMasterId r:id="rId45"/>
  </p:notesMasterIdLst>
  <p:handoutMasterIdLst>
    <p:handoutMasterId r:id="rId46"/>
  </p:handoutMasterIdLst>
  <p:sldIdLst>
    <p:sldId id="464" r:id="rId5"/>
    <p:sldId id="509" r:id="rId6"/>
    <p:sldId id="465" r:id="rId7"/>
    <p:sldId id="466" r:id="rId8"/>
    <p:sldId id="467" r:id="rId9"/>
    <p:sldId id="468" r:id="rId10"/>
    <p:sldId id="469" r:id="rId11"/>
    <p:sldId id="470" r:id="rId12"/>
    <p:sldId id="472" r:id="rId13"/>
    <p:sldId id="473" r:id="rId14"/>
    <p:sldId id="474" r:id="rId15"/>
    <p:sldId id="475" r:id="rId16"/>
    <p:sldId id="477" r:id="rId17"/>
    <p:sldId id="476" r:id="rId18"/>
    <p:sldId id="489" r:id="rId19"/>
    <p:sldId id="488" r:id="rId20"/>
    <p:sldId id="490" r:id="rId21"/>
    <p:sldId id="491" r:id="rId22"/>
    <p:sldId id="492" r:id="rId23"/>
    <p:sldId id="493" r:id="rId24"/>
    <p:sldId id="496" r:id="rId25"/>
    <p:sldId id="497" r:id="rId26"/>
    <p:sldId id="498" r:id="rId27"/>
    <p:sldId id="500" r:id="rId28"/>
    <p:sldId id="501" r:id="rId29"/>
    <p:sldId id="502" r:id="rId30"/>
    <p:sldId id="504" r:id="rId31"/>
    <p:sldId id="508" r:id="rId32"/>
    <p:sldId id="482" r:id="rId33"/>
    <p:sldId id="483" r:id="rId34"/>
    <p:sldId id="484" r:id="rId35"/>
    <p:sldId id="485" r:id="rId36"/>
    <p:sldId id="486" r:id="rId37"/>
    <p:sldId id="487" r:id="rId38"/>
    <p:sldId id="417" r:id="rId39"/>
    <p:sldId id="442" r:id="rId40"/>
    <p:sldId id="462" r:id="rId41"/>
    <p:sldId id="407" r:id="rId42"/>
    <p:sldId id="447" r:id="rId43"/>
    <p:sldId id="408" r:id="rId44"/>
  </p:sldIdLst>
  <p:sldSz cx="9144000" cy="6858000" type="screen4x3"/>
  <p:notesSz cx="9926638" cy="6669088"/>
  <p:defaultTextStyle>
    <a:defPPr>
      <a:defRPr lang="ca-ES"/>
    </a:defPPr>
    <a:lvl1pPr algn="l" rtl="0" fontAlgn="base">
      <a:spcBef>
        <a:spcPct val="50000"/>
      </a:spcBef>
      <a:spcAft>
        <a:spcPct val="0"/>
      </a:spcAft>
      <a:defRPr sz="2200" b="1" kern="1200">
        <a:solidFill>
          <a:schemeClr val="tx1"/>
        </a:solidFill>
        <a:latin typeface="Arial" pitchFamily="34" charset="0"/>
        <a:ea typeface="ＭＳ Ｐゴシック" pitchFamily="34" charset="-128"/>
        <a:cs typeface="+mn-cs"/>
      </a:defRPr>
    </a:lvl1pPr>
    <a:lvl2pPr marL="457200" algn="l" rtl="0" fontAlgn="base">
      <a:spcBef>
        <a:spcPct val="50000"/>
      </a:spcBef>
      <a:spcAft>
        <a:spcPct val="0"/>
      </a:spcAft>
      <a:defRPr sz="2200" b="1" kern="1200">
        <a:solidFill>
          <a:schemeClr val="tx1"/>
        </a:solidFill>
        <a:latin typeface="Arial" pitchFamily="34" charset="0"/>
        <a:ea typeface="ＭＳ Ｐゴシック" pitchFamily="34" charset="-128"/>
        <a:cs typeface="+mn-cs"/>
      </a:defRPr>
    </a:lvl2pPr>
    <a:lvl3pPr marL="914400" algn="l" rtl="0" fontAlgn="base">
      <a:spcBef>
        <a:spcPct val="50000"/>
      </a:spcBef>
      <a:spcAft>
        <a:spcPct val="0"/>
      </a:spcAft>
      <a:defRPr sz="2200" b="1" kern="1200">
        <a:solidFill>
          <a:schemeClr val="tx1"/>
        </a:solidFill>
        <a:latin typeface="Arial" pitchFamily="34" charset="0"/>
        <a:ea typeface="ＭＳ Ｐゴシック" pitchFamily="34" charset="-128"/>
        <a:cs typeface="+mn-cs"/>
      </a:defRPr>
    </a:lvl3pPr>
    <a:lvl4pPr marL="1371600" algn="l" rtl="0" fontAlgn="base">
      <a:spcBef>
        <a:spcPct val="50000"/>
      </a:spcBef>
      <a:spcAft>
        <a:spcPct val="0"/>
      </a:spcAft>
      <a:defRPr sz="2200" b="1" kern="1200">
        <a:solidFill>
          <a:schemeClr val="tx1"/>
        </a:solidFill>
        <a:latin typeface="Arial" pitchFamily="34" charset="0"/>
        <a:ea typeface="ＭＳ Ｐゴシック" pitchFamily="34" charset="-128"/>
        <a:cs typeface="+mn-cs"/>
      </a:defRPr>
    </a:lvl4pPr>
    <a:lvl5pPr marL="1828800" algn="l" rtl="0" fontAlgn="base">
      <a:spcBef>
        <a:spcPct val="50000"/>
      </a:spcBef>
      <a:spcAft>
        <a:spcPct val="0"/>
      </a:spcAft>
      <a:defRPr sz="22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2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2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2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200" b="1"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initial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339966"/>
    <a:srgbClr val="FF6600"/>
    <a:srgbClr val="CBEBF5"/>
    <a:srgbClr val="CDFFDE"/>
    <a:srgbClr val="46A46C"/>
    <a:srgbClr val="FF0000"/>
    <a:srgbClr val="800080"/>
    <a:srgbClr val="008080"/>
    <a:srgbClr val="ADF9F7"/>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Estil mitjà 1 - èmfasi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 mitjà 2 - èmfasi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p:cViewPr>
        <p:scale>
          <a:sx n="66" d="100"/>
          <a:sy n="66" d="100"/>
        </p:scale>
        <p:origin x="-1422" y="-120"/>
      </p:cViewPr>
      <p:guideLst>
        <p:guide orient="horz" pos="4128"/>
        <p:guide pos="480"/>
      </p:guideLst>
    </p:cSldViewPr>
  </p:slideViewPr>
  <p:notesTextViewPr>
    <p:cViewPr>
      <p:scale>
        <a:sx n="100" d="100"/>
        <a:sy n="100" d="100"/>
      </p:scale>
      <p:origin x="0" y="0"/>
    </p:cViewPr>
  </p:notesTextViewPr>
  <p:sorterViewPr>
    <p:cViewPr>
      <p:scale>
        <a:sx n="66" d="100"/>
        <a:sy n="66" d="100"/>
      </p:scale>
      <p:origin x="0" y="7098"/>
    </p:cViewPr>
  </p:sorterViewPr>
  <p:notesViewPr>
    <p:cSldViewPr>
      <p:cViewPr varScale="1">
        <p:scale>
          <a:sx n="51" d="100"/>
          <a:sy n="51" d="100"/>
        </p:scale>
        <p:origin x="-3006" y="-84"/>
      </p:cViewPr>
      <p:guideLst>
        <p:guide orient="horz" pos="2102"/>
        <p:guide pos="312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sis.dmn\dfs\usuaris4\avalverde\araceli\ESCA2010\esca%202011.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Office_Excel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Office_Excel9.xlsx"/></Relationships>
</file>

<file path=ppt/charts/_rels/chart2.xml.rels><?xml version="1.0" encoding="UTF-8" standalone="yes"?>
<Relationships xmlns="http://schemas.openxmlformats.org/package/2006/relationships"><Relationship Id="rId1" Type="http://schemas.openxmlformats.org/officeDocument/2006/relationships/oleObject" Target="file:///\\csis.dmn\dfs\usuaris4\avalverde\araceli\ESCA2010\esca%20201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a-ES"/>
  <c:chart>
    <c:plotArea>
      <c:layout/>
      <c:lineChart>
        <c:grouping val="standard"/>
        <c:ser>
          <c:idx val="0"/>
          <c:order val="0"/>
          <c:tx>
            <c:strRef>
              <c:f>Full1!$B$17</c:f>
              <c:strCache>
                <c:ptCount val="1"/>
                <c:pt idx="0">
                  <c:v>Homes</c:v>
                </c:pt>
              </c:strCache>
            </c:strRef>
          </c:tx>
          <c:marker>
            <c:symbol val="square"/>
            <c:size val="9"/>
            <c:spPr>
              <a:solidFill>
                <a:schemeClr val="accent1"/>
              </a:solidFill>
            </c:spPr>
          </c:marker>
          <c:dLbls>
            <c:txPr>
              <a:bodyPr/>
              <a:lstStyle/>
              <a:p>
                <a:pPr>
                  <a:defRPr sz="1600"/>
                </a:pPr>
                <a:endParaRPr lang="ca-ES"/>
              </a:p>
            </c:txPr>
            <c:showVal val="1"/>
          </c:dLbls>
          <c:cat>
            <c:numRef>
              <c:f>Full1!$C$16:$J$16</c:f>
              <c:numCache>
                <c:formatCode>General</c:formatCode>
                <c:ptCount val="8"/>
                <c:pt idx="0">
                  <c:v>1990</c:v>
                </c:pt>
                <c:pt idx="1">
                  <c:v>1994</c:v>
                </c:pt>
                <c:pt idx="2">
                  <c:v>1998</c:v>
                </c:pt>
                <c:pt idx="3">
                  <c:v>2002</c:v>
                </c:pt>
                <c:pt idx="4">
                  <c:v>2006</c:v>
                </c:pt>
                <c:pt idx="5">
                  <c:v>2011</c:v>
                </c:pt>
                <c:pt idx="6">
                  <c:v>2012</c:v>
                </c:pt>
                <c:pt idx="7">
                  <c:v>2013</c:v>
                </c:pt>
              </c:numCache>
            </c:numRef>
          </c:cat>
          <c:val>
            <c:numRef>
              <c:f>Full1!$C$17:$J$17</c:f>
              <c:numCache>
                <c:formatCode>General</c:formatCode>
                <c:ptCount val="8"/>
                <c:pt idx="0">
                  <c:v>47.3</c:v>
                </c:pt>
                <c:pt idx="1">
                  <c:v>42.3</c:v>
                </c:pt>
                <c:pt idx="2">
                  <c:v>39.300000000000004</c:v>
                </c:pt>
                <c:pt idx="3">
                  <c:v>38</c:v>
                </c:pt>
                <c:pt idx="4">
                  <c:v>34.5</c:v>
                </c:pt>
                <c:pt idx="5">
                  <c:v>35.800000000000004</c:v>
                </c:pt>
                <c:pt idx="6" formatCode="0.0">
                  <c:v>34.24</c:v>
                </c:pt>
                <c:pt idx="7" formatCode="0.0">
                  <c:v>32.200000000000003</c:v>
                </c:pt>
              </c:numCache>
            </c:numRef>
          </c:val>
        </c:ser>
        <c:ser>
          <c:idx val="1"/>
          <c:order val="1"/>
          <c:tx>
            <c:strRef>
              <c:f>Full1!$B$18</c:f>
              <c:strCache>
                <c:ptCount val="1"/>
                <c:pt idx="0">
                  <c:v>Dones</c:v>
                </c:pt>
              </c:strCache>
            </c:strRef>
          </c:tx>
          <c:marker>
            <c:symbol val="square"/>
            <c:size val="10"/>
          </c:marker>
          <c:dLbls>
            <c:txPr>
              <a:bodyPr/>
              <a:lstStyle/>
              <a:p>
                <a:pPr>
                  <a:defRPr sz="1600"/>
                </a:pPr>
                <a:endParaRPr lang="ca-ES"/>
              </a:p>
            </c:txPr>
            <c:showVal val="1"/>
          </c:dLbls>
          <c:cat>
            <c:numRef>
              <c:f>Full1!$C$16:$J$16</c:f>
              <c:numCache>
                <c:formatCode>General</c:formatCode>
                <c:ptCount val="8"/>
                <c:pt idx="0">
                  <c:v>1990</c:v>
                </c:pt>
                <c:pt idx="1">
                  <c:v>1994</c:v>
                </c:pt>
                <c:pt idx="2">
                  <c:v>1998</c:v>
                </c:pt>
                <c:pt idx="3">
                  <c:v>2002</c:v>
                </c:pt>
                <c:pt idx="4">
                  <c:v>2006</c:v>
                </c:pt>
                <c:pt idx="5">
                  <c:v>2011</c:v>
                </c:pt>
                <c:pt idx="6">
                  <c:v>2012</c:v>
                </c:pt>
                <c:pt idx="7">
                  <c:v>2013</c:v>
                </c:pt>
              </c:numCache>
            </c:numRef>
          </c:cat>
          <c:val>
            <c:numRef>
              <c:f>Full1!$C$18:$J$18</c:f>
              <c:numCache>
                <c:formatCode>General</c:formatCode>
                <c:ptCount val="8"/>
                <c:pt idx="0">
                  <c:v>22.4</c:v>
                </c:pt>
                <c:pt idx="1">
                  <c:v>20.7</c:v>
                </c:pt>
                <c:pt idx="2">
                  <c:v>23</c:v>
                </c:pt>
                <c:pt idx="3">
                  <c:v>26.6</c:v>
                </c:pt>
                <c:pt idx="4">
                  <c:v>24.3</c:v>
                </c:pt>
                <c:pt idx="5">
                  <c:v>23.4</c:v>
                </c:pt>
                <c:pt idx="6" formatCode="0.0">
                  <c:v>22.89</c:v>
                </c:pt>
                <c:pt idx="7" formatCode="0.0">
                  <c:v>20.9</c:v>
                </c:pt>
              </c:numCache>
            </c:numRef>
          </c:val>
        </c:ser>
        <c:ser>
          <c:idx val="2"/>
          <c:order val="2"/>
          <c:tx>
            <c:strRef>
              <c:f>Full1!$B$19</c:f>
              <c:strCache>
                <c:ptCount val="1"/>
                <c:pt idx="0">
                  <c:v>Total</c:v>
                </c:pt>
              </c:strCache>
            </c:strRef>
          </c:tx>
          <c:spPr>
            <a:ln>
              <a:solidFill>
                <a:schemeClr val="accent1"/>
              </a:solidFill>
            </a:ln>
          </c:spPr>
          <c:marker>
            <c:symbol val="square"/>
            <c:size val="10"/>
          </c:marker>
          <c:dLbls>
            <c:txPr>
              <a:bodyPr/>
              <a:lstStyle/>
              <a:p>
                <a:pPr>
                  <a:defRPr sz="1800"/>
                </a:pPr>
                <a:endParaRPr lang="ca-ES"/>
              </a:p>
            </c:txPr>
            <c:showVal val="1"/>
          </c:dLbls>
          <c:cat>
            <c:numRef>
              <c:f>Full1!$C$16:$J$16</c:f>
              <c:numCache>
                <c:formatCode>General</c:formatCode>
                <c:ptCount val="8"/>
                <c:pt idx="0">
                  <c:v>1990</c:v>
                </c:pt>
                <c:pt idx="1">
                  <c:v>1994</c:v>
                </c:pt>
                <c:pt idx="2">
                  <c:v>1998</c:v>
                </c:pt>
                <c:pt idx="3">
                  <c:v>2002</c:v>
                </c:pt>
                <c:pt idx="4">
                  <c:v>2006</c:v>
                </c:pt>
                <c:pt idx="5">
                  <c:v>2011</c:v>
                </c:pt>
                <c:pt idx="6">
                  <c:v>2012</c:v>
                </c:pt>
                <c:pt idx="7">
                  <c:v>2013</c:v>
                </c:pt>
              </c:numCache>
            </c:numRef>
          </c:cat>
          <c:val>
            <c:numRef>
              <c:f>Full1!$C$19:$J$19</c:f>
              <c:numCache>
                <c:formatCode>General</c:formatCode>
                <c:ptCount val="8"/>
                <c:pt idx="0">
                  <c:v>33.700000000000003</c:v>
                </c:pt>
                <c:pt idx="1">
                  <c:v>30.6</c:v>
                </c:pt>
                <c:pt idx="2">
                  <c:v>30.9</c:v>
                </c:pt>
                <c:pt idx="3">
                  <c:v>32.1</c:v>
                </c:pt>
                <c:pt idx="4">
                  <c:v>29.4</c:v>
                </c:pt>
                <c:pt idx="5">
                  <c:v>29.5</c:v>
                </c:pt>
                <c:pt idx="6">
                  <c:v>28.5</c:v>
                </c:pt>
                <c:pt idx="7">
                  <c:v>26.5</c:v>
                </c:pt>
              </c:numCache>
            </c:numRef>
          </c:val>
        </c:ser>
        <c:marker val="1"/>
        <c:axId val="73014272"/>
        <c:axId val="72860416"/>
      </c:lineChart>
      <c:catAx>
        <c:axId val="73014272"/>
        <c:scaling>
          <c:orientation val="minMax"/>
        </c:scaling>
        <c:axPos val="b"/>
        <c:numFmt formatCode="General" sourceLinked="1"/>
        <c:tickLblPos val="nextTo"/>
        <c:txPr>
          <a:bodyPr/>
          <a:lstStyle/>
          <a:p>
            <a:pPr>
              <a:defRPr sz="1400"/>
            </a:pPr>
            <a:endParaRPr lang="ca-ES"/>
          </a:p>
        </c:txPr>
        <c:crossAx val="72860416"/>
        <c:crosses val="autoZero"/>
        <c:auto val="1"/>
        <c:lblAlgn val="ctr"/>
        <c:lblOffset val="100"/>
      </c:catAx>
      <c:valAx>
        <c:axId val="72860416"/>
        <c:scaling>
          <c:orientation val="minMax"/>
        </c:scaling>
        <c:axPos val="l"/>
        <c:majorGridlines/>
        <c:numFmt formatCode="General" sourceLinked="1"/>
        <c:tickLblPos val="nextTo"/>
        <c:txPr>
          <a:bodyPr/>
          <a:lstStyle/>
          <a:p>
            <a:pPr>
              <a:defRPr sz="1200"/>
            </a:pPr>
            <a:endParaRPr lang="ca-ES"/>
          </a:p>
        </c:txPr>
        <c:crossAx val="73014272"/>
        <c:crosses val="autoZero"/>
        <c:crossBetween val="between"/>
      </c:valAx>
    </c:plotArea>
    <c:legend>
      <c:legendPos val="b"/>
      <c:layout/>
      <c:txPr>
        <a:bodyPr/>
        <a:lstStyle/>
        <a:p>
          <a:pPr>
            <a:defRPr sz="1600"/>
          </a:pPr>
          <a:endParaRPr lang="ca-E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ca-ES"/>
  <c:chart>
    <c:view3D>
      <c:rAngAx val="1"/>
    </c:view3D>
    <c:plotArea>
      <c:layout/>
      <c:bar3DChart>
        <c:barDir val="col"/>
        <c:grouping val="clustered"/>
        <c:ser>
          <c:idx val="0"/>
          <c:order val="0"/>
          <c:tx>
            <c:strRef>
              <c:f>Hoja1!$B$1</c:f>
              <c:strCache>
                <c:ptCount val="1"/>
                <c:pt idx="0">
                  <c:v>No fumadors</c:v>
                </c:pt>
              </c:strCache>
            </c:strRef>
          </c:tx>
          <c:dLbls>
            <c:dLbl>
              <c:idx val="0"/>
              <c:layout>
                <c:manualLayout>
                  <c:x val="3.2407407407407614E-2"/>
                  <c:y val="-4.6014790468364805E-2"/>
                </c:manualLayout>
              </c:layout>
              <c:showVal val="1"/>
            </c:dLbl>
            <c:showVal val="1"/>
          </c:dLbls>
          <c:cat>
            <c:strRef>
              <c:f>Hoja1!$A$2</c:f>
              <c:strCache>
                <c:ptCount val="1"/>
                <c:pt idx="0">
                  <c:v>Catalunya</c:v>
                </c:pt>
              </c:strCache>
            </c:strRef>
          </c:cat>
          <c:val>
            <c:numRef>
              <c:f>Hoja1!$B$2</c:f>
              <c:numCache>
                <c:formatCode>0.0%</c:formatCode>
                <c:ptCount val="1"/>
                <c:pt idx="0">
                  <c:v>0.85500000000000065</c:v>
                </c:pt>
              </c:numCache>
            </c:numRef>
          </c:val>
        </c:ser>
        <c:ser>
          <c:idx val="1"/>
          <c:order val="1"/>
          <c:tx>
            <c:strRef>
              <c:f>Hoja1!$C$1</c:f>
              <c:strCache>
                <c:ptCount val="1"/>
                <c:pt idx="0">
                  <c:v>Exfumadors</c:v>
                </c:pt>
              </c:strCache>
            </c:strRef>
          </c:tx>
          <c:spPr>
            <a:solidFill>
              <a:srgbClr val="FF9900"/>
            </a:solidFill>
          </c:spPr>
          <c:dLbls>
            <c:dLbl>
              <c:idx val="0"/>
              <c:layout>
                <c:manualLayout>
                  <c:x val="4.0123456790123462E-2"/>
                  <c:y val="-6.5735414954807364E-2"/>
                </c:manualLayout>
              </c:layout>
              <c:showVal val="1"/>
            </c:dLbl>
            <c:showVal val="1"/>
          </c:dLbls>
          <c:cat>
            <c:strRef>
              <c:f>Hoja1!$A$2</c:f>
              <c:strCache>
                <c:ptCount val="1"/>
                <c:pt idx="0">
                  <c:v>Catalunya</c:v>
                </c:pt>
              </c:strCache>
            </c:strRef>
          </c:cat>
          <c:val>
            <c:numRef>
              <c:f>Hoja1!$C$2</c:f>
              <c:numCache>
                <c:formatCode>0.0%</c:formatCode>
                <c:ptCount val="1"/>
                <c:pt idx="0">
                  <c:v>0.83000000000000063</c:v>
                </c:pt>
              </c:numCache>
            </c:numRef>
          </c:val>
        </c:ser>
        <c:ser>
          <c:idx val="2"/>
          <c:order val="2"/>
          <c:tx>
            <c:strRef>
              <c:f>Hoja1!$D$1</c:f>
              <c:strCache>
                <c:ptCount val="1"/>
                <c:pt idx="0">
                  <c:v>Fumadors</c:v>
                </c:pt>
              </c:strCache>
            </c:strRef>
          </c:tx>
          <c:spPr>
            <a:solidFill>
              <a:srgbClr val="C00000"/>
            </a:solidFill>
          </c:spPr>
          <c:dLbls>
            <c:dLbl>
              <c:idx val="0"/>
              <c:layout>
                <c:manualLayout>
                  <c:x val="3.8580246913580245E-2"/>
                  <c:y val="-7.5595727198027984E-2"/>
                </c:manualLayout>
              </c:layout>
              <c:showVal val="1"/>
            </c:dLbl>
            <c:showVal val="1"/>
          </c:dLbls>
          <c:cat>
            <c:strRef>
              <c:f>Hoja1!$A$2</c:f>
              <c:strCache>
                <c:ptCount val="1"/>
                <c:pt idx="0">
                  <c:v>Catalunya</c:v>
                </c:pt>
              </c:strCache>
            </c:strRef>
          </c:cat>
          <c:val>
            <c:numRef>
              <c:f>Hoja1!$D$2</c:f>
              <c:numCache>
                <c:formatCode>0.0%</c:formatCode>
                <c:ptCount val="1"/>
                <c:pt idx="0">
                  <c:v>0.74000000000000121</c:v>
                </c:pt>
              </c:numCache>
            </c:numRef>
          </c:val>
        </c:ser>
        <c:shape val="cylinder"/>
        <c:axId val="97687040"/>
        <c:axId val="97688576"/>
        <c:axId val="0"/>
      </c:bar3DChart>
      <c:catAx>
        <c:axId val="97687040"/>
        <c:scaling>
          <c:orientation val="minMax"/>
        </c:scaling>
        <c:axPos val="b"/>
        <c:numFmt formatCode="General" sourceLinked="1"/>
        <c:tickLblPos val="nextTo"/>
        <c:crossAx val="97688576"/>
        <c:crosses val="autoZero"/>
        <c:auto val="1"/>
        <c:lblAlgn val="ctr"/>
        <c:lblOffset val="100"/>
      </c:catAx>
      <c:valAx>
        <c:axId val="97688576"/>
        <c:scaling>
          <c:orientation val="minMax"/>
          <c:max val="1"/>
          <c:min val="0"/>
        </c:scaling>
        <c:axPos val="l"/>
        <c:majorGridlines/>
        <c:numFmt formatCode="0%" sourceLinked="0"/>
        <c:tickLblPos val="nextTo"/>
        <c:crossAx val="97687040"/>
        <c:crosses val="autoZero"/>
        <c:crossBetween val="between"/>
      </c:valAx>
    </c:plotArea>
    <c:legend>
      <c:legendPos val="r"/>
    </c:legend>
    <c:plotVisOnly val="1"/>
    <c:dispBlanksAs val="gap"/>
  </c:chart>
  <c:txPr>
    <a:bodyPr/>
    <a:lstStyle/>
    <a:p>
      <a:pPr>
        <a:defRPr sz="1800"/>
      </a:pPr>
      <a:endParaRPr lang="ca-E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ca-ES"/>
  <c:chart>
    <c:view3D>
      <c:rAngAx val="1"/>
    </c:view3D>
    <c:plotArea>
      <c:layout/>
      <c:bar3DChart>
        <c:barDir val="col"/>
        <c:grouping val="clustered"/>
        <c:ser>
          <c:idx val="0"/>
          <c:order val="0"/>
          <c:tx>
            <c:strRef>
              <c:f>Hoja1!$B$1</c:f>
              <c:strCache>
                <c:ptCount val="1"/>
                <c:pt idx="0">
                  <c:v>No fumadors</c:v>
                </c:pt>
              </c:strCache>
            </c:strRef>
          </c:tx>
          <c:dLbls>
            <c:dLbl>
              <c:idx val="0"/>
              <c:layout>
                <c:manualLayout>
                  <c:x val="3.2407407407407628E-2"/>
                  <c:y val="-4.6014790468364805E-2"/>
                </c:manualLayout>
              </c:layout>
              <c:showVal val="1"/>
            </c:dLbl>
            <c:showVal val="1"/>
          </c:dLbls>
          <c:cat>
            <c:strRef>
              <c:f>Hoja1!$A$2</c:f>
              <c:strCache>
                <c:ptCount val="1"/>
                <c:pt idx="0">
                  <c:v>Catalunya</c:v>
                </c:pt>
              </c:strCache>
            </c:strRef>
          </c:cat>
          <c:val>
            <c:numRef>
              <c:f>Hoja1!$B$2</c:f>
              <c:numCache>
                <c:formatCode>0.0%</c:formatCode>
                <c:ptCount val="1"/>
                <c:pt idx="0">
                  <c:v>0.9</c:v>
                </c:pt>
              </c:numCache>
            </c:numRef>
          </c:val>
        </c:ser>
        <c:ser>
          <c:idx val="1"/>
          <c:order val="1"/>
          <c:tx>
            <c:strRef>
              <c:f>Hoja1!$C$1</c:f>
              <c:strCache>
                <c:ptCount val="1"/>
                <c:pt idx="0">
                  <c:v>Exfumadors</c:v>
                </c:pt>
              </c:strCache>
            </c:strRef>
          </c:tx>
          <c:spPr>
            <a:solidFill>
              <a:srgbClr val="FF9900"/>
            </a:solidFill>
          </c:spPr>
          <c:dLbls>
            <c:dLbl>
              <c:idx val="0"/>
              <c:layout>
                <c:manualLayout>
                  <c:x val="4.0123456790123462E-2"/>
                  <c:y val="-6.5735414954807406E-2"/>
                </c:manualLayout>
              </c:layout>
              <c:showVal val="1"/>
            </c:dLbl>
            <c:showVal val="1"/>
          </c:dLbls>
          <c:cat>
            <c:strRef>
              <c:f>Hoja1!$A$2</c:f>
              <c:strCache>
                <c:ptCount val="1"/>
                <c:pt idx="0">
                  <c:v>Catalunya</c:v>
                </c:pt>
              </c:strCache>
            </c:strRef>
          </c:cat>
          <c:val>
            <c:numRef>
              <c:f>Hoja1!$C$2</c:f>
              <c:numCache>
                <c:formatCode>0.0%</c:formatCode>
                <c:ptCount val="1"/>
                <c:pt idx="0">
                  <c:v>0.89</c:v>
                </c:pt>
              </c:numCache>
            </c:numRef>
          </c:val>
        </c:ser>
        <c:ser>
          <c:idx val="2"/>
          <c:order val="2"/>
          <c:tx>
            <c:strRef>
              <c:f>Hoja1!$D$1</c:f>
              <c:strCache>
                <c:ptCount val="1"/>
                <c:pt idx="0">
                  <c:v>Fumadors</c:v>
                </c:pt>
              </c:strCache>
            </c:strRef>
          </c:tx>
          <c:spPr>
            <a:solidFill>
              <a:srgbClr val="C00000"/>
            </a:solidFill>
          </c:spPr>
          <c:dLbls>
            <c:dLbl>
              <c:idx val="0"/>
              <c:layout>
                <c:manualLayout>
                  <c:x val="3.8580246913580245E-2"/>
                  <c:y val="-7.5595727198027984E-2"/>
                </c:manualLayout>
              </c:layout>
              <c:showVal val="1"/>
            </c:dLbl>
            <c:showVal val="1"/>
          </c:dLbls>
          <c:cat>
            <c:strRef>
              <c:f>Hoja1!$A$2</c:f>
              <c:strCache>
                <c:ptCount val="1"/>
                <c:pt idx="0">
                  <c:v>Catalunya</c:v>
                </c:pt>
              </c:strCache>
            </c:strRef>
          </c:cat>
          <c:val>
            <c:numRef>
              <c:f>Hoja1!$D$2</c:f>
              <c:numCache>
                <c:formatCode>0.0%</c:formatCode>
                <c:ptCount val="1"/>
                <c:pt idx="0">
                  <c:v>0.74500000000000122</c:v>
                </c:pt>
              </c:numCache>
            </c:numRef>
          </c:val>
        </c:ser>
        <c:shape val="cylinder"/>
        <c:axId val="97802496"/>
        <c:axId val="97820672"/>
        <c:axId val="0"/>
      </c:bar3DChart>
      <c:catAx>
        <c:axId val="97802496"/>
        <c:scaling>
          <c:orientation val="minMax"/>
        </c:scaling>
        <c:axPos val="b"/>
        <c:numFmt formatCode="General" sourceLinked="1"/>
        <c:tickLblPos val="nextTo"/>
        <c:crossAx val="97820672"/>
        <c:crosses val="autoZero"/>
        <c:auto val="1"/>
        <c:lblAlgn val="ctr"/>
        <c:lblOffset val="100"/>
      </c:catAx>
      <c:valAx>
        <c:axId val="97820672"/>
        <c:scaling>
          <c:orientation val="minMax"/>
          <c:max val="1"/>
          <c:min val="0"/>
        </c:scaling>
        <c:axPos val="l"/>
        <c:majorGridlines/>
        <c:numFmt formatCode="0%" sourceLinked="0"/>
        <c:tickLblPos val="nextTo"/>
        <c:crossAx val="97802496"/>
        <c:crosses val="autoZero"/>
        <c:crossBetween val="between"/>
      </c:valAx>
    </c:plotArea>
    <c:legend>
      <c:legendPos val="r"/>
    </c:legend>
    <c:plotVisOnly val="1"/>
    <c:dispBlanksAs val="gap"/>
  </c:chart>
  <c:txPr>
    <a:bodyPr/>
    <a:lstStyle/>
    <a:p>
      <a:pPr>
        <a:defRPr sz="1800"/>
      </a:pPr>
      <a:endParaRPr lang="ca-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a-ES"/>
  <c:chart>
    <c:plotArea>
      <c:layout/>
      <c:lineChart>
        <c:grouping val="standard"/>
        <c:ser>
          <c:idx val="0"/>
          <c:order val="0"/>
          <c:tx>
            <c:strRef>
              <c:f>Full1!$B$17</c:f>
              <c:strCache>
                <c:ptCount val="1"/>
                <c:pt idx="0">
                  <c:v>Homes</c:v>
                </c:pt>
              </c:strCache>
            </c:strRef>
          </c:tx>
          <c:marker>
            <c:symbol val="square"/>
            <c:size val="9"/>
            <c:spPr>
              <a:solidFill>
                <a:schemeClr val="accent1"/>
              </a:solidFill>
            </c:spPr>
          </c:marker>
          <c:dLbls>
            <c:txPr>
              <a:bodyPr/>
              <a:lstStyle/>
              <a:p>
                <a:pPr>
                  <a:defRPr sz="1600"/>
                </a:pPr>
                <a:endParaRPr lang="ca-ES"/>
              </a:p>
            </c:txPr>
            <c:showVal val="1"/>
          </c:dLbls>
          <c:cat>
            <c:numRef>
              <c:f>Full1!$C$16:$J$16</c:f>
              <c:numCache>
                <c:formatCode>General</c:formatCode>
                <c:ptCount val="8"/>
                <c:pt idx="0">
                  <c:v>1990</c:v>
                </c:pt>
                <c:pt idx="1">
                  <c:v>1994</c:v>
                </c:pt>
                <c:pt idx="2">
                  <c:v>1998</c:v>
                </c:pt>
                <c:pt idx="3">
                  <c:v>2002</c:v>
                </c:pt>
                <c:pt idx="4">
                  <c:v>2006</c:v>
                </c:pt>
                <c:pt idx="5">
                  <c:v>2011</c:v>
                </c:pt>
                <c:pt idx="6">
                  <c:v>2012</c:v>
                </c:pt>
                <c:pt idx="7">
                  <c:v>2013</c:v>
                </c:pt>
              </c:numCache>
            </c:numRef>
          </c:cat>
          <c:val>
            <c:numRef>
              <c:f>Full1!$C$17:$J$17</c:f>
              <c:numCache>
                <c:formatCode>General</c:formatCode>
                <c:ptCount val="8"/>
                <c:pt idx="0">
                  <c:v>47.3</c:v>
                </c:pt>
                <c:pt idx="1">
                  <c:v>42.3</c:v>
                </c:pt>
                <c:pt idx="2">
                  <c:v>39.300000000000004</c:v>
                </c:pt>
                <c:pt idx="3">
                  <c:v>38</c:v>
                </c:pt>
                <c:pt idx="4">
                  <c:v>34.5</c:v>
                </c:pt>
                <c:pt idx="5">
                  <c:v>35.800000000000004</c:v>
                </c:pt>
                <c:pt idx="6" formatCode="0.0">
                  <c:v>34.24</c:v>
                </c:pt>
                <c:pt idx="7" formatCode="0.0">
                  <c:v>32.200000000000003</c:v>
                </c:pt>
              </c:numCache>
            </c:numRef>
          </c:val>
        </c:ser>
        <c:ser>
          <c:idx val="1"/>
          <c:order val="1"/>
          <c:tx>
            <c:strRef>
              <c:f>Full1!$B$18</c:f>
              <c:strCache>
                <c:ptCount val="1"/>
                <c:pt idx="0">
                  <c:v>Dones</c:v>
                </c:pt>
              </c:strCache>
            </c:strRef>
          </c:tx>
          <c:marker>
            <c:symbol val="square"/>
            <c:size val="10"/>
          </c:marker>
          <c:dLbls>
            <c:txPr>
              <a:bodyPr/>
              <a:lstStyle/>
              <a:p>
                <a:pPr>
                  <a:defRPr sz="1600"/>
                </a:pPr>
                <a:endParaRPr lang="ca-ES"/>
              </a:p>
            </c:txPr>
            <c:showVal val="1"/>
          </c:dLbls>
          <c:cat>
            <c:numRef>
              <c:f>Full1!$C$16:$J$16</c:f>
              <c:numCache>
                <c:formatCode>General</c:formatCode>
                <c:ptCount val="8"/>
                <c:pt idx="0">
                  <c:v>1990</c:v>
                </c:pt>
                <c:pt idx="1">
                  <c:v>1994</c:v>
                </c:pt>
                <c:pt idx="2">
                  <c:v>1998</c:v>
                </c:pt>
                <c:pt idx="3">
                  <c:v>2002</c:v>
                </c:pt>
                <c:pt idx="4">
                  <c:v>2006</c:v>
                </c:pt>
                <c:pt idx="5">
                  <c:v>2011</c:v>
                </c:pt>
                <c:pt idx="6">
                  <c:v>2012</c:v>
                </c:pt>
                <c:pt idx="7">
                  <c:v>2013</c:v>
                </c:pt>
              </c:numCache>
            </c:numRef>
          </c:cat>
          <c:val>
            <c:numRef>
              <c:f>Full1!$C$18:$J$18</c:f>
              <c:numCache>
                <c:formatCode>General</c:formatCode>
                <c:ptCount val="8"/>
                <c:pt idx="0">
                  <c:v>22.4</c:v>
                </c:pt>
                <c:pt idx="1">
                  <c:v>20.7</c:v>
                </c:pt>
                <c:pt idx="2">
                  <c:v>23</c:v>
                </c:pt>
                <c:pt idx="3">
                  <c:v>26.6</c:v>
                </c:pt>
                <c:pt idx="4">
                  <c:v>24.3</c:v>
                </c:pt>
                <c:pt idx="5">
                  <c:v>23.4</c:v>
                </c:pt>
                <c:pt idx="6" formatCode="0.0">
                  <c:v>22.89</c:v>
                </c:pt>
                <c:pt idx="7" formatCode="0.0">
                  <c:v>20.9</c:v>
                </c:pt>
              </c:numCache>
            </c:numRef>
          </c:val>
        </c:ser>
        <c:ser>
          <c:idx val="2"/>
          <c:order val="2"/>
          <c:tx>
            <c:strRef>
              <c:f>Full1!$B$19</c:f>
              <c:strCache>
                <c:ptCount val="1"/>
                <c:pt idx="0">
                  <c:v>Total</c:v>
                </c:pt>
              </c:strCache>
            </c:strRef>
          </c:tx>
          <c:spPr>
            <a:ln>
              <a:solidFill>
                <a:schemeClr val="accent1"/>
              </a:solidFill>
            </a:ln>
          </c:spPr>
          <c:marker>
            <c:symbol val="square"/>
            <c:size val="10"/>
          </c:marker>
          <c:dLbls>
            <c:txPr>
              <a:bodyPr/>
              <a:lstStyle/>
              <a:p>
                <a:pPr>
                  <a:defRPr sz="1800"/>
                </a:pPr>
                <a:endParaRPr lang="ca-ES"/>
              </a:p>
            </c:txPr>
            <c:showVal val="1"/>
          </c:dLbls>
          <c:cat>
            <c:numRef>
              <c:f>Full1!$C$16:$J$16</c:f>
              <c:numCache>
                <c:formatCode>General</c:formatCode>
                <c:ptCount val="8"/>
                <c:pt idx="0">
                  <c:v>1990</c:v>
                </c:pt>
                <c:pt idx="1">
                  <c:v>1994</c:v>
                </c:pt>
                <c:pt idx="2">
                  <c:v>1998</c:v>
                </c:pt>
                <c:pt idx="3">
                  <c:v>2002</c:v>
                </c:pt>
                <c:pt idx="4">
                  <c:v>2006</c:v>
                </c:pt>
                <c:pt idx="5">
                  <c:v>2011</c:v>
                </c:pt>
                <c:pt idx="6">
                  <c:v>2012</c:v>
                </c:pt>
                <c:pt idx="7">
                  <c:v>2013</c:v>
                </c:pt>
              </c:numCache>
            </c:numRef>
          </c:cat>
          <c:val>
            <c:numRef>
              <c:f>Full1!$C$19:$J$19</c:f>
              <c:numCache>
                <c:formatCode>General</c:formatCode>
                <c:ptCount val="8"/>
                <c:pt idx="0">
                  <c:v>33.700000000000003</c:v>
                </c:pt>
                <c:pt idx="1">
                  <c:v>30.6</c:v>
                </c:pt>
                <c:pt idx="2">
                  <c:v>30.9</c:v>
                </c:pt>
                <c:pt idx="3">
                  <c:v>32.1</c:v>
                </c:pt>
                <c:pt idx="4">
                  <c:v>29.4</c:v>
                </c:pt>
                <c:pt idx="5">
                  <c:v>29.5</c:v>
                </c:pt>
                <c:pt idx="6">
                  <c:v>28.5</c:v>
                </c:pt>
                <c:pt idx="7">
                  <c:v>26.5</c:v>
                </c:pt>
              </c:numCache>
            </c:numRef>
          </c:val>
        </c:ser>
        <c:marker val="1"/>
        <c:axId val="74337664"/>
        <c:axId val="74355840"/>
      </c:lineChart>
      <c:catAx>
        <c:axId val="74337664"/>
        <c:scaling>
          <c:orientation val="minMax"/>
        </c:scaling>
        <c:axPos val="b"/>
        <c:numFmt formatCode="General" sourceLinked="1"/>
        <c:tickLblPos val="nextTo"/>
        <c:txPr>
          <a:bodyPr/>
          <a:lstStyle/>
          <a:p>
            <a:pPr>
              <a:defRPr sz="1400"/>
            </a:pPr>
            <a:endParaRPr lang="ca-ES"/>
          </a:p>
        </c:txPr>
        <c:crossAx val="74355840"/>
        <c:crosses val="autoZero"/>
        <c:auto val="1"/>
        <c:lblAlgn val="ctr"/>
        <c:lblOffset val="100"/>
      </c:catAx>
      <c:valAx>
        <c:axId val="74355840"/>
        <c:scaling>
          <c:orientation val="minMax"/>
        </c:scaling>
        <c:axPos val="l"/>
        <c:majorGridlines/>
        <c:numFmt formatCode="General" sourceLinked="1"/>
        <c:tickLblPos val="nextTo"/>
        <c:txPr>
          <a:bodyPr/>
          <a:lstStyle/>
          <a:p>
            <a:pPr>
              <a:defRPr sz="1200"/>
            </a:pPr>
            <a:endParaRPr lang="ca-ES"/>
          </a:p>
        </c:txPr>
        <c:crossAx val="74337664"/>
        <c:crosses val="autoZero"/>
        <c:crossBetween val="between"/>
      </c:valAx>
    </c:plotArea>
    <c:legend>
      <c:legendPos val="b"/>
      <c:layout/>
      <c:txPr>
        <a:bodyPr/>
        <a:lstStyle/>
        <a:p>
          <a:pPr>
            <a:defRPr sz="1600"/>
          </a:pPr>
          <a:endParaRPr lang="ca-E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ca-ES"/>
  <c:chart>
    <c:autoTitleDeleted val="1"/>
    <c:view3D>
      <c:rAngAx val="1"/>
    </c:view3D>
    <c:sideWall>
      <c:spPr>
        <a:noFill/>
        <a:ln w="25400">
          <a:noFill/>
        </a:ln>
      </c:spPr>
    </c:sideWall>
    <c:backWall>
      <c:spPr>
        <a:noFill/>
        <a:ln w="25400">
          <a:noFill/>
        </a:ln>
      </c:spPr>
    </c:backWall>
    <c:plotArea>
      <c:layout/>
      <c:bar3DChart>
        <c:barDir val="col"/>
        <c:grouping val="clustered"/>
        <c:ser>
          <c:idx val="0"/>
          <c:order val="0"/>
          <c:tx>
            <c:strRef>
              <c:f>Hoja1!$B$1</c:f>
              <c:strCache>
                <c:ptCount val="1"/>
                <c:pt idx="0">
                  <c:v>Fumadors</c:v>
                </c:pt>
              </c:strCache>
            </c:strRef>
          </c:tx>
          <c:spPr>
            <a:solidFill>
              <a:srgbClr val="FF3F3F"/>
            </a:solidFill>
          </c:spPr>
          <c:dLbls>
            <c:dLbl>
              <c:idx val="0"/>
              <c:layout>
                <c:manualLayout>
                  <c:x val="2.0061728395061731E-2"/>
                  <c:y val="-3.9284457252522886E-2"/>
                </c:manualLayout>
              </c:layout>
              <c:showVal val="1"/>
            </c:dLbl>
            <c:txPr>
              <a:bodyPr/>
              <a:lstStyle/>
              <a:p>
                <a:pPr>
                  <a:defRPr b="1"/>
                </a:pPr>
                <a:endParaRPr lang="ca-ES"/>
              </a:p>
            </c:txPr>
            <c:showVal val="1"/>
          </c:dLbls>
          <c:cat>
            <c:numRef>
              <c:f>Hoja1!$A$2</c:f>
              <c:numCache>
                <c:formatCode>General</c:formatCode>
                <c:ptCount val="1"/>
                <c:pt idx="0">
                  <c:v>2014</c:v>
                </c:pt>
              </c:numCache>
            </c:numRef>
          </c:cat>
          <c:val>
            <c:numRef>
              <c:f>Hoja1!$B$2</c:f>
              <c:numCache>
                <c:formatCode>0.0%</c:formatCode>
                <c:ptCount val="1"/>
                <c:pt idx="0">
                  <c:v>0.17400000000000004</c:v>
                </c:pt>
              </c:numCache>
            </c:numRef>
          </c:val>
        </c:ser>
        <c:ser>
          <c:idx val="1"/>
          <c:order val="1"/>
          <c:tx>
            <c:strRef>
              <c:f>Hoja1!$C$1</c:f>
              <c:strCache>
                <c:ptCount val="1"/>
                <c:pt idx="0">
                  <c:v>No fumadors</c:v>
                </c:pt>
              </c:strCache>
            </c:strRef>
          </c:tx>
          <c:spPr>
            <a:solidFill>
              <a:srgbClr val="00CC66"/>
            </a:solidFill>
          </c:spPr>
          <c:dLbls>
            <c:dLbl>
              <c:idx val="0"/>
              <c:layout>
                <c:manualLayout>
                  <c:x val="3.0864197530864289E-2"/>
                  <c:y val="-4.2090489913417704E-2"/>
                </c:manualLayout>
              </c:layout>
              <c:showVal val="1"/>
            </c:dLbl>
            <c:txPr>
              <a:bodyPr/>
              <a:lstStyle/>
              <a:p>
                <a:pPr>
                  <a:defRPr b="1"/>
                </a:pPr>
                <a:endParaRPr lang="ca-ES"/>
              </a:p>
            </c:txPr>
            <c:showVal val="1"/>
          </c:dLbls>
          <c:cat>
            <c:numRef>
              <c:f>Hoja1!$A$2</c:f>
              <c:numCache>
                <c:formatCode>General</c:formatCode>
                <c:ptCount val="1"/>
                <c:pt idx="0">
                  <c:v>2014</c:v>
                </c:pt>
              </c:numCache>
            </c:numRef>
          </c:cat>
          <c:val>
            <c:numRef>
              <c:f>Hoja1!$C$2</c:f>
              <c:numCache>
                <c:formatCode>0.0%</c:formatCode>
                <c:ptCount val="1"/>
                <c:pt idx="0">
                  <c:v>0.47000000000000008</c:v>
                </c:pt>
              </c:numCache>
            </c:numRef>
          </c:val>
        </c:ser>
        <c:ser>
          <c:idx val="2"/>
          <c:order val="2"/>
          <c:tx>
            <c:strRef>
              <c:f>Hoja1!$D$1</c:f>
              <c:strCache>
                <c:ptCount val="1"/>
                <c:pt idx="0">
                  <c:v>Exfumadors</c:v>
                </c:pt>
              </c:strCache>
            </c:strRef>
          </c:tx>
          <c:spPr>
            <a:solidFill>
              <a:srgbClr val="F57913"/>
            </a:solidFill>
          </c:spPr>
          <c:dLbls>
            <c:dLbl>
              <c:idx val="0"/>
              <c:layout>
                <c:manualLayout>
                  <c:x val="4.1666666666666664E-2"/>
                  <c:y val="-5.0508587896100833E-2"/>
                </c:manualLayout>
              </c:layout>
              <c:spPr/>
              <c:txPr>
                <a:bodyPr/>
                <a:lstStyle/>
                <a:p>
                  <a:pPr>
                    <a:defRPr b="1"/>
                  </a:pPr>
                  <a:endParaRPr lang="ca-ES"/>
                </a:p>
              </c:txPr>
              <c:showVal val="1"/>
            </c:dLbl>
            <c:showVal val="1"/>
          </c:dLbls>
          <c:cat>
            <c:numRef>
              <c:f>Hoja1!$A$2</c:f>
              <c:numCache>
                <c:formatCode>General</c:formatCode>
                <c:ptCount val="1"/>
                <c:pt idx="0">
                  <c:v>2014</c:v>
                </c:pt>
              </c:numCache>
            </c:numRef>
          </c:cat>
          <c:val>
            <c:numRef>
              <c:f>Hoja1!$D$2</c:f>
              <c:numCache>
                <c:formatCode>0.0%</c:formatCode>
                <c:ptCount val="1"/>
                <c:pt idx="0">
                  <c:v>0.30940000000000067</c:v>
                </c:pt>
              </c:numCache>
            </c:numRef>
          </c:val>
        </c:ser>
        <c:ser>
          <c:idx val="3"/>
          <c:order val="3"/>
          <c:tx>
            <c:strRef>
              <c:f>Hoja1!$E$1</c:f>
              <c:strCache>
                <c:ptCount val="1"/>
                <c:pt idx="0">
                  <c:v>Deixant de fumar</c:v>
                </c:pt>
              </c:strCache>
            </c:strRef>
          </c:tx>
          <c:spPr>
            <a:solidFill>
              <a:srgbClr val="FFFF00"/>
            </a:solidFill>
          </c:spPr>
          <c:dLbls>
            <c:dLbl>
              <c:idx val="0"/>
              <c:layout>
                <c:manualLayout>
                  <c:x val="3.0864197530864289E-2"/>
                  <c:y val="-5.3314620556995596E-2"/>
                </c:manualLayout>
              </c:layout>
              <c:spPr/>
              <c:txPr>
                <a:bodyPr/>
                <a:lstStyle/>
                <a:p>
                  <a:pPr>
                    <a:defRPr b="1"/>
                  </a:pPr>
                  <a:endParaRPr lang="ca-ES"/>
                </a:p>
              </c:txPr>
              <c:showVal val="1"/>
            </c:dLbl>
            <c:showVal val="1"/>
          </c:dLbls>
          <c:cat>
            <c:numRef>
              <c:f>Hoja1!$A$2</c:f>
              <c:numCache>
                <c:formatCode>General</c:formatCode>
                <c:ptCount val="1"/>
                <c:pt idx="0">
                  <c:v>2014</c:v>
                </c:pt>
              </c:numCache>
            </c:numRef>
          </c:cat>
          <c:val>
            <c:numRef>
              <c:f>Hoja1!$E$2</c:f>
              <c:numCache>
                <c:formatCode>0.0%</c:formatCode>
                <c:ptCount val="1"/>
                <c:pt idx="0">
                  <c:v>4.7000000000000014E-2</c:v>
                </c:pt>
              </c:numCache>
            </c:numRef>
          </c:val>
        </c:ser>
        <c:dLbls>
          <c:showVal val="1"/>
        </c:dLbls>
        <c:gapWidth val="75"/>
        <c:shape val="cylinder"/>
        <c:axId val="89574400"/>
        <c:axId val="89584384"/>
        <c:axId val="0"/>
      </c:bar3DChart>
      <c:catAx>
        <c:axId val="89574400"/>
        <c:scaling>
          <c:orientation val="minMax"/>
        </c:scaling>
        <c:axPos val="b"/>
        <c:numFmt formatCode="General" sourceLinked="1"/>
        <c:majorTickMark val="none"/>
        <c:tickLblPos val="nextTo"/>
        <c:crossAx val="89584384"/>
        <c:crosses val="autoZero"/>
        <c:auto val="1"/>
        <c:lblAlgn val="ctr"/>
        <c:lblOffset val="100"/>
      </c:catAx>
      <c:valAx>
        <c:axId val="89584384"/>
        <c:scaling>
          <c:orientation val="minMax"/>
        </c:scaling>
        <c:axPos val="l"/>
        <c:numFmt formatCode="0.0%" sourceLinked="1"/>
        <c:majorTickMark val="none"/>
        <c:tickLblPos val="none"/>
        <c:crossAx val="89574400"/>
        <c:crosses val="autoZero"/>
        <c:crossBetween val="between"/>
      </c:valAx>
    </c:plotArea>
    <c:legend>
      <c:legendPos val="b"/>
    </c:legend>
    <c:plotVisOnly val="1"/>
  </c:chart>
  <c:txPr>
    <a:bodyPr/>
    <a:lstStyle/>
    <a:p>
      <a:pPr>
        <a:defRPr sz="1800"/>
      </a:pPr>
      <a:endParaRPr lang="ca-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ca-ES"/>
  <c:chart>
    <c:autoTitleDeleted val="1"/>
    <c:view3D>
      <c:rAngAx val="1"/>
    </c:view3D>
    <c:sideWall>
      <c:spPr>
        <a:noFill/>
        <a:ln w="25400">
          <a:noFill/>
        </a:ln>
      </c:spPr>
    </c:sideWall>
    <c:backWall>
      <c:spPr>
        <a:noFill/>
        <a:ln w="25400">
          <a:noFill/>
        </a:ln>
      </c:spPr>
    </c:backWall>
    <c:plotArea>
      <c:layout/>
      <c:bar3DChart>
        <c:barDir val="col"/>
        <c:grouping val="clustered"/>
        <c:ser>
          <c:idx val="0"/>
          <c:order val="0"/>
          <c:tx>
            <c:strRef>
              <c:f>Hoja1!$B$1</c:f>
              <c:strCache>
                <c:ptCount val="1"/>
                <c:pt idx="0">
                  <c:v>Fumadors</c:v>
                </c:pt>
              </c:strCache>
            </c:strRef>
          </c:tx>
          <c:spPr>
            <a:solidFill>
              <a:srgbClr val="FF3F3F"/>
            </a:solidFill>
          </c:spPr>
          <c:dLbls>
            <c:dLbl>
              <c:idx val="0"/>
              <c:layout>
                <c:manualLayout>
                  <c:x val="2.0061728395061731E-2"/>
                  <c:y val="-3.9284457252522886E-2"/>
                </c:manualLayout>
              </c:layout>
              <c:showVal val="1"/>
            </c:dLbl>
            <c:txPr>
              <a:bodyPr/>
              <a:lstStyle/>
              <a:p>
                <a:pPr>
                  <a:defRPr b="1"/>
                </a:pPr>
                <a:endParaRPr lang="ca-ES"/>
              </a:p>
            </c:txPr>
            <c:showVal val="1"/>
          </c:dLbls>
          <c:cat>
            <c:numRef>
              <c:f>Hoja1!$A$2</c:f>
              <c:numCache>
                <c:formatCode>General</c:formatCode>
                <c:ptCount val="1"/>
                <c:pt idx="0">
                  <c:v>2014</c:v>
                </c:pt>
              </c:numCache>
            </c:numRef>
          </c:cat>
          <c:val>
            <c:numRef>
              <c:f>Hoja1!$B$2</c:f>
              <c:numCache>
                <c:formatCode>0.0%</c:formatCode>
                <c:ptCount val="1"/>
                <c:pt idx="0">
                  <c:v>0.17400000000000004</c:v>
                </c:pt>
              </c:numCache>
            </c:numRef>
          </c:val>
        </c:ser>
        <c:ser>
          <c:idx val="1"/>
          <c:order val="1"/>
          <c:tx>
            <c:strRef>
              <c:f>Hoja1!$C$1</c:f>
              <c:strCache>
                <c:ptCount val="1"/>
                <c:pt idx="0">
                  <c:v>No fumadors</c:v>
                </c:pt>
              </c:strCache>
            </c:strRef>
          </c:tx>
          <c:spPr>
            <a:solidFill>
              <a:srgbClr val="00CC66"/>
            </a:solidFill>
          </c:spPr>
          <c:dLbls>
            <c:dLbl>
              <c:idx val="0"/>
              <c:layout>
                <c:manualLayout>
                  <c:x val="3.0864197530864296E-2"/>
                  <c:y val="-4.2090489913417739E-2"/>
                </c:manualLayout>
              </c:layout>
              <c:showVal val="1"/>
            </c:dLbl>
            <c:txPr>
              <a:bodyPr/>
              <a:lstStyle/>
              <a:p>
                <a:pPr>
                  <a:defRPr b="1"/>
                </a:pPr>
                <a:endParaRPr lang="ca-ES"/>
              </a:p>
            </c:txPr>
            <c:showVal val="1"/>
          </c:dLbls>
          <c:cat>
            <c:numRef>
              <c:f>Hoja1!$A$2</c:f>
              <c:numCache>
                <c:formatCode>General</c:formatCode>
                <c:ptCount val="1"/>
                <c:pt idx="0">
                  <c:v>2014</c:v>
                </c:pt>
              </c:numCache>
            </c:numRef>
          </c:cat>
          <c:val>
            <c:numRef>
              <c:f>Hoja1!$C$2</c:f>
              <c:numCache>
                <c:formatCode>0.0%</c:formatCode>
                <c:ptCount val="1"/>
                <c:pt idx="0">
                  <c:v>0.47000000000000008</c:v>
                </c:pt>
              </c:numCache>
            </c:numRef>
          </c:val>
        </c:ser>
        <c:ser>
          <c:idx val="2"/>
          <c:order val="2"/>
          <c:tx>
            <c:strRef>
              <c:f>Hoja1!$D$1</c:f>
              <c:strCache>
                <c:ptCount val="1"/>
                <c:pt idx="0">
                  <c:v>Exfumadors</c:v>
                </c:pt>
              </c:strCache>
            </c:strRef>
          </c:tx>
          <c:spPr>
            <a:solidFill>
              <a:srgbClr val="F57913"/>
            </a:solidFill>
          </c:spPr>
          <c:dLbls>
            <c:dLbl>
              <c:idx val="0"/>
              <c:layout>
                <c:manualLayout>
                  <c:x val="4.1666666666666664E-2"/>
                  <c:y val="-5.0508587896100833E-2"/>
                </c:manualLayout>
              </c:layout>
              <c:spPr/>
              <c:txPr>
                <a:bodyPr/>
                <a:lstStyle/>
                <a:p>
                  <a:pPr>
                    <a:defRPr b="1"/>
                  </a:pPr>
                  <a:endParaRPr lang="ca-ES"/>
                </a:p>
              </c:txPr>
              <c:showVal val="1"/>
            </c:dLbl>
            <c:showVal val="1"/>
          </c:dLbls>
          <c:cat>
            <c:numRef>
              <c:f>Hoja1!$A$2</c:f>
              <c:numCache>
                <c:formatCode>General</c:formatCode>
                <c:ptCount val="1"/>
                <c:pt idx="0">
                  <c:v>2014</c:v>
                </c:pt>
              </c:numCache>
            </c:numRef>
          </c:cat>
          <c:val>
            <c:numRef>
              <c:f>Hoja1!$D$2</c:f>
              <c:numCache>
                <c:formatCode>0.0%</c:formatCode>
                <c:ptCount val="1"/>
                <c:pt idx="0">
                  <c:v>0.30940000000000067</c:v>
                </c:pt>
              </c:numCache>
            </c:numRef>
          </c:val>
        </c:ser>
        <c:ser>
          <c:idx val="3"/>
          <c:order val="3"/>
          <c:tx>
            <c:strRef>
              <c:f>Hoja1!$E$1</c:f>
              <c:strCache>
                <c:ptCount val="1"/>
                <c:pt idx="0">
                  <c:v>Deixant de fumar</c:v>
                </c:pt>
              </c:strCache>
            </c:strRef>
          </c:tx>
          <c:spPr>
            <a:solidFill>
              <a:srgbClr val="FFFF00"/>
            </a:solidFill>
          </c:spPr>
          <c:dLbls>
            <c:dLbl>
              <c:idx val="0"/>
              <c:layout>
                <c:manualLayout>
                  <c:x val="3.0864197530864296E-2"/>
                  <c:y val="-5.331462055699563E-2"/>
                </c:manualLayout>
              </c:layout>
              <c:spPr/>
              <c:txPr>
                <a:bodyPr/>
                <a:lstStyle/>
                <a:p>
                  <a:pPr>
                    <a:defRPr b="1"/>
                  </a:pPr>
                  <a:endParaRPr lang="ca-ES"/>
                </a:p>
              </c:txPr>
              <c:showVal val="1"/>
            </c:dLbl>
            <c:showVal val="1"/>
          </c:dLbls>
          <c:cat>
            <c:numRef>
              <c:f>Hoja1!$A$2</c:f>
              <c:numCache>
                <c:formatCode>General</c:formatCode>
                <c:ptCount val="1"/>
                <c:pt idx="0">
                  <c:v>2014</c:v>
                </c:pt>
              </c:numCache>
            </c:numRef>
          </c:cat>
          <c:val>
            <c:numRef>
              <c:f>Hoja1!$E$2</c:f>
              <c:numCache>
                <c:formatCode>0.0%</c:formatCode>
                <c:ptCount val="1"/>
                <c:pt idx="0">
                  <c:v>4.7000000000000014E-2</c:v>
                </c:pt>
              </c:numCache>
            </c:numRef>
          </c:val>
        </c:ser>
        <c:dLbls>
          <c:showVal val="1"/>
        </c:dLbls>
        <c:gapWidth val="75"/>
        <c:shape val="cylinder"/>
        <c:axId val="89695744"/>
        <c:axId val="89697280"/>
        <c:axId val="0"/>
      </c:bar3DChart>
      <c:catAx>
        <c:axId val="89695744"/>
        <c:scaling>
          <c:orientation val="minMax"/>
        </c:scaling>
        <c:axPos val="b"/>
        <c:numFmt formatCode="General" sourceLinked="1"/>
        <c:majorTickMark val="none"/>
        <c:tickLblPos val="nextTo"/>
        <c:crossAx val="89697280"/>
        <c:crosses val="autoZero"/>
        <c:auto val="1"/>
        <c:lblAlgn val="ctr"/>
        <c:lblOffset val="100"/>
      </c:catAx>
      <c:valAx>
        <c:axId val="89697280"/>
        <c:scaling>
          <c:orientation val="minMax"/>
        </c:scaling>
        <c:axPos val="l"/>
        <c:numFmt formatCode="0.0%" sourceLinked="1"/>
        <c:majorTickMark val="none"/>
        <c:tickLblPos val="none"/>
        <c:crossAx val="89695744"/>
        <c:crosses val="autoZero"/>
        <c:crossBetween val="between"/>
      </c:valAx>
    </c:plotArea>
    <c:legend>
      <c:legendPos val="b"/>
    </c:legend>
    <c:plotVisOnly val="1"/>
  </c:chart>
  <c:txPr>
    <a:bodyPr/>
    <a:lstStyle/>
    <a:p>
      <a:pPr>
        <a:defRPr sz="1800"/>
      </a:pPr>
      <a:endParaRPr lang="ca-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ca-ES"/>
  <c:chart>
    <c:autoTitleDeleted val="1"/>
    <c:view3D>
      <c:rotY val="30"/>
      <c:rAngAx val="1"/>
    </c:view3D>
    <c:sideWall>
      <c:spPr>
        <a:noFill/>
        <a:ln w="25400">
          <a:noFill/>
        </a:ln>
      </c:spPr>
    </c:sideWall>
    <c:backWall>
      <c:spPr>
        <a:noFill/>
        <a:ln w="25400">
          <a:noFill/>
        </a:ln>
      </c:spPr>
    </c:backWall>
    <c:plotArea>
      <c:layout/>
      <c:bar3DChart>
        <c:barDir val="col"/>
        <c:grouping val="stacked"/>
        <c:ser>
          <c:idx val="0"/>
          <c:order val="0"/>
          <c:tx>
            <c:strRef>
              <c:f>Full1!$A$2</c:f>
              <c:strCache>
                <c:ptCount val="1"/>
                <c:pt idx="0">
                  <c:v>Fumadors </c:v>
                </c:pt>
              </c:strCache>
            </c:strRef>
          </c:tx>
          <c:spPr>
            <a:solidFill>
              <a:srgbClr val="FF0000"/>
            </a:solidFill>
          </c:spPr>
          <c:dLbls>
            <c:txPr>
              <a:bodyPr/>
              <a:lstStyle/>
              <a:p>
                <a:pPr>
                  <a:defRPr b="1">
                    <a:solidFill>
                      <a:schemeClr val="bg1"/>
                    </a:solidFill>
                  </a:defRPr>
                </a:pPr>
                <a:endParaRPr lang="ca-ES"/>
              </a:p>
            </c:txPr>
            <c:showVal val="1"/>
          </c:dLbls>
          <c:cat>
            <c:strRef>
              <c:f>Full1!$B$1:$C$1</c:f>
              <c:strCache>
                <c:ptCount val="2"/>
                <c:pt idx="0">
                  <c:v>Homes</c:v>
                </c:pt>
                <c:pt idx="1">
                  <c:v>Dones</c:v>
                </c:pt>
              </c:strCache>
            </c:strRef>
          </c:cat>
          <c:val>
            <c:numRef>
              <c:f>Full1!$B$2:$C$2</c:f>
              <c:numCache>
                <c:formatCode>0.0%</c:formatCode>
                <c:ptCount val="2"/>
                <c:pt idx="0">
                  <c:v>0.193</c:v>
                </c:pt>
                <c:pt idx="1">
                  <c:v>0.16800000000000001</c:v>
                </c:pt>
              </c:numCache>
            </c:numRef>
          </c:val>
        </c:ser>
        <c:ser>
          <c:idx val="1"/>
          <c:order val="1"/>
          <c:tx>
            <c:strRef>
              <c:f>Full1!$A$3</c:f>
              <c:strCache>
                <c:ptCount val="1"/>
                <c:pt idx="0">
                  <c:v>No fumadors</c:v>
                </c:pt>
              </c:strCache>
            </c:strRef>
          </c:tx>
          <c:spPr>
            <a:solidFill>
              <a:schemeClr val="accent5">
                <a:lumMod val="75000"/>
              </a:schemeClr>
            </a:solidFill>
          </c:spPr>
          <c:dLbls>
            <c:txPr>
              <a:bodyPr/>
              <a:lstStyle/>
              <a:p>
                <a:pPr>
                  <a:defRPr b="1">
                    <a:solidFill>
                      <a:schemeClr val="bg1"/>
                    </a:solidFill>
                  </a:defRPr>
                </a:pPr>
                <a:endParaRPr lang="ca-ES"/>
              </a:p>
            </c:txPr>
            <c:showVal val="1"/>
          </c:dLbls>
          <c:cat>
            <c:strRef>
              <c:f>Full1!$B$1:$C$1</c:f>
              <c:strCache>
                <c:ptCount val="2"/>
                <c:pt idx="0">
                  <c:v>Homes</c:v>
                </c:pt>
                <c:pt idx="1">
                  <c:v>Dones</c:v>
                </c:pt>
              </c:strCache>
            </c:strRef>
          </c:cat>
          <c:val>
            <c:numRef>
              <c:f>Full1!$B$3:$C$3</c:f>
              <c:numCache>
                <c:formatCode>0.0%</c:formatCode>
                <c:ptCount val="2"/>
                <c:pt idx="0">
                  <c:v>0.43000000000000038</c:v>
                </c:pt>
                <c:pt idx="1">
                  <c:v>0.48000000000000032</c:v>
                </c:pt>
              </c:numCache>
            </c:numRef>
          </c:val>
        </c:ser>
        <c:ser>
          <c:idx val="2"/>
          <c:order val="2"/>
          <c:tx>
            <c:strRef>
              <c:f>Full1!$A$4</c:f>
              <c:strCache>
                <c:ptCount val="1"/>
                <c:pt idx="0">
                  <c:v>Exfumadors</c:v>
                </c:pt>
              </c:strCache>
            </c:strRef>
          </c:tx>
          <c:spPr>
            <a:solidFill>
              <a:srgbClr val="FF9900"/>
            </a:solidFill>
          </c:spPr>
          <c:dLbls>
            <c:txPr>
              <a:bodyPr/>
              <a:lstStyle/>
              <a:p>
                <a:pPr>
                  <a:defRPr b="1"/>
                </a:pPr>
                <a:endParaRPr lang="ca-ES"/>
              </a:p>
            </c:txPr>
            <c:showVal val="1"/>
          </c:dLbls>
          <c:cat>
            <c:strRef>
              <c:f>Full1!$B$1:$C$1</c:f>
              <c:strCache>
                <c:ptCount val="2"/>
                <c:pt idx="0">
                  <c:v>Homes</c:v>
                </c:pt>
                <c:pt idx="1">
                  <c:v>Dones</c:v>
                </c:pt>
              </c:strCache>
            </c:strRef>
          </c:cat>
          <c:val>
            <c:numRef>
              <c:f>Full1!$B$4:$C$4</c:f>
              <c:numCache>
                <c:formatCode>0.0%</c:formatCode>
                <c:ptCount val="2"/>
                <c:pt idx="0">
                  <c:v>0.32100000000000067</c:v>
                </c:pt>
                <c:pt idx="1">
                  <c:v>0.30600000000000038</c:v>
                </c:pt>
              </c:numCache>
            </c:numRef>
          </c:val>
        </c:ser>
        <c:ser>
          <c:idx val="3"/>
          <c:order val="3"/>
          <c:tx>
            <c:strRef>
              <c:f>Full1!$A$5</c:f>
              <c:strCache>
                <c:ptCount val="1"/>
                <c:pt idx="0">
                  <c:v>Deixant de fumar</c:v>
                </c:pt>
              </c:strCache>
            </c:strRef>
          </c:tx>
          <c:spPr>
            <a:solidFill>
              <a:srgbClr val="FFFF00"/>
            </a:solidFill>
          </c:spPr>
          <c:dLbls>
            <c:txPr>
              <a:bodyPr/>
              <a:lstStyle/>
              <a:p>
                <a:pPr>
                  <a:defRPr b="1"/>
                </a:pPr>
                <a:endParaRPr lang="ca-ES"/>
              </a:p>
            </c:txPr>
            <c:showVal val="1"/>
          </c:dLbls>
          <c:cat>
            <c:strRef>
              <c:f>Full1!$B$1:$C$1</c:f>
              <c:strCache>
                <c:ptCount val="2"/>
                <c:pt idx="0">
                  <c:v>Homes</c:v>
                </c:pt>
                <c:pt idx="1">
                  <c:v>Dones</c:v>
                </c:pt>
              </c:strCache>
            </c:strRef>
          </c:cat>
          <c:val>
            <c:numRef>
              <c:f>Full1!$B$5:$C$5</c:f>
              <c:numCache>
                <c:formatCode>0.0%</c:formatCode>
                <c:ptCount val="2"/>
                <c:pt idx="0">
                  <c:v>5.6000000000000001E-2</c:v>
                </c:pt>
                <c:pt idx="1">
                  <c:v>4.5000000000000012E-2</c:v>
                </c:pt>
              </c:numCache>
            </c:numRef>
          </c:val>
        </c:ser>
        <c:dLbls>
          <c:showVal val="1"/>
        </c:dLbls>
        <c:shape val="cylinder"/>
        <c:axId val="89948544"/>
        <c:axId val="89950080"/>
        <c:axId val="0"/>
      </c:bar3DChart>
      <c:catAx>
        <c:axId val="89948544"/>
        <c:scaling>
          <c:orientation val="minMax"/>
        </c:scaling>
        <c:axPos val="b"/>
        <c:majorTickMark val="none"/>
        <c:tickLblPos val="nextTo"/>
        <c:crossAx val="89950080"/>
        <c:crosses val="autoZero"/>
        <c:auto val="1"/>
        <c:lblAlgn val="ctr"/>
        <c:lblOffset val="100"/>
      </c:catAx>
      <c:valAx>
        <c:axId val="89950080"/>
        <c:scaling>
          <c:orientation val="minMax"/>
        </c:scaling>
        <c:delete val="1"/>
        <c:axPos val="l"/>
        <c:numFmt formatCode="0.0%" sourceLinked="1"/>
        <c:majorTickMark val="none"/>
        <c:tickLblPos val="none"/>
        <c:crossAx val="89948544"/>
        <c:crosses val="autoZero"/>
        <c:crossBetween val="between"/>
      </c:valAx>
      <c:spPr>
        <a:ln>
          <a:noFill/>
        </a:ln>
      </c:spPr>
    </c:plotArea>
    <c:legend>
      <c:legendPos val="t"/>
    </c:legend>
    <c:plotVisOnly val="1"/>
  </c:chart>
  <c:txPr>
    <a:bodyPr/>
    <a:lstStyle/>
    <a:p>
      <a:pPr>
        <a:defRPr sz="1800"/>
      </a:pPr>
      <a:endParaRPr lang="ca-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ca-ES"/>
  <c:chart>
    <c:autoTitleDeleted val="1"/>
    <c:plotArea>
      <c:layout>
        <c:manualLayout>
          <c:layoutTarget val="inner"/>
          <c:xMode val="edge"/>
          <c:yMode val="edge"/>
          <c:x val="0.24400766861571868"/>
          <c:y val="1.540606599266754E-2"/>
          <c:w val="0.84877504374453494"/>
          <c:h val="0.47134299892604675"/>
        </c:manualLayout>
      </c:layout>
      <c:barChart>
        <c:barDir val="col"/>
        <c:grouping val="clustered"/>
        <c:ser>
          <c:idx val="0"/>
          <c:order val="0"/>
          <c:tx>
            <c:strRef>
              <c:f>Full1!$B$1</c:f>
              <c:strCache>
                <c:ptCount val="1"/>
                <c:pt idx="0">
                  <c:v>Metges</c:v>
                </c:pt>
              </c:strCache>
            </c:strRef>
          </c:tx>
          <c:spPr>
            <a:solidFill>
              <a:schemeClr val="accent5">
                <a:lumMod val="60000"/>
                <a:lumOff val="40000"/>
              </a:schemeClr>
            </a:solidFill>
          </c:spPr>
          <c:cat>
            <c:strRef>
              <c:f>Full1!$A$2:$A$5</c:f>
              <c:strCache>
                <c:ptCount val="4"/>
                <c:pt idx="0">
                  <c:v>Fumadors</c:v>
                </c:pt>
                <c:pt idx="1">
                  <c:v>No fumadors</c:v>
                </c:pt>
                <c:pt idx="2">
                  <c:v>Exfumadors</c:v>
                </c:pt>
                <c:pt idx="3">
                  <c:v>Deixant de fumar</c:v>
                </c:pt>
              </c:strCache>
            </c:strRef>
          </c:cat>
          <c:val>
            <c:numRef>
              <c:f>Full1!$B$2:$B$5</c:f>
              <c:numCache>
                <c:formatCode>0.0%</c:formatCode>
                <c:ptCount val="4"/>
                <c:pt idx="0">
                  <c:v>0.12290000000000002</c:v>
                </c:pt>
                <c:pt idx="1">
                  <c:v>0.55349999999999999</c:v>
                </c:pt>
                <c:pt idx="2">
                  <c:v>0.28220000000000001</c:v>
                </c:pt>
                <c:pt idx="3">
                  <c:v>4.1300000000000003E-2</c:v>
                </c:pt>
              </c:numCache>
            </c:numRef>
          </c:val>
        </c:ser>
        <c:ser>
          <c:idx val="1"/>
          <c:order val="1"/>
          <c:tx>
            <c:strRef>
              <c:f>Full1!$C$1</c:f>
              <c:strCache>
                <c:ptCount val="1"/>
                <c:pt idx="0">
                  <c:v>Infermers</c:v>
                </c:pt>
              </c:strCache>
            </c:strRef>
          </c:tx>
          <c:spPr>
            <a:solidFill>
              <a:srgbClr val="B3A2C7"/>
            </a:solidFill>
          </c:spPr>
          <c:cat>
            <c:strRef>
              <c:f>Full1!$A$2:$A$5</c:f>
              <c:strCache>
                <c:ptCount val="4"/>
                <c:pt idx="0">
                  <c:v>Fumadors</c:v>
                </c:pt>
                <c:pt idx="1">
                  <c:v>No fumadors</c:v>
                </c:pt>
                <c:pt idx="2">
                  <c:v>Exfumadors</c:v>
                </c:pt>
                <c:pt idx="3">
                  <c:v>Deixant de fumar</c:v>
                </c:pt>
              </c:strCache>
            </c:strRef>
          </c:cat>
          <c:val>
            <c:numRef>
              <c:f>Full1!$C$2:$C$5</c:f>
              <c:numCache>
                <c:formatCode>0.0%</c:formatCode>
                <c:ptCount val="4"/>
                <c:pt idx="0">
                  <c:v>0.1363</c:v>
                </c:pt>
                <c:pt idx="1">
                  <c:v>0.44600000000000001</c:v>
                </c:pt>
                <c:pt idx="2">
                  <c:v>0.37290000000000068</c:v>
                </c:pt>
                <c:pt idx="3">
                  <c:v>4.4900000000000023E-2</c:v>
                </c:pt>
              </c:numCache>
            </c:numRef>
          </c:val>
        </c:ser>
        <c:ser>
          <c:idx val="2"/>
          <c:order val="2"/>
          <c:tx>
            <c:strRef>
              <c:f>Full1!$D$1</c:f>
              <c:strCache>
                <c:ptCount val="1"/>
                <c:pt idx="0">
                  <c:v>Odontolègs</c:v>
                </c:pt>
              </c:strCache>
            </c:strRef>
          </c:tx>
          <c:cat>
            <c:strRef>
              <c:f>Full1!$A$2:$A$5</c:f>
              <c:strCache>
                <c:ptCount val="4"/>
                <c:pt idx="0">
                  <c:v>Fumadors</c:v>
                </c:pt>
                <c:pt idx="1">
                  <c:v>No fumadors</c:v>
                </c:pt>
                <c:pt idx="2">
                  <c:v>Exfumadors</c:v>
                </c:pt>
                <c:pt idx="3">
                  <c:v>Deixant de fumar</c:v>
                </c:pt>
              </c:strCache>
            </c:strRef>
          </c:cat>
          <c:val>
            <c:numRef>
              <c:f>Full1!$D$2:$D$5</c:f>
              <c:numCache>
                <c:formatCode>0.0%</c:formatCode>
                <c:ptCount val="4"/>
                <c:pt idx="0">
                  <c:v>0.1545000000000003</c:v>
                </c:pt>
                <c:pt idx="1">
                  <c:v>0.52849999999999997</c:v>
                </c:pt>
                <c:pt idx="2">
                  <c:v>0.26020000000000004</c:v>
                </c:pt>
                <c:pt idx="3">
                  <c:v>5.6899999999999999E-2</c:v>
                </c:pt>
              </c:numCache>
            </c:numRef>
          </c:val>
        </c:ser>
        <c:ser>
          <c:idx val="3"/>
          <c:order val="3"/>
          <c:tx>
            <c:strRef>
              <c:f>Full1!$E$1</c:f>
              <c:strCache>
                <c:ptCount val="1"/>
                <c:pt idx="0">
                  <c:v>Treballadors socials</c:v>
                </c:pt>
              </c:strCache>
            </c:strRef>
          </c:tx>
          <c:cat>
            <c:strRef>
              <c:f>Full1!$A$2:$A$5</c:f>
              <c:strCache>
                <c:ptCount val="4"/>
                <c:pt idx="0">
                  <c:v>Fumadors</c:v>
                </c:pt>
                <c:pt idx="1">
                  <c:v>No fumadors</c:v>
                </c:pt>
                <c:pt idx="2">
                  <c:v>Exfumadors</c:v>
                </c:pt>
                <c:pt idx="3">
                  <c:v>Deixant de fumar</c:v>
                </c:pt>
              </c:strCache>
            </c:strRef>
          </c:cat>
          <c:val>
            <c:numRef>
              <c:f>Full1!$E$2:$E$5</c:f>
              <c:numCache>
                <c:formatCode>0.0%</c:formatCode>
                <c:ptCount val="4"/>
                <c:pt idx="0">
                  <c:v>0.193</c:v>
                </c:pt>
                <c:pt idx="1">
                  <c:v>0.42110000000000031</c:v>
                </c:pt>
                <c:pt idx="2">
                  <c:v>0.32460000000000061</c:v>
                </c:pt>
                <c:pt idx="3">
                  <c:v>6.1400000000000003E-2</c:v>
                </c:pt>
              </c:numCache>
            </c:numRef>
          </c:val>
        </c:ser>
        <c:ser>
          <c:idx val="4"/>
          <c:order val="4"/>
          <c:tx>
            <c:strRef>
              <c:f>Full1!$F$1</c:f>
              <c:strCache>
                <c:ptCount val="1"/>
                <c:pt idx="0">
                  <c:v>Adminisratius</c:v>
                </c:pt>
              </c:strCache>
            </c:strRef>
          </c:tx>
          <c:cat>
            <c:strRef>
              <c:f>Full1!$A$2:$A$5</c:f>
              <c:strCache>
                <c:ptCount val="4"/>
                <c:pt idx="0">
                  <c:v>Fumadors</c:v>
                </c:pt>
                <c:pt idx="1">
                  <c:v>No fumadors</c:v>
                </c:pt>
                <c:pt idx="2">
                  <c:v>Exfumadors</c:v>
                </c:pt>
                <c:pt idx="3">
                  <c:v>Deixant de fumar</c:v>
                </c:pt>
              </c:strCache>
            </c:strRef>
          </c:cat>
          <c:val>
            <c:numRef>
              <c:f>Full1!$F$2:$F$5</c:f>
              <c:numCache>
                <c:formatCode>0.0%</c:formatCode>
                <c:ptCount val="4"/>
                <c:pt idx="0">
                  <c:v>0.25829999999999997</c:v>
                </c:pt>
                <c:pt idx="1">
                  <c:v>0.39900000000000085</c:v>
                </c:pt>
                <c:pt idx="2">
                  <c:v>0.30050000000000032</c:v>
                </c:pt>
                <c:pt idx="3">
                  <c:v>4.2200000000000001E-2</c:v>
                </c:pt>
              </c:numCache>
            </c:numRef>
          </c:val>
        </c:ser>
        <c:ser>
          <c:idx val="5"/>
          <c:order val="5"/>
          <c:tx>
            <c:strRef>
              <c:f>Full1!$G$1</c:f>
              <c:strCache>
                <c:ptCount val="1"/>
                <c:pt idx="0">
                  <c:v>Auxiliars d'infermeria</c:v>
                </c:pt>
              </c:strCache>
            </c:strRef>
          </c:tx>
          <c:cat>
            <c:strRef>
              <c:f>Full1!$A$2:$A$5</c:f>
              <c:strCache>
                <c:ptCount val="4"/>
                <c:pt idx="0">
                  <c:v>Fumadors</c:v>
                </c:pt>
                <c:pt idx="1">
                  <c:v>No fumadors</c:v>
                </c:pt>
                <c:pt idx="2">
                  <c:v>Exfumadors</c:v>
                </c:pt>
                <c:pt idx="3">
                  <c:v>Deixant de fumar</c:v>
                </c:pt>
              </c:strCache>
            </c:strRef>
          </c:cat>
          <c:val>
            <c:numRef>
              <c:f>Full1!$G$2:$G$5</c:f>
              <c:numCache>
                <c:formatCode>0.0%</c:formatCode>
                <c:ptCount val="4"/>
                <c:pt idx="0">
                  <c:v>0.2702</c:v>
                </c:pt>
                <c:pt idx="1">
                  <c:v>0.37900000000000067</c:v>
                </c:pt>
                <c:pt idx="2">
                  <c:v>0.31450000000000061</c:v>
                </c:pt>
                <c:pt idx="3">
                  <c:v>3.6300000000000006E-2</c:v>
                </c:pt>
              </c:numCache>
            </c:numRef>
          </c:val>
        </c:ser>
        <c:ser>
          <c:idx val="6"/>
          <c:order val="6"/>
          <c:tx>
            <c:strRef>
              <c:f>Full1!$H$1</c:f>
              <c:strCache>
                <c:ptCount val="1"/>
                <c:pt idx="0">
                  <c:v>Altres professionals</c:v>
                </c:pt>
              </c:strCache>
            </c:strRef>
          </c:tx>
          <c:cat>
            <c:strRef>
              <c:f>Full1!$A$2:$A$5</c:f>
              <c:strCache>
                <c:ptCount val="4"/>
                <c:pt idx="0">
                  <c:v>Fumadors</c:v>
                </c:pt>
                <c:pt idx="1">
                  <c:v>No fumadors</c:v>
                </c:pt>
                <c:pt idx="2">
                  <c:v>Exfumadors</c:v>
                </c:pt>
                <c:pt idx="3">
                  <c:v>Deixant de fumar</c:v>
                </c:pt>
              </c:strCache>
            </c:strRef>
          </c:cat>
          <c:val>
            <c:numRef>
              <c:f>Full1!$H$2:$H$5</c:f>
              <c:numCache>
                <c:formatCode>0.0%</c:formatCode>
                <c:ptCount val="4"/>
                <c:pt idx="0">
                  <c:v>0.29580000000000067</c:v>
                </c:pt>
                <c:pt idx="1">
                  <c:v>0.43660000000000032</c:v>
                </c:pt>
                <c:pt idx="2">
                  <c:v>0.19719999999999999</c:v>
                </c:pt>
                <c:pt idx="3">
                  <c:v>7.0400000000000004E-2</c:v>
                </c:pt>
              </c:numCache>
            </c:numRef>
          </c:val>
        </c:ser>
        <c:axId val="90004096"/>
        <c:axId val="90014080"/>
      </c:barChart>
      <c:catAx>
        <c:axId val="90004096"/>
        <c:scaling>
          <c:orientation val="minMax"/>
        </c:scaling>
        <c:axPos val="b"/>
        <c:majorTickMark val="none"/>
        <c:tickLblPos val="nextTo"/>
        <c:crossAx val="90014080"/>
        <c:crosses val="autoZero"/>
        <c:auto val="1"/>
        <c:lblAlgn val="ctr"/>
        <c:lblOffset val="100"/>
      </c:catAx>
      <c:valAx>
        <c:axId val="90014080"/>
        <c:scaling>
          <c:orientation val="minMax"/>
        </c:scaling>
        <c:axPos val="l"/>
        <c:numFmt formatCode="0.0%" sourceLinked="1"/>
        <c:majorTickMark val="none"/>
        <c:tickLblPos val="none"/>
        <c:crossAx val="90004096"/>
        <c:crosses val="autoZero"/>
        <c:crossBetween val="between"/>
      </c:valAx>
      <c:dTable>
        <c:showHorzBorder val="1"/>
        <c:showVertBorder val="1"/>
        <c:showOutline val="1"/>
        <c:showKeys val="1"/>
        <c:txPr>
          <a:bodyPr/>
          <a:lstStyle/>
          <a:p>
            <a:pPr rtl="0">
              <a:defRPr sz="1600">
                <a:latin typeface="+mn-lt"/>
                <a:cs typeface="Arial" pitchFamily="34" charset="0"/>
              </a:defRPr>
            </a:pPr>
            <a:endParaRPr lang="ca-ES"/>
          </a:p>
        </c:txPr>
      </c:dTable>
      <c:spPr>
        <a:noFill/>
        <a:ln w="25400">
          <a:noFill/>
        </a:ln>
      </c:spPr>
    </c:plotArea>
    <c:plotVisOnly val="1"/>
  </c:chart>
  <c:txPr>
    <a:bodyPr/>
    <a:lstStyle/>
    <a:p>
      <a:pPr>
        <a:defRPr sz="1800"/>
      </a:pPr>
      <a:endParaRPr lang="ca-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ca-ES"/>
  <c:chart>
    <c:view3D>
      <c:rAngAx val="1"/>
    </c:view3D>
    <c:plotArea>
      <c:layout/>
      <c:bar3DChart>
        <c:barDir val="col"/>
        <c:grouping val="clustered"/>
        <c:ser>
          <c:idx val="0"/>
          <c:order val="0"/>
          <c:tx>
            <c:strRef>
              <c:f>Hoja1!$B$1</c:f>
              <c:strCache>
                <c:ptCount val="1"/>
                <c:pt idx="0">
                  <c:v>No fumadors</c:v>
                </c:pt>
              </c:strCache>
            </c:strRef>
          </c:tx>
          <c:dLbls>
            <c:dLbl>
              <c:idx val="0"/>
              <c:layout>
                <c:manualLayout>
                  <c:x val="3.2407407407407565E-2"/>
                  <c:y val="-4.6014790468364805E-2"/>
                </c:manualLayout>
              </c:layout>
              <c:showVal val="1"/>
            </c:dLbl>
            <c:showVal val="1"/>
          </c:dLbls>
          <c:cat>
            <c:strRef>
              <c:f>Hoja1!$A$2</c:f>
              <c:strCache>
                <c:ptCount val="1"/>
                <c:pt idx="0">
                  <c:v>Catalunya</c:v>
                </c:pt>
              </c:strCache>
            </c:strRef>
          </c:cat>
          <c:val>
            <c:numRef>
              <c:f>Hoja1!$B$2</c:f>
              <c:numCache>
                <c:formatCode>0.0%</c:formatCode>
                <c:ptCount val="1"/>
                <c:pt idx="0">
                  <c:v>0.75500000000000134</c:v>
                </c:pt>
              </c:numCache>
            </c:numRef>
          </c:val>
        </c:ser>
        <c:ser>
          <c:idx val="1"/>
          <c:order val="1"/>
          <c:tx>
            <c:strRef>
              <c:f>Hoja1!$C$1</c:f>
              <c:strCache>
                <c:ptCount val="1"/>
                <c:pt idx="0">
                  <c:v>Exfumadors</c:v>
                </c:pt>
              </c:strCache>
            </c:strRef>
          </c:tx>
          <c:spPr>
            <a:solidFill>
              <a:srgbClr val="FF9900"/>
            </a:solidFill>
          </c:spPr>
          <c:dLbls>
            <c:dLbl>
              <c:idx val="0"/>
              <c:layout>
                <c:manualLayout>
                  <c:x val="4.0123456790123462E-2"/>
                  <c:y val="-6.5735414954807267E-2"/>
                </c:manualLayout>
              </c:layout>
              <c:showVal val="1"/>
            </c:dLbl>
            <c:showVal val="1"/>
          </c:dLbls>
          <c:cat>
            <c:strRef>
              <c:f>Hoja1!$A$2</c:f>
              <c:strCache>
                <c:ptCount val="1"/>
                <c:pt idx="0">
                  <c:v>Catalunya</c:v>
                </c:pt>
              </c:strCache>
            </c:strRef>
          </c:cat>
          <c:val>
            <c:numRef>
              <c:f>Hoja1!$C$2</c:f>
              <c:numCache>
                <c:formatCode>0.0%</c:formatCode>
                <c:ptCount val="1"/>
                <c:pt idx="0">
                  <c:v>0.73000000000000065</c:v>
                </c:pt>
              </c:numCache>
            </c:numRef>
          </c:val>
        </c:ser>
        <c:ser>
          <c:idx val="2"/>
          <c:order val="2"/>
          <c:tx>
            <c:strRef>
              <c:f>Hoja1!$D$1</c:f>
              <c:strCache>
                <c:ptCount val="1"/>
                <c:pt idx="0">
                  <c:v>Fumador</c:v>
                </c:pt>
              </c:strCache>
            </c:strRef>
          </c:tx>
          <c:spPr>
            <a:solidFill>
              <a:srgbClr val="C00000"/>
            </a:solidFill>
          </c:spPr>
          <c:dLbls>
            <c:dLbl>
              <c:idx val="0"/>
              <c:layout>
                <c:manualLayout>
                  <c:x val="3.8580246913580245E-2"/>
                  <c:y val="-7.5595727198027984E-2"/>
                </c:manualLayout>
              </c:layout>
              <c:showVal val="1"/>
            </c:dLbl>
            <c:showVal val="1"/>
          </c:dLbls>
          <c:cat>
            <c:strRef>
              <c:f>Hoja1!$A$2</c:f>
              <c:strCache>
                <c:ptCount val="1"/>
                <c:pt idx="0">
                  <c:v>Catalunya</c:v>
                </c:pt>
              </c:strCache>
            </c:strRef>
          </c:cat>
          <c:val>
            <c:numRef>
              <c:f>Hoja1!$D$2</c:f>
              <c:numCache>
                <c:formatCode>0%</c:formatCode>
                <c:ptCount val="1"/>
                <c:pt idx="0">
                  <c:v>0.61000000000000065</c:v>
                </c:pt>
              </c:numCache>
            </c:numRef>
          </c:val>
        </c:ser>
        <c:shape val="cylinder"/>
        <c:axId val="97279360"/>
        <c:axId val="97297536"/>
        <c:axId val="0"/>
      </c:bar3DChart>
      <c:catAx>
        <c:axId val="97279360"/>
        <c:scaling>
          <c:orientation val="minMax"/>
        </c:scaling>
        <c:axPos val="b"/>
        <c:numFmt formatCode="General" sourceLinked="1"/>
        <c:tickLblPos val="nextTo"/>
        <c:crossAx val="97297536"/>
        <c:crosses val="autoZero"/>
        <c:auto val="1"/>
        <c:lblAlgn val="ctr"/>
        <c:lblOffset val="100"/>
      </c:catAx>
      <c:valAx>
        <c:axId val="97297536"/>
        <c:scaling>
          <c:orientation val="minMax"/>
          <c:max val="1"/>
          <c:min val="0"/>
        </c:scaling>
        <c:axPos val="l"/>
        <c:majorGridlines/>
        <c:numFmt formatCode="0%" sourceLinked="0"/>
        <c:tickLblPos val="nextTo"/>
        <c:crossAx val="97279360"/>
        <c:crosses val="autoZero"/>
        <c:crossBetween val="between"/>
      </c:valAx>
    </c:plotArea>
    <c:legend>
      <c:legendPos val="r"/>
    </c:legend>
    <c:plotVisOnly val="1"/>
    <c:dispBlanksAs val="gap"/>
  </c:chart>
  <c:txPr>
    <a:bodyPr/>
    <a:lstStyle/>
    <a:p>
      <a:pPr>
        <a:defRPr sz="1800"/>
      </a:pPr>
      <a:endParaRPr lang="ca-E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ca-ES"/>
  <c:chart>
    <c:view3D>
      <c:rAngAx val="1"/>
    </c:view3D>
    <c:plotArea>
      <c:layout/>
      <c:bar3DChart>
        <c:barDir val="col"/>
        <c:grouping val="clustered"/>
        <c:ser>
          <c:idx val="0"/>
          <c:order val="0"/>
          <c:tx>
            <c:strRef>
              <c:f>Hoja1!$B$1</c:f>
              <c:strCache>
                <c:ptCount val="1"/>
                <c:pt idx="0">
                  <c:v>No fumadors</c:v>
                </c:pt>
              </c:strCache>
            </c:strRef>
          </c:tx>
          <c:dLbls>
            <c:dLbl>
              <c:idx val="0"/>
              <c:layout>
                <c:manualLayout>
                  <c:x val="3.2407407407407593E-2"/>
                  <c:y val="-4.6014790468364805E-2"/>
                </c:manualLayout>
              </c:layout>
              <c:showVal val="1"/>
            </c:dLbl>
            <c:showVal val="1"/>
          </c:dLbls>
          <c:cat>
            <c:strRef>
              <c:f>Hoja1!$A$2</c:f>
              <c:strCache>
                <c:ptCount val="1"/>
                <c:pt idx="0">
                  <c:v>Catalunya</c:v>
                </c:pt>
              </c:strCache>
            </c:strRef>
          </c:cat>
          <c:val>
            <c:numRef>
              <c:f>Hoja1!$B$2</c:f>
              <c:numCache>
                <c:formatCode>0.0%</c:formatCode>
                <c:ptCount val="1"/>
                <c:pt idx="0">
                  <c:v>0.91</c:v>
                </c:pt>
              </c:numCache>
            </c:numRef>
          </c:val>
        </c:ser>
        <c:ser>
          <c:idx val="1"/>
          <c:order val="1"/>
          <c:tx>
            <c:strRef>
              <c:f>Hoja1!$C$1</c:f>
              <c:strCache>
                <c:ptCount val="1"/>
                <c:pt idx="0">
                  <c:v>Exfumadors</c:v>
                </c:pt>
              </c:strCache>
            </c:strRef>
          </c:tx>
          <c:spPr>
            <a:solidFill>
              <a:srgbClr val="FF9900"/>
            </a:solidFill>
          </c:spPr>
          <c:dLbls>
            <c:dLbl>
              <c:idx val="0"/>
              <c:layout>
                <c:manualLayout>
                  <c:x val="4.0123456790123462E-2"/>
                  <c:y val="-6.5735414954807322E-2"/>
                </c:manualLayout>
              </c:layout>
              <c:showVal val="1"/>
            </c:dLbl>
            <c:showVal val="1"/>
          </c:dLbls>
          <c:cat>
            <c:strRef>
              <c:f>Hoja1!$A$2</c:f>
              <c:strCache>
                <c:ptCount val="1"/>
                <c:pt idx="0">
                  <c:v>Catalunya</c:v>
                </c:pt>
              </c:strCache>
            </c:strRef>
          </c:cat>
          <c:val>
            <c:numRef>
              <c:f>Hoja1!$C$2</c:f>
              <c:numCache>
                <c:formatCode>0.0%</c:formatCode>
                <c:ptCount val="1"/>
                <c:pt idx="0">
                  <c:v>0.88500000000000001</c:v>
                </c:pt>
              </c:numCache>
            </c:numRef>
          </c:val>
        </c:ser>
        <c:ser>
          <c:idx val="2"/>
          <c:order val="2"/>
          <c:tx>
            <c:strRef>
              <c:f>Hoja1!$D$1</c:f>
              <c:strCache>
                <c:ptCount val="1"/>
                <c:pt idx="0">
                  <c:v>Fumadors</c:v>
                </c:pt>
              </c:strCache>
            </c:strRef>
          </c:tx>
          <c:spPr>
            <a:solidFill>
              <a:srgbClr val="C00000"/>
            </a:solidFill>
          </c:spPr>
          <c:dLbls>
            <c:dLbl>
              <c:idx val="0"/>
              <c:layout>
                <c:manualLayout>
                  <c:x val="3.8580246913580245E-2"/>
                  <c:y val="-7.5595727198027984E-2"/>
                </c:manualLayout>
              </c:layout>
              <c:showVal val="1"/>
            </c:dLbl>
            <c:showVal val="1"/>
          </c:dLbls>
          <c:cat>
            <c:strRef>
              <c:f>Hoja1!$A$2</c:f>
              <c:strCache>
                <c:ptCount val="1"/>
                <c:pt idx="0">
                  <c:v>Catalunya</c:v>
                </c:pt>
              </c:strCache>
            </c:strRef>
          </c:cat>
          <c:val>
            <c:numRef>
              <c:f>Hoja1!$D$2</c:f>
              <c:numCache>
                <c:formatCode>0.0%</c:formatCode>
                <c:ptCount val="1"/>
                <c:pt idx="0">
                  <c:v>0.80500000000000005</c:v>
                </c:pt>
              </c:numCache>
            </c:numRef>
          </c:val>
        </c:ser>
        <c:shape val="cylinder"/>
        <c:axId val="97554816"/>
        <c:axId val="97556352"/>
        <c:axId val="0"/>
      </c:bar3DChart>
      <c:catAx>
        <c:axId val="97554816"/>
        <c:scaling>
          <c:orientation val="minMax"/>
        </c:scaling>
        <c:axPos val="b"/>
        <c:numFmt formatCode="General" sourceLinked="1"/>
        <c:tickLblPos val="nextTo"/>
        <c:crossAx val="97556352"/>
        <c:crosses val="autoZero"/>
        <c:auto val="1"/>
        <c:lblAlgn val="ctr"/>
        <c:lblOffset val="100"/>
      </c:catAx>
      <c:valAx>
        <c:axId val="97556352"/>
        <c:scaling>
          <c:orientation val="minMax"/>
          <c:max val="1"/>
          <c:min val="0"/>
        </c:scaling>
        <c:axPos val="l"/>
        <c:majorGridlines/>
        <c:numFmt formatCode="0%" sourceLinked="0"/>
        <c:tickLblPos val="nextTo"/>
        <c:crossAx val="97554816"/>
        <c:crosses val="autoZero"/>
        <c:crossBetween val="between"/>
      </c:valAx>
    </c:plotArea>
    <c:legend>
      <c:legendPos val="r"/>
    </c:legend>
    <c:plotVisOnly val="1"/>
    <c:dispBlanksAs val="gap"/>
  </c:chart>
  <c:txPr>
    <a:bodyPr/>
    <a:lstStyle/>
    <a:p>
      <a:pPr>
        <a:defRPr sz="1800"/>
      </a:pPr>
      <a:endParaRPr lang="ca-E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ca-ES"/>
  <c:chart>
    <c:view3D>
      <c:rAngAx val="1"/>
    </c:view3D>
    <c:plotArea>
      <c:layout/>
      <c:bar3DChart>
        <c:barDir val="col"/>
        <c:grouping val="clustered"/>
        <c:ser>
          <c:idx val="0"/>
          <c:order val="0"/>
          <c:tx>
            <c:strRef>
              <c:f>Hoja1!$B$1</c:f>
              <c:strCache>
                <c:ptCount val="1"/>
                <c:pt idx="0">
                  <c:v>No fumadors</c:v>
                </c:pt>
              </c:strCache>
            </c:strRef>
          </c:tx>
          <c:dLbls>
            <c:dLbl>
              <c:idx val="0"/>
              <c:layout>
                <c:manualLayout>
                  <c:x val="3.2407407407407614E-2"/>
                  <c:y val="-4.6014790468364805E-2"/>
                </c:manualLayout>
              </c:layout>
              <c:showVal val="1"/>
            </c:dLbl>
            <c:showVal val="1"/>
          </c:dLbls>
          <c:cat>
            <c:strRef>
              <c:f>Hoja1!$A$2</c:f>
              <c:strCache>
                <c:ptCount val="1"/>
                <c:pt idx="0">
                  <c:v>Catalunya</c:v>
                </c:pt>
              </c:strCache>
            </c:strRef>
          </c:cat>
          <c:val>
            <c:numRef>
              <c:f>Hoja1!$B$2</c:f>
              <c:numCache>
                <c:formatCode>0.0%</c:formatCode>
                <c:ptCount val="1"/>
                <c:pt idx="0">
                  <c:v>0.84000000000000064</c:v>
                </c:pt>
              </c:numCache>
            </c:numRef>
          </c:val>
        </c:ser>
        <c:ser>
          <c:idx val="1"/>
          <c:order val="1"/>
          <c:tx>
            <c:strRef>
              <c:f>Hoja1!$C$1</c:f>
              <c:strCache>
                <c:ptCount val="1"/>
                <c:pt idx="0">
                  <c:v>Exfumadors</c:v>
                </c:pt>
              </c:strCache>
            </c:strRef>
          </c:tx>
          <c:spPr>
            <a:solidFill>
              <a:srgbClr val="FF9900"/>
            </a:solidFill>
          </c:spPr>
          <c:dLbls>
            <c:dLbl>
              <c:idx val="0"/>
              <c:layout>
                <c:manualLayout>
                  <c:x val="4.0123456790123462E-2"/>
                  <c:y val="-6.5735414954807364E-2"/>
                </c:manualLayout>
              </c:layout>
              <c:showVal val="1"/>
            </c:dLbl>
            <c:showVal val="1"/>
          </c:dLbls>
          <c:cat>
            <c:strRef>
              <c:f>Hoja1!$A$2</c:f>
              <c:strCache>
                <c:ptCount val="1"/>
                <c:pt idx="0">
                  <c:v>Catalunya</c:v>
                </c:pt>
              </c:strCache>
            </c:strRef>
          </c:cat>
          <c:val>
            <c:numRef>
              <c:f>Hoja1!$C$2</c:f>
              <c:numCache>
                <c:formatCode>0.0%</c:formatCode>
                <c:ptCount val="1"/>
                <c:pt idx="0">
                  <c:v>0.8</c:v>
                </c:pt>
              </c:numCache>
            </c:numRef>
          </c:val>
        </c:ser>
        <c:ser>
          <c:idx val="2"/>
          <c:order val="2"/>
          <c:tx>
            <c:strRef>
              <c:f>Hoja1!$D$1</c:f>
              <c:strCache>
                <c:ptCount val="1"/>
                <c:pt idx="0">
                  <c:v>Fumadors</c:v>
                </c:pt>
              </c:strCache>
            </c:strRef>
          </c:tx>
          <c:spPr>
            <a:solidFill>
              <a:srgbClr val="C00000"/>
            </a:solidFill>
          </c:spPr>
          <c:dLbls>
            <c:dLbl>
              <c:idx val="0"/>
              <c:layout>
                <c:manualLayout>
                  <c:x val="3.8580246913580245E-2"/>
                  <c:y val="-7.5595727198027984E-2"/>
                </c:manualLayout>
              </c:layout>
              <c:showVal val="1"/>
            </c:dLbl>
            <c:showVal val="1"/>
          </c:dLbls>
          <c:cat>
            <c:strRef>
              <c:f>Hoja1!$A$2</c:f>
              <c:strCache>
                <c:ptCount val="1"/>
                <c:pt idx="0">
                  <c:v>Catalunya</c:v>
                </c:pt>
              </c:strCache>
            </c:strRef>
          </c:cat>
          <c:val>
            <c:numRef>
              <c:f>Hoja1!$D$2</c:f>
              <c:numCache>
                <c:formatCode>0.0%</c:formatCode>
                <c:ptCount val="1"/>
                <c:pt idx="0">
                  <c:v>0.71500000000000064</c:v>
                </c:pt>
              </c:numCache>
            </c:numRef>
          </c:val>
        </c:ser>
        <c:shape val="cylinder"/>
        <c:axId val="97645312"/>
        <c:axId val="97646848"/>
        <c:axId val="0"/>
      </c:bar3DChart>
      <c:catAx>
        <c:axId val="97645312"/>
        <c:scaling>
          <c:orientation val="minMax"/>
        </c:scaling>
        <c:axPos val="b"/>
        <c:numFmt formatCode="General" sourceLinked="1"/>
        <c:tickLblPos val="nextTo"/>
        <c:crossAx val="97646848"/>
        <c:crosses val="autoZero"/>
        <c:auto val="1"/>
        <c:lblAlgn val="ctr"/>
        <c:lblOffset val="100"/>
      </c:catAx>
      <c:valAx>
        <c:axId val="97646848"/>
        <c:scaling>
          <c:orientation val="minMax"/>
          <c:max val="1"/>
          <c:min val="0"/>
        </c:scaling>
        <c:axPos val="l"/>
        <c:majorGridlines/>
        <c:numFmt formatCode="0%" sourceLinked="0"/>
        <c:tickLblPos val="nextTo"/>
        <c:crossAx val="97645312"/>
        <c:crosses val="autoZero"/>
        <c:crossBetween val="between"/>
      </c:valAx>
    </c:plotArea>
    <c:legend>
      <c:legendPos val="r"/>
    </c:legend>
    <c:plotVisOnly val="1"/>
    <c:dispBlanksAs val="gap"/>
  </c:chart>
  <c:txPr>
    <a:bodyPr/>
    <a:lstStyle/>
    <a:p>
      <a:pPr>
        <a:defRPr sz="1800"/>
      </a:pPr>
      <a:endParaRPr lang="ca-E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A7044-8FC7-45C0-B10F-34F2670DE7EB}"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ca-ES"/>
        </a:p>
      </dgm:t>
    </dgm:pt>
    <dgm:pt modelId="{1C78DA40-8211-4BE2-84B2-8E376E670B63}">
      <dgm:prSet phldrT="[Texto]" custT="1"/>
      <dgm:spPr>
        <a:solidFill>
          <a:srgbClr val="FF6600"/>
        </a:solidFill>
      </dgm:spPr>
      <dgm:t>
        <a:bodyPr/>
        <a:lstStyle/>
        <a:p>
          <a:pPr algn="l"/>
          <a:r>
            <a:rPr lang="ca-ES" sz="1400" b="1" dirty="0" smtClean="0">
              <a:solidFill>
                <a:schemeClr val="tx1"/>
              </a:solidFill>
            </a:rPr>
            <a:t>Participació i suport posicionament Xarxes Hospitals i Atenció Primària Sense Fum</a:t>
          </a:r>
        </a:p>
        <a:p>
          <a:pPr algn="l"/>
          <a:r>
            <a:rPr lang="ca-ES" sz="1400" b="1" dirty="0" smtClean="0">
              <a:solidFill>
                <a:schemeClr val="tx1"/>
              </a:solidFill>
            </a:rPr>
            <a:t>Revisió  situació</a:t>
          </a:r>
        </a:p>
        <a:p>
          <a:pPr algn="l"/>
          <a:r>
            <a:rPr lang="ca-ES" sz="1400" b="1" dirty="0" smtClean="0">
              <a:solidFill>
                <a:schemeClr val="tx1"/>
              </a:solidFill>
            </a:rPr>
            <a:t>Informació a MSSSI/ impuls actuacions</a:t>
          </a:r>
        </a:p>
        <a:p>
          <a:pPr algn="l"/>
          <a:r>
            <a:rPr lang="ca-ES" sz="1100" dirty="0" smtClean="0">
              <a:solidFill>
                <a:schemeClr val="tx1"/>
              </a:solidFill>
            </a:rPr>
            <a:t>Juliol -octubre2013</a:t>
          </a:r>
          <a:endParaRPr lang="ca-ES" sz="1400" b="1" dirty="0">
            <a:solidFill>
              <a:schemeClr val="tx1"/>
            </a:solidFill>
          </a:endParaRPr>
        </a:p>
      </dgm:t>
    </dgm:pt>
    <dgm:pt modelId="{7956E6FF-F6C1-4884-AA98-7189735000AB}" type="parTrans" cxnId="{735971E4-1134-4132-B518-977027193A44}">
      <dgm:prSet/>
      <dgm:spPr/>
      <dgm:t>
        <a:bodyPr/>
        <a:lstStyle/>
        <a:p>
          <a:endParaRPr lang="ca-ES" sz="3600"/>
        </a:p>
      </dgm:t>
    </dgm:pt>
    <dgm:pt modelId="{40F91D8E-5BA5-4B46-B25A-E8A02A9F9A3B}" type="sibTrans" cxnId="{735971E4-1134-4132-B518-977027193A44}">
      <dgm:prSet/>
      <dgm:spPr/>
      <dgm:t>
        <a:bodyPr/>
        <a:lstStyle/>
        <a:p>
          <a:endParaRPr lang="ca-ES" sz="3600"/>
        </a:p>
      </dgm:t>
    </dgm:pt>
    <dgm:pt modelId="{B30C2107-C4CA-41CD-9ABC-95C2F5EBECE3}" type="pres">
      <dgm:prSet presAssocID="{6C2A7044-8FC7-45C0-B10F-34F2670DE7EB}" presName="Name0" presStyleCnt="0">
        <dgm:presLayoutVars>
          <dgm:dir/>
          <dgm:resizeHandles val="exact"/>
        </dgm:presLayoutVars>
      </dgm:prSet>
      <dgm:spPr/>
      <dgm:t>
        <a:bodyPr/>
        <a:lstStyle/>
        <a:p>
          <a:endParaRPr lang="it-IT"/>
        </a:p>
      </dgm:t>
    </dgm:pt>
    <dgm:pt modelId="{61C2D70E-508A-4DBD-95AF-F6C09691A505}" type="pres">
      <dgm:prSet presAssocID="{1C78DA40-8211-4BE2-84B2-8E376E670B63}" presName="node" presStyleLbl="node1" presStyleIdx="0" presStyleCnt="1" custLinFactNeighborX="-1719" custLinFactNeighborY="-850">
        <dgm:presLayoutVars>
          <dgm:bulletEnabled val="1"/>
        </dgm:presLayoutVars>
      </dgm:prSet>
      <dgm:spPr/>
      <dgm:t>
        <a:bodyPr/>
        <a:lstStyle/>
        <a:p>
          <a:endParaRPr lang="ca-ES"/>
        </a:p>
      </dgm:t>
    </dgm:pt>
  </dgm:ptLst>
  <dgm:cxnLst>
    <dgm:cxn modelId="{735971E4-1134-4132-B518-977027193A44}" srcId="{6C2A7044-8FC7-45C0-B10F-34F2670DE7EB}" destId="{1C78DA40-8211-4BE2-84B2-8E376E670B63}" srcOrd="0" destOrd="0" parTransId="{7956E6FF-F6C1-4884-AA98-7189735000AB}" sibTransId="{40F91D8E-5BA5-4B46-B25A-E8A02A9F9A3B}"/>
    <dgm:cxn modelId="{F8CC2DC4-C5B1-435F-940D-35DB93527DF8}" type="presOf" srcId="{6C2A7044-8FC7-45C0-B10F-34F2670DE7EB}" destId="{B30C2107-C4CA-41CD-9ABC-95C2F5EBECE3}" srcOrd="0" destOrd="0" presId="urn:microsoft.com/office/officeart/2005/8/layout/hList6"/>
    <dgm:cxn modelId="{3371D1ED-CD16-418E-B3FC-63D8A99647C7}" type="presOf" srcId="{1C78DA40-8211-4BE2-84B2-8E376E670B63}" destId="{61C2D70E-508A-4DBD-95AF-F6C09691A505}" srcOrd="0" destOrd="0" presId="urn:microsoft.com/office/officeart/2005/8/layout/hList6"/>
    <dgm:cxn modelId="{8DD1FDCF-73DC-4685-B3EA-11AE7942DF66}" type="presParOf" srcId="{B30C2107-C4CA-41CD-9ABC-95C2F5EBECE3}" destId="{61C2D70E-508A-4DBD-95AF-F6C09691A505}" srcOrd="0"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C2D70E-508A-4DBD-95AF-F6C09691A505}">
      <dsp:nvSpPr>
        <dsp:cNvPr id="0" name=""/>
        <dsp:cNvSpPr/>
      </dsp:nvSpPr>
      <dsp:spPr>
        <a:xfrm rot="16200000">
          <a:off x="-276708" y="276708"/>
          <a:ext cx="2927448" cy="2374032"/>
        </a:xfrm>
        <a:prstGeom prst="flowChartManualOperati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l" defTabSz="622300">
            <a:lnSpc>
              <a:spcPct val="90000"/>
            </a:lnSpc>
            <a:spcBef>
              <a:spcPct val="0"/>
            </a:spcBef>
            <a:spcAft>
              <a:spcPct val="35000"/>
            </a:spcAft>
          </a:pPr>
          <a:r>
            <a:rPr lang="ca-ES" sz="1400" b="1" kern="1200" dirty="0" smtClean="0">
              <a:solidFill>
                <a:schemeClr val="tx1"/>
              </a:solidFill>
            </a:rPr>
            <a:t>Participació i suport posicionament Xarxes Hospitals i Atenció Primària Sense Fum</a:t>
          </a:r>
        </a:p>
        <a:p>
          <a:pPr lvl="0" algn="l" defTabSz="622300">
            <a:lnSpc>
              <a:spcPct val="90000"/>
            </a:lnSpc>
            <a:spcBef>
              <a:spcPct val="0"/>
            </a:spcBef>
            <a:spcAft>
              <a:spcPct val="35000"/>
            </a:spcAft>
          </a:pPr>
          <a:r>
            <a:rPr lang="ca-ES" sz="1400" b="1" kern="1200" dirty="0" smtClean="0">
              <a:solidFill>
                <a:schemeClr val="tx1"/>
              </a:solidFill>
            </a:rPr>
            <a:t>Revisió  situació</a:t>
          </a:r>
        </a:p>
        <a:p>
          <a:pPr lvl="0" algn="l" defTabSz="622300">
            <a:lnSpc>
              <a:spcPct val="90000"/>
            </a:lnSpc>
            <a:spcBef>
              <a:spcPct val="0"/>
            </a:spcBef>
            <a:spcAft>
              <a:spcPct val="35000"/>
            </a:spcAft>
          </a:pPr>
          <a:r>
            <a:rPr lang="ca-ES" sz="1400" b="1" kern="1200" dirty="0" smtClean="0">
              <a:solidFill>
                <a:schemeClr val="tx1"/>
              </a:solidFill>
            </a:rPr>
            <a:t>Informació a MSSSI/ impuls actuacions</a:t>
          </a:r>
        </a:p>
        <a:p>
          <a:pPr lvl="0" algn="l" defTabSz="622300">
            <a:lnSpc>
              <a:spcPct val="90000"/>
            </a:lnSpc>
            <a:spcBef>
              <a:spcPct val="0"/>
            </a:spcBef>
            <a:spcAft>
              <a:spcPct val="35000"/>
            </a:spcAft>
          </a:pPr>
          <a:r>
            <a:rPr lang="ca-ES" sz="1100" kern="1200" dirty="0" smtClean="0">
              <a:solidFill>
                <a:schemeClr val="tx1"/>
              </a:solidFill>
            </a:rPr>
            <a:t>Juliol -octubre2013</a:t>
          </a:r>
          <a:endParaRPr lang="ca-ES" sz="1400" b="1" kern="1200" dirty="0">
            <a:solidFill>
              <a:schemeClr val="tx1"/>
            </a:solidFill>
          </a:endParaRPr>
        </a:p>
      </dsp:txBody>
      <dsp:txXfrm rot="16200000">
        <a:off x="-276708" y="276708"/>
        <a:ext cx="2927448" cy="237403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1" y="0"/>
            <a:ext cx="4302181" cy="333297"/>
          </a:xfrm>
          <a:prstGeom prst="rect">
            <a:avLst/>
          </a:prstGeom>
          <a:noFill/>
          <a:ln w="9525">
            <a:noFill/>
            <a:miter lim="800000"/>
            <a:headEnd/>
            <a:tailEnd/>
          </a:ln>
          <a:effectLst/>
        </p:spPr>
        <p:txBody>
          <a:bodyPr vert="horz" wrap="square" lIns="91404" tIns="45703" rIns="91404" bIns="45703" numCol="1" anchor="t" anchorCtr="0" compatLnSpc="1">
            <a:prstTxWarp prst="textNoShape">
              <a:avLst/>
            </a:prstTxWarp>
          </a:bodyPr>
          <a:lstStyle>
            <a:lvl1pPr>
              <a:spcBef>
                <a:spcPct val="0"/>
              </a:spcBef>
              <a:defRPr sz="1200" b="0">
                <a:latin typeface="Arial" charset="0"/>
                <a:ea typeface="ＭＳ Ｐゴシック" pitchFamily="54" charset="-128"/>
                <a:cs typeface="+mn-cs"/>
              </a:defRPr>
            </a:lvl1pPr>
          </a:lstStyle>
          <a:p>
            <a:pPr>
              <a:defRPr/>
            </a:pPr>
            <a:endParaRPr lang="ca-ES"/>
          </a:p>
        </p:txBody>
      </p:sp>
      <p:sp>
        <p:nvSpPr>
          <p:cNvPr id="60419" name="Rectangle 3"/>
          <p:cNvSpPr>
            <a:spLocks noGrp="1" noChangeArrowheads="1"/>
          </p:cNvSpPr>
          <p:nvPr>
            <p:ph type="dt" sz="quarter" idx="1"/>
          </p:nvPr>
        </p:nvSpPr>
        <p:spPr bwMode="auto">
          <a:xfrm>
            <a:off x="5622862" y="0"/>
            <a:ext cx="4302181" cy="333297"/>
          </a:xfrm>
          <a:prstGeom prst="rect">
            <a:avLst/>
          </a:prstGeom>
          <a:noFill/>
          <a:ln w="9525">
            <a:noFill/>
            <a:miter lim="800000"/>
            <a:headEnd/>
            <a:tailEnd/>
          </a:ln>
          <a:effectLst/>
        </p:spPr>
        <p:txBody>
          <a:bodyPr vert="horz" wrap="square" lIns="91404" tIns="45703" rIns="91404" bIns="45703" numCol="1" anchor="t" anchorCtr="0" compatLnSpc="1">
            <a:prstTxWarp prst="textNoShape">
              <a:avLst/>
            </a:prstTxWarp>
          </a:bodyPr>
          <a:lstStyle>
            <a:lvl1pPr algn="r">
              <a:spcBef>
                <a:spcPct val="0"/>
              </a:spcBef>
              <a:defRPr sz="1200" b="0">
                <a:latin typeface="Arial" charset="0"/>
                <a:ea typeface="ＭＳ Ｐゴシック" pitchFamily="54" charset="-128"/>
                <a:cs typeface="+mn-cs"/>
              </a:defRPr>
            </a:lvl1pPr>
          </a:lstStyle>
          <a:p>
            <a:pPr>
              <a:defRPr/>
            </a:pPr>
            <a:endParaRPr lang="ca-ES"/>
          </a:p>
        </p:txBody>
      </p:sp>
      <p:sp>
        <p:nvSpPr>
          <p:cNvPr id="60420" name="Rectangle 4"/>
          <p:cNvSpPr>
            <a:spLocks noGrp="1" noChangeArrowheads="1"/>
          </p:cNvSpPr>
          <p:nvPr>
            <p:ph type="ftr" sz="quarter" idx="2"/>
          </p:nvPr>
        </p:nvSpPr>
        <p:spPr bwMode="auto">
          <a:xfrm>
            <a:off x="1" y="6335794"/>
            <a:ext cx="4302181" cy="331733"/>
          </a:xfrm>
          <a:prstGeom prst="rect">
            <a:avLst/>
          </a:prstGeom>
          <a:noFill/>
          <a:ln w="9525">
            <a:noFill/>
            <a:miter lim="800000"/>
            <a:headEnd/>
            <a:tailEnd/>
          </a:ln>
          <a:effectLst/>
        </p:spPr>
        <p:txBody>
          <a:bodyPr vert="horz" wrap="square" lIns="91404" tIns="45703" rIns="91404" bIns="45703" numCol="1" anchor="b" anchorCtr="0" compatLnSpc="1">
            <a:prstTxWarp prst="textNoShape">
              <a:avLst/>
            </a:prstTxWarp>
          </a:bodyPr>
          <a:lstStyle>
            <a:lvl1pPr>
              <a:spcBef>
                <a:spcPct val="0"/>
              </a:spcBef>
              <a:defRPr sz="1200" b="0">
                <a:latin typeface="Arial" charset="0"/>
                <a:ea typeface="ＭＳ Ｐゴシック" pitchFamily="54" charset="-128"/>
                <a:cs typeface="+mn-cs"/>
              </a:defRPr>
            </a:lvl1pPr>
          </a:lstStyle>
          <a:p>
            <a:pPr>
              <a:defRPr/>
            </a:pPr>
            <a:endParaRPr lang="ca-ES"/>
          </a:p>
        </p:txBody>
      </p:sp>
      <p:sp>
        <p:nvSpPr>
          <p:cNvPr id="60421" name="Rectangle 5"/>
          <p:cNvSpPr>
            <a:spLocks noGrp="1" noChangeArrowheads="1"/>
          </p:cNvSpPr>
          <p:nvPr>
            <p:ph type="sldNum" sz="quarter" idx="3"/>
          </p:nvPr>
        </p:nvSpPr>
        <p:spPr bwMode="auto">
          <a:xfrm>
            <a:off x="5622862" y="6335794"/>
            <a:ext cx="4302181" cy="331733"/>
          </a:xfrm>
          <a:prstGeom prst="rect">
            <a:avLst/>
          </a:prstGeom>
          <a:noFill/>
          <a:ln w="9525">
            <a:noFill/>
            <a:miter lim="800000"/>
            <a:headEnd/>
            <a:tailEnd/>
          </a:ln>
          <a:effectLst/>
        </p:spPr>
        <p:txBody>
          <a:bodyPr vert="horz" wrap="square" lIns="91404" tIns="45703" rIns="91404" bIns="45703" numCol="1" anchor="b" anchorCtr="0" compatLnSpc="1">
            <a:prstTxWarp prst="textNoShape">
              <a:avLst/>
            </a:prstTxWarp>
          </a:bodyPr>
          <a:lstStyle>
            <a:lvl1pPr algn="r">
              <a:spcBef>
                <a:spcPct val="0"/>
              </a:spcBef>
              <a:defRPr sz="1200" b="0"/>
            </a:lvl1pPr>
          </a:lstStyle>
          <a:p>
            <a:pPr>
              <a:defRPr/>
            </a:pPr>
            <a:fld id="{55CE5BDF-C24F-41F6-AEE2-EAE0D96985B2}" type="slidenum">
              <a:rPr lang="ca-ES"/>
              <a:pPr>
                <a:defRPr/>
              </a:pPr>
              <a:t>‹#›</a:t>
            </a:fld>
            <a:endParaRPr lang="ca-ES"/>
          </a:p>
        </p:txBody>
      </p:sp>
    </p:spTree>
    <p:extLst>
      <p:ext uri="{BB962C8B-B14F-4D97-AF65-F5344CB8AC3E}">
        <p14:creationId xmlns="" xmlns:p14="http://schemas.microsoft.com/office/powerpoint/2010/main" val="3618485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302181" cy="333297"/>
          </a:xfrm>
          <a:prstGeom prst="rect">
            <a:avLst/>
          </a:prstGeom>
          <a:noFill/>
          <a:ln w="9525">
            <a:noFill/>
            <a:miter lim="800000"/>
            <a:headEnd/>
            <a:tailEnd/>
          </a:ln>
          <a:effectLst/>
        </p:spPr>
        <p:txBody>
          <a:bodyPr vert="horz" wrap="square" lIns="91404" tIns="45703" rIns="91404" bIns="45703" numCol="1" anchor="t" anchorCtr="0" compatLnSpc="1">
            <a:prstTxWarp prst="textNoShape">
              <a:avLst/>
            </a:prstTxWarp>
          </a:bodyPr>
          <a:lstStyle>
            <a:lvl1pPr>
              <a:spcBef>
                <a:spcPct val="0"/>
              </a:spcBef>
              <a:defRPr sz="1200" b="0">
                <a:latin typeface="Arial" charset="0"/>
                <a:ea typeface="ＭＳ Ｐゴシック" pitchFamily="54" charset="-128"/>
                <a:cs typeface="+mn-cs"/>
              </a:defRPr>
            </a:lvl1pPr>
          </a:lstStyle>
          <a:p>
            <a:pPr>
              <a:defRPr/>
            </a:pPr>
            <a:endParaRPr lang="ca-ES"/>
          </a:p>
        </p:txBody>
      </p:sp>
      <p:sp>
        <p:nvSpPr>
          <p:cNvPr id="7171" name="Rectangle 3"/>
          <p:cNvSpPr>
            <a:spLocks noGrp="1" noChangeArrowheads="1"/>
          </p:cNvSpPr>
          <p:nvPr>
            <p:ph type="dt" idx="1"/>
          </p:nvPr>
        </p:nvSpPr>
        <p:spPr bwMode="auto">
          <a:xfrm>
            <a:off x="5622862" y="0"/>
            <a:ext cx="4302181" cy="333297"/>
          </a:xfrm>
          <a:prstGeom prst="rect">
            <a:avLst/>
          </a:prstGeom>
          <a:noFill/>
          <a:ln w="9525">
            <a:noFill/>
            <a:miter lim="800000"/>
            <a:headEnd/>
            <a:tailEnd/>
          </a:ln>
          <a:effectLst/>
        </p:spPr>
        <p:txBody>
          <a:bodyPr vert="horz" wrap="square" lIns="91404" tIns="45703" rIns="91404" bIns="45703" numCol="1" anchor="t" anchorCtr="0" compatLnSpc="1">
            <a:prstTxWarp prst="textNoShape">
              <a:avLst/>
            </a:prstTxWarp>
          </a:bodyPr>
          <a:lstStyle>
            <a:lvl1pPr algn="r">
              <a:spcBef>
                <a:spcPct val="0"/>
              </a:spcBef>
              <a:defRPr sz="1200" b="0">
                <a:latin typeface="Arial" charset="0"/>
                <a:ea typeface="ＭＳ Ｐゴシック" pitchFamily="54" charset="-128"/>
                <a:cs typeface="+mn-cs"/>
              </a:defRPr>
            </a:lvl1pPr>
          </a:lstStyle>
          <a:p>
            <a:pPr>
              <a:defRPr/>
            </a:pPr>
            <a:endParaRPr lang="ca-ES"/>
          </a:p>
        </p:txBody>
      </p:sp>
      <p:sp>
        <p:nvSpPr>
          <p:cNvPr id="35844" name="Rectangle 4"/>
          <p:cNvSpPr>
            <a:spLocks noGrp="1" noRot="1" noChangeAspect="1" noChangeArrowheads="1" noTextEdit="1"/>
          </p:cNvSpPr>
          <p:nvPr>
            <p:ph type="sldImg" idx="2"/>
          </p:nvPr>
        </p:nvSpPr>
        <p:spPr bwMode="auto">
          <a:xfrm>
            <a:off x="3294063" y="498475"/>
            <a:ext cx="3338512" cy="2503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91710" y="3168679"/>
            <a:ext cx="7943227" cy="3001246"/>
          </a:xfrm>
          <a:prstGeom prst="rect">
            <a:avLst/>
          </a:prstGeom>
          <a:noFill/>
          <a:ln w="9525">
            <a:noFill/>
            <a:miter lim="800000"/>
            <a:headEnd/>
            <a:tailEnd/>
          </a:ln>
          <a:effectLst/>
        </p:spPr>
        <p:txBody>
          <a:bodyPr vert="horz" wrap="square" lIns="91404" tIns="45703" rIns="91404" bIns="45703" numCol="1" anchor="t" anchorCtr="0" compatLnSpc="1">
            <a:prstTxWarp prst="textNoShape">
              <a:avLst/>
            </a:prstTxWarp>
          </a:bodyPr>
          <a:lstStyle/>
          <a:p>
            <a:pPr lvl="0"/>
            <a:r>
              <a:rPr lang="ca-ES" noProof="0" smtClean="0"/>
              <a:t>Feu clic aquí per editar els estils de text del patró</a:t>
            </a:r>
          </a:p>
          <a:p>
            <a:pPr lvl="1"/>
            <a:r>
              <a:rPr lang="ca-ES" noProof="0" smtClean="0"/>
              <a:t>Segon nivell</a:t>
            </a:r>
          </a:p>
          <a:p>
            <a:pPr lvl="2"/>
            <a:r>
              <a:rPr lang="ca-ES" noProof="0" smtClean="0"/>
              <a:t>Tercer nivell</a:t>
            </a:r>
          </a:p>
          <a:p>
            <a:pPr lvl="3"/>
            <a:r>
              <a:rPr lang="ca-ES" noProof="0" smtClean="0"/>
              <a:t>Quart nivell</a:t>
            </a:r>
          </a:p>
          <a:p>
            <a:pPr lvl="4"/>
            <a:r>
              <a:rPr lang="ca-ES" noProof="0" smtClean="0"/>
              <a:t>Cinquè nivell</a:t>
            </a:r>
          </a:p>
        </p:txBody>
      </p:sp>
      <p:sp>
        <p:nvSpPr>
          <p:cNvPr id="7174" name="Rectangle 6"/>
          <p:cNvSpPr>
            <a:spLocks noGrp="1" noChangeArrowheads="1"/>
          </p:cNvSpPr>
          <p:nvPr>
            <p:ph type="ftr" sz="quarter" idx="4"/>
          </p:nvPr>
        </p:nvSpPr>
        <p:spPr bwMode="auto">
          <a:xfrm>
            <a:off x="1" y="6335794"/>
            <a:ext cx="4302181" cy="331733"/>
          </a:xfrm>
          <a:prstGeom prst="rect">
            <a:avLst/>
          </a:prstGeom>
          <a:noFill/>
          <a:ln w="9525">
            <a:noFill/>
            <a:miter lim="800000"/>
            <a:headEnd/>
            <a:tailEnd/>
          </a:ln>
          <a:effectLst/>
        </p:spPr>
        <p:txBody>
          <a:bodyPr vert="horz" wrap="square" lIns="91404" tIns="45703" rIns="91404" bIns="45703" numCol="1" anchor="b" anchorCtr="0" compatLnSpc="1">
            <a:prstTxWarp prst="textNoShape">
              <a:avLst/>
            </a:prstTxWarp>
          </a:bodyPr>
          <a:lstStyle>
            <a:lvl1pPr>
              <a:spcBef>
                <a:spcPct val="0"/>
              </a:spcBef>
              <a:defRPr sz="1200" b="0">
                <a:latin typeface="Arial" charset="0"/>
                <a:ea typeface="ＭＳ Ｐゴシック" pitchFamily="54" charset="-128"/>
                <a:cs typeface="+mn-cs"/>
              </a:defRPr>
            </a:lvl1pPr>
          </a:lstStyle>
          <a:p>
            <a:pPr>
              <a:defRPr/>
            </a:pPr>
            <a:endParaRPr lang="ca-ES"/>
          </a:p>
        </p:txBody>
      </p:sp>
      <p:sp>
        <p:nvSpPr>
          <p:cNvPr id="7175" name="Rectangle 7"/>
          <p:cNvSpPr>
            <a:spLocks noGrp="1" noChangeArrowheads="1"/>
          </p:cNvSpPr>
          <p:nvPr>
            <p:ph type="sldNum" sz="quarter" idx="5"/>
          </p:nvPr>
        </p:nvSpPr>
        <p:spPr bwMode="auto">
          <a:xfrm>
            <a:off x="5622862" y="6335794"/>
            <a:ext cx="4302181" cy="331733"/>
          </a:xfrm>
          <a:prstGeom prst="rect">
            <a:avLst/>
          </a:prstGeom>
          <a:noFill/>
          <a:ln w="9525">
            <a:noFill/>
            <a:miter lim="800000"/>
            <a:headEnd/>
            <a:tailEnd/>
          </a:ln>
          <a:effectLst/>
        </p:spPr>
        <p:txBody>
          <a:bodyPr vert="horz" wrap="square" lIns="91404" tIns="45703" rIns="91404" bIns="45703" numCol="1" anchor="b" anchorCtr="0" compatLnSpc="1">
            <a:prstTxWarp prst="textNoShape">
              <a:avLst/>
            </a:prstTxWarp>
          </a:bodyPr>
          <a:lstStyle>
            <a:lvl1pPr algn="r">
              <a:spcBef>
                <a:spcPct val="0"/>
              </a:spcBef>
              <a:defRPr sz="1200" b="0"/>
            </a:lvl1pPr>
          </a:lstStyle>
          <a:p>
            <a:pPr>
              <a:defRPr/>
            </a:pPr>
            <a:fld id="{075DD3A9-A217-4BD2-96D3-1722322129DF}" type="slidenum">
              <a:rPr lang="ca-ES"/>
              <a:pPr>
                <a:defRPr/>
              </a:pPr>
              <a:t>‹#›</a:t>
            </a:fld>
            <a:endParaRPr lang="ca-ES"/>
          </a:p>
        </p:txBody>
      </p:sp>
    </p:spTree>
    <p:extLst>
      <p:ext uri="{BB962C8B-B14F-4D97-AF65-F5344CB8AC3E}">
        <p14:creationId xmlns="" xmlns:p14="http://schemas.microsoft.com/office/powerpoint/2010/main" val="2049255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54" charset="0"/>
        <a:ea typeface="Arial" pitchFamily="54" charset="0"/>
        <a:cs typeface="Arial" pitchFamily="54" charset="0"/>
      </a:defRPr>
    </a:lvl1pPr>
    <a:lvl2pPr marL="457200" algn="l" rtl="0" eaLnBrk="0" fontAlgn="base" hangingPunct="0">
      <a:spcBef>
        <a:spcPct val="30000"/>
      </a:spcBef>
      <a:spcAft>
        <a:spcPct val="0"/>
      </a:spcAft>
      <a:defRPr sz="1200" kern="1200">
        <a:solidFill>
          <a:schemeClr val="tx1"/>
        </a:solidFill>
        <a:latin typeface="Arial" pitchFamily="54" charset="0"/>
        <a:ea typeface="Arial" pitchFamily="54" charset="0"/>
        <a:cs typeface="Arial" pitchFamily="54" charset="0"/>
      </a:defRPr>
    </a:lvl2pPr>
    <a:lvl3pPr marL="914400" algn="l" rtl="0" eaLnBrk="0" fontAlgn="base" hangingPunct="0">
      <a:spcBef>
        <a:spcPct val="30000"/>
      </a:spcBef>
      <a:spcAft>
        <a:spcPct val="0"/>
      </a:spcAft>
      <a:defRPr sz="1200" kern="1200">
        <a:solidFill>
          <a:schemeClr val="tx1"/>
        </a:solidFill>
        <a:latin typeface="Arial" pitchFamily="54" charset="0"/>
        <a:ea typeface="Arial" pitchFamily="54" charset="0"/>
        <a:cs typeface="Arial" pitchFamily="54" charset="0"/>
      </a:defRPr>
    </a:lvl3pPr>
    <a:lvl4pPr marL="1371600" algn="l" rtl="0" eaLnBrk="0" fontAlgn="base" hangingPunct="0">
      <a:spcBef>
        <a:spcPct val="30000"/>
      </a:spcBef>
      <a:spcAft>
        <a:spcPct val="0"/>
      </a:spcAft>
      <a:defRPr sz="1200" kern="1200">
        <a:solidFill>
          <a:schemeClr val="tx1"/>
        </a:solidFill>
        <a:latin typeface="Arial" pitchFamily="54" charset="0"/>
        <a:ea typeface="Arial" pitchFamily="54" charset="0"/>
        <a:cs typeface="Arial" pitchFamily="54" charset="0"/>
      </a:defRPr>
    </a:lvl4pPr>
    <a:lvl5pPr marL="1828800" algn="l" rtl="0" eaLnBrk="0" fontAlgn="base" hangingPunct="0">
      <a:spcBef>
        <a:spcPct val="30000"/>
      </a:spcBef>
      <a:spcAft>
        <a:spcPct val="0"/>
      </a:spcAft>
      <a:defRPr sz="1200" kern="1200">
        <a:solidFill>
          <a:schemeClr val="tx1"/>
        </a:solidFill>
        <a:latin typeface="Arial" pitchFamily="54" charset="0"/>
        <a:ea typeface="Arial" pitchFamily="54" charset="0"/>
        <a:cs typeface="Arial" pitchFamily="5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normAutofit/>
          </a:bodyPr>
          <a:lstStyle/>
          <a:p>
            <a:endParaRPr lang="ca-ES"/>
          </a:p>
        </p:txBody>
      </p:sp>
      <p:sp>
        <p:nvSpPr>
          <p:cNvPr id="4" name="Contenidor de número de diapositiva 3"/>
          <p:cNvSpPr>
            <a:spLocks noGrp="1"/>
          </p:cNvSpPr>
          <p:nvPr>
            <p:ph type="sldNum" sz="quarter" idx="10"/>
          </p:nvPr>
        </p:nvSpPr>
        <p:spPr/>
        <p:txBody>
          <a:bodyPr/>
          <a:lstStyle/>
          <a:p>
            <a:pPr>
              <a:defRPr/>
            </a:pPr>
            <a:fld id="{6E6A6C7A-7156-47B5-B177-F44C64E175C2}" type="slidenum">
              <a:rPr lang="es-ES" smtClean="0">
                <a:solidFill>
                  <a:prstClr val="black"/>
                </a:solidFill>
              </a:rPr>
              <a:pPr>
                <a:defRPr/>
              </a:pPr>
              <a:t>1</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3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s-ES" dirty="0" err="1" smtClean="0">
                <a:latin typeface="Calibri" charset="0"/>
                <a:ea typeface="MS PGothic" charset="0"/>
              </a:rPr>
              <a:t>Abans</a:t>
            </a:r>
            <a:r>
              <a:rPr lang="es-ES" baseline="0" dirty="0" smtClean="0">
                <a:latin typeface="Calibri" charset="0"/>
                <a:ea typeface="MS PGothic" charset="0"/>
              </a:rPr>
              <a:t> </a:t>
            </a:r>
            <a:r>
              <a:rPr lang="es-ES" baseline="0" dirty="0" err="1" smtClean="0">
                <a:latin typeface="Calibri" charset="0"/>
                <a:ea typeface="MS PGothic" charset="0"/>
              </a:rPr>
              <a:t>hi</a:t>
            </a:r>
            <a:r>
              <a:rPr lang="es-ES" baseline="0" dirty="0" smtClean="0">
                <a:latin typeface="Calibri" charset="0"/>
                <a:ea typeface="MS PGothic" charset="0"/>
              </a:rPr>
              <a:t> </a:t>
            </a:r>
            <a:r>
              <a:rPr lang="es-ES" baseline="0" dirty="0" err="1" smtClean="0">
                <a:latin typeface="Calibri" charset="0"/>
                <a:ea typeface="MS PGothic" charset="0"/>
              </a:rPr>
              <a:t>havia</a:t>
            </a:r>
            <a:r>
              <a:rPr lang="es-ES" baseline="0" dirty="0" smtClean="0">
                <a:latin typeface="Calibri" charset="0"/>
                <a:ea typeface="MS PGothic" charset="0"/>
              </a:rPr>
              <a:t> un </a:t>
            </a:r>
            <a:r>
              <a:rPr lang="es-ES" baseline="0" dirty="0" err="1" smtClean="0">
                <a:latin typeface="Calibri" charset="0"/>
                <a:ea typeface="MS PGothic" charset="0"/>
              </a:rPr>
              <a:t>descens</a:t>
            </a:r>
            <a:r>
              <a:rPr lang="es-ES" baseline="0" dirty="0" smtClean="0">
                <a:latin typeface="Calibri" charset="0"/>
                <a:ea typeface="MS PGothic" charset="0"/>
              </a:rPr>
              <a:t> i ara </a:t>
            </a:r>
            <a:r>
              <a:rPr lang="es-ES" baseline="0" dirty="0" err="1" smtClean="0">
                <a:latin typeface="Calibri" charset="0"/>
                <a:ea typeface="MS PGothic" charset="0"/>
              </a:rPr>
              <a:t>hi</a:t>
            </a:r>
            <a:r>
              <a:rPr lang="es-ES" baseline="0" dirty="0" smtClean="0">
                <a:latin typeface="Calibri" charset="0"/>
                <a:ea typeface="MS PGothic" charset="0"/>
              </a:rPr>
              <a:t> ha una </a:t>
            </a:r>
            <a:r>
              <a:rPr lang="es-ES" baseline="0" dirty="0" err="1" smtClean="0">
                <a:latin typeface="Calibri" charset="0"/>
                <a:ea typeface="MS PGothic" charset="0"/>
              </a:rPr>
              <a:t>estabilització</a:t>
            </a:r>
            <a:r>
              <a:rPr lang="es-ES" baseline="0" dirty="0" smtClean="0">
                <a:latin typeface="Calibri" charset="0"/>
                <a:ea typeface="MS PGothic" charset="0"/>
              </a:rPr>
              <a:t> de les </a:t>
            </a:r>
            <a:r>
              <a:rPr lang="es-ES" baseline="0" dirty="0" err="1" smtClean="0">
                <a:latin typeface="Calibri" charset="0"/>
                <a:ea typeface="MS PGothic" charset="0"/>
              </a:rPr>
              <a:t>xifres</a:t>
            </a:r>
            <a:endParaRPr lang="es-ES" dirty="0">
              <a:latin typeface="Calibri" charset="0"/>
              <a:ea typeface="MS PGothic" charset="0"/>
            </a:endParaRPr>
          </a:p>
        </p:txBody>
      </p:sp>
      <p:sp>
        <p:nvSpPr>
          <p:cNvPr id="293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37024" indent="-283471" eaLnBrk="0" hangingPunct="0">
              <a:defRPr>
                <a:solidFill>
                  <a:schemeClr val="tx1"/>
                </a:solidFill>
                <a:latin typeface="Calibri" charset="0"/>
                <a:ea typeface="MS PGothic" charset="0"/>
                <a:cs typeface="MS PGothic" charset="0"/>
              </a:defRPr>
            </a:lvl2pPr>
            <a:lvl3pPr marL="1133882" indent="-226776" eaLnBrk="0" hangingPunct="0">
              <a:defRPr>
                <a:solidFill>
                  <a:schemeClr val="tx1"/>
                </a:solidFill>
                <a:latin typeface="Calibri" charset="0"/>
                <a:ea typeface="MS PGothic" charset="0"/>
                <a:cs typeface="MS PGothic" charset="0"/>
              </a:defRPr>
            </a:lvl3pPr>
            <a:lvl4pPr marL="1587437" indent="-226776" eaLnBrk="0" hangingPunct="0">
              <a:defRPr>
                <a:solidFill>
                  <a:schemeClr val="tx1"/>
                </a:solidFill>
                <a:latin typeface="Calibri" charset="0"/>
                <a:ea typeface="MS PGothic" charset="0"/>
                <a:cs typeface="MS PGothic" charset="0"/>
              </a:defRPr>
            </a:lvl4pPr>
            <a:lvl5pPr marL="2040990" indent="-226776" eaLnBrk="0" hangingPunct="0">
              <a:defRPr>
                <a:solidFill>
                  <a:schemeClr val="tx1"/>
                </a:solidFill>
                <a:latin typeface="Calibri" charset="0"/>
                <a:ea typeface="MS PGothic" charset="0"/>
                <a:cs typeface="MS PGothic" charset="0"/>
              </a:defRPr>
            </a:lvl5pPr>
            <a:lvl6pPr marL="2494543" indent="-226776" eaLnBrk="0" fontAlgn="base" hangingPunct="0">
              <a:spcBef>
                <a:spcPct val="0"/>
              </a:spcBef>
              <a:spcAft>
                <a:spcPct val="0"/>
              </a:spcAft>
              <a:defRPr>
                <a:solidFill>
                  <a:schemeClr val="tx1"/>
                </a:solidFill>
                <a:latin typeface="Calibri" charset="0"/>
                <a:ea typeface="MS PGothic" charset="0"/>
                <a:cs typeface="MS PGothic" charset="0"/>
              </a:defRPr>
            </a:lvl6pPr>
            <a:lvl7pPr marL="2948096" indent="-226776" eaLnBrk="0" fontAlgn="base" hangingPunct="0">
              <a:spcBef>
                <a:spcPct val="0"/>
              </a:spcBef>
              <a:spcAft>
                <a:spcPct val="0"/>
              </a:spcAft>
              <a:defRPr>
                <a:solidFill>
                  <a:schemeClr val="tx1"/>
                </a:solidFill>
                <a:latin typeface="Calibri" charset="0"/>
                <a:ea typeface="MS PGothic" charset="0"/>
                <a:cs typeface="MS PGothic" charset="0"/>
              </a:defRPr>
            </a:lvl7pPr>
            <a:lvl8pPr marL="3401650" indent="-226776" eaLnBrk="0" fontAlgn="base" hangingPunct="0">
              <a:spcBef>
                <a:spcPct val="0"/>
              </a:spcBef>
              <a:spcAft>
                <a:spcPct val="0"/>
              </a:spcAft>
              <a:defRPr>
                <a:solidFill>
                  <a:schemeClr val="tx1"/>
                </a:solidFill>
                <a:latin typeface="Calibri" charset="0"/>
                <a:ea typeface="MS PGothic" charset="0"/>
                <a:cs typeface="MS PGothic" charset="0"/>
              </a:defRPr>
            </a:lvl8pPr>
            <a:lvl9pPr marL="3855203" indent="-226776"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9806E8B8-41A1-044C-80CF-D076D1A70D33}" type="slidenum">
              <a:rPr lang="en-US">
                <a:solidFill>
                  <a:prstClr val="black"/>
                </a:solidFill>
              </a:rPr>
              <a:pPr eaLnBrk="1" hangingPunct="1"/>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3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s-ES" dirty="0" err="1" smtClean="0">
                <a:latin typeface="Calibri" charset="0"/>
                <a:ea typeface="MS PGothic" charset="0"/>
              </a:rPr>
              <a:t>Abans</a:t>
            </a:r>
            <a:r>
              <a:rPr lang="es-ES" baseline="0" dirty="0" smtClean="0">
                <a:latin typeface="Calibri" charset="0"/>
                <a:ea typeface="MS PGothic" charset="0"/>
              </a:rPr>
              <a:t> </a:t>
            </a:r>
            <a:r>
              <a:rPr lang="es-ES" baseline="0" dirty="0" err="1" smtClean="0">
                <a:latin typeface="Calibri" charset="0"/>
                <a:ea typeface="MS PGothic" charset="0"/>
              </a:rPr>
              <a:t>hi</a:t>
            </a:r>
            <a:r>
              <a:rPr lang="es-ES" baseline="0" dirty="0" smtClean="0">
                <a:latin typeface="Calibri" charset="0"/>
                <a:ea typeface="MS PGothic" charset="0"/>
              </a:rPr>
              <a:t> </a:t>
            </a:r>
            <a:r>
              <a:rPr lang="es-ES" baseline="0" dirty="0" err="1" smtClean="0">
                <a:latin typeface="Calibri" charset="0"/>
                <a:ea typeface="MS PGothic" charset="0"/>
              </a:rPr>
              <a:t>havia</a:t>
            </a:r>
            <a:r>
              <a:rPr lang="es-ES" baseline="0" dirty="0" smtClean="0">
                <a:latin typeface="Calibri" charset="0"/>
                <a:ea typeface="MS PGothic" charset="0"/>
              </a:rPr>
              <a:t> un </a:t>
            </a:r>
            <a:r>
              <a:rPr lang="es-ES" baseline="0" dirty="0" err="1" smtClean="0">
                <a:latin typeface="Calibri" charset="0"/>
                <a:ea typeface="MS PGothic" charset="0"/>
              </a:rPr>
              <a:t>descens</a:t>
            </a:r>
            <a:r>
              <a:rPr lang="es-ES" baseline="0" dirty="0" smtClean="0">
                <a:latin typeface="Calibri" charset="0"/>
                <a:ea typeface="MS PGothic" charset="0"/>
              </a:rPr>
              <a:t> i ara </a:t>
            </a:r>
            <a:r>
              <a:rPr lang="es-ES" baseline="0" dirty="0" err="1" smtClean="0">
                <a:latin typeface="Calibri" charset="0"/>
                <a:ea typeface="MS PGothic" charset="0"/>
              </a:rPr>
              <a:t>hi</a:t>
            </a:r>
            <a:r>
              <a:rPr lang="es-ES" baseline="0" dirty="0" smtClean="0">
                <a:latin typeface="Calibri" charset="0"/>
                <a:ea typeface="MS PGothic" charset="0"/>
              </a:rPr>
              <a:t> ha una </a:t>
            </a:r>
            <a:r>
              <a:rPr lang="es-ES" baseline="0" dirty="0" err="1" smtClean="0">
                <a:latin typeface="Calibri" charset="0"/>
                <a:ea typeface="MS PGothic" charset="0"/>
              </a:rPr>
              <a:t>estabilització</a:t>
            </a:r>
            <a:r>
              <a:rPr lang="es-ES" baseline="0" dirty="0" smtClean="0">
                <a:latin typeface="Calibri" charset="0"/>
                <a:ea typeface="MS PGothic" charset="0"/>
              </a:rPr>
              <a:t> de les </a:t>
            </a:r>
            <a:r>
              <a:rPr lang="es-ES" baseline="0" dirty="0" err="1" smtClean="0">
                <a:latin typeface="Calibri" charset="0"/>
                <a:ea typeface="MS PGothic" charset="0"/>
              </a:rPr>
              <a:t>xifres</a:t>
            </a:r>
            <a:endParaRPr lang="es-ES" dirty="0">
              <a:latin typeface="Calibri" charset="0"/>
              <a:ea typeface="MS PGothic" charset="0"/>
            </a:endParaRPr>
          </a:p>
        </p:txBody>
      </p:sp>
      <p:sp>
        <p:nvSpPr>
          <p:cNvPr id="293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37024" indent="-283471" eaLnBrk="0" hangingPunct="0">
              <a:defRPr>
                <a:solidFill>
                  <a:schemeClr val="tx1"/>
                </a:solidFill>
                <a:latin typeface="Calibri" charset="0"/>
                <a:ea typeface="MS PGothic" charset="0"/>
                <a:cs typeface="MS PGothic" charset="0"/>
              </a:defRPr>
            </a:lvl2pPr>
            <a:lvl3pPr marL="1133882" indent="-226776" eaLnBrk="0" hangingPunct="0">
              <a:defRPr>
                <a:solidFill>
                  <a:schemeClr val="tx1"/>
                </a:solidFill>
                <a:latin typeface="Calibri" charset="0"/>
                <a:ea typeface="MS PGothic" charset="0"/>
                <a:cs typeface="MS PGothic" charset="0"/>
              </a:defRPr>
            </a:lvl3pPr>
            <a:lvl4pPr marL="1587437" indent="-226776" eaLnBrk="0" hangingPunct="0">
              <a:defRPr>
                <a:solidFill>
                  <a:schemeClr val="tx1"/>
                </a:solidFill>
                <a:latin typeface="Calibri" charset="0"/>
                <a:ea typeface="MS PGothic" charset="0"/>
                <a:cs typeface="MS PGothic" charset="0"/>
              </a:defRPr>
            </a:lvl4pPr>
            <a:lvl5pPr marL="2040990" indent="-226776" eaLnBrk="0" hangingPunct="0">
              <a:defRPr>
                <a:solidFill>
                  <a:schemeClr val="tx1"/>
                </a:solidFill>
                <a:latin typeface="Calibri" charset="0"/>
                <a:ea typeface="MS PGothic" charset="0"/>
                <a:cs typeface="MS PGothic" charset="0"/>
              </a:defRPr>
            </a:lvl5pPr>
            <a:lvl6pPr marL="2494543" indent="-226776" eaLnBrk="0" fontAlgn="base" hangingPunct="0">
              <a:spcBef>
                <a:spcPct val="0"/>
              </a:spcBef>
              <a:spcAft>
                <a:spcPct val="0"/>
              </a:spcAft>
              <a:defRPr>
                <a:solidFill>
                  <a:schemeClr val="tx1"/>
                </a:solidFill>
                <a:latin typeface="Calibri" charset="0"/>
                <a:ea typeface="MS PGothic" charset="0"/>
                <a:cs typeface="MS PGothic" charset="0"/>
              </a:defRPr>
            </a:lvl6pPr>
            <a:lvl7pPr marL="2948096" indent="-226776" eaLnBrk="0" fontAlgn="base" hangingPunct="0">
              <a:spcBef>
                <a:spcPct val="0"/>
              </a:spcBef>
              <a:spcAft>
                <a:spcPct val="0"/>
              </a:spcAft>
              <a:defRPr>
                <a:solidFill>
                  <a:schemeClr val="tx1"/>
                </a:solidFill>
                <a:latin typeface="Calibri" charset="0"/>
                <a:ea typeface="MS PGothic" charset="0"/>
                <a:cs typeface="MS PGothic" charset="0"/>
              </a:defRPr>
            </a:lvl7pPr>
            <a:lvl8pPr marL="3401650" indent="-226776" eaLnBrk="0" fontAlgn="base" hangingPunct="0">
              <a:spcBef>
                <a:spcPct val="0"/>
              </a:spcBef>
              <a:spcAft>
                <a:spcPct val="0"/>
              </a:spcAft>
              <a:defRPr>
                <a:solidFill>
                  <a:schemeClr val="tx1"/>
                </a:solidFill>
                <a:latin typeface="Calibri" charset="0"/>
                <a:ea typeface="MS PGothic" charset="0"/>
                <a:cs typeface="MS PGothic" charset="0"/>
              </a:defRPr>
            </a:lvl8pPr>
            <a:lvl9pPr marL="3855203" indent="-226776"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9806E8B8-41A1-044C-80CF-D076D1A70D33}" type="slidenum">
              <a:rPr lang="en-US">
                <a:solidFill>
                  <a:prstClr val="black"/>
                </a:solidFill>
              </a:rPr>
              <a:pPr eaLnBrk="1" hangingPunct="1"/>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p:txBody>
          <a:bodyPr/>
          <a:lstStyle/>
          <a:p>
            <a:pPr>
              <a:defRPr/>
            </a:pPr>
            <a:fld id="{36125185-9747-4F55-97A1-B3E7E0428388}" type="slidenum">
              <a:rPr lang="es-ES" smtClean="0">
                <a:solidFill>
                  <a:prstClr val="black"/>
                </a:solidFill>
              </a:rPr>
              <a:pPr>
                <a:defRPr/>
              </a:pPr>
              <a:t>14</a:t>
            </a:fld>
            <a:endParaRPr lang="es-ES" smtClean="0">
              <a:solidFill>
                <a:prstClr val="black"/>
              </a:solidFill>
            </a:endParaRPr>
          </a:p>
        </p:txBody>
      </p:sp>
      <p:sp>
        <p:nvSpPr>
          <p:cNvPr id="145411" name="Rectangle 9"/>
          <p:cNvSpPr txBox="1">
            <a:spLocks noGrp="1" noChangeArrowheads="1"/>
          </p:cNvSpPr>
          <p:nvPr/>
        </p:nvSpPr>
        <p:spPr bwMode="auto">
          <a:xfrm>
            <a:off x="5625096" y="6336795"/>
            <a:ext cx="4296947" cy="332296"/>
          </a:xfrm>
          <a:prstGeom prst="rect">
            <a:avLst/>
          </a:prstGeom>
          <a:noFill/>
          <a:ln w="9525">
            <a:noFill/>
            <a:round/>
            <a:headEnd/>
            <a:tailEnd/>
          </a:ln>
        </p:spPr>
        <p:txBody>
          <a:bodyPr lIns="90230" tIns="45115" rIns="90230" bIns="45115" anchor="b"/>
          <a:lstStyle/>
          <a:p>
            <a:pPr algn="r">
              <a:spcBef>
                <a:spcPct val="0"/>
              </a:spcBef>
              <a:buClr>
                <a:srgbClr val="000000"/>
              </a:buClr>
              <a:buSzPct val="100000"/>
              <a:tabLst>
                <a:tab pos="0" algn="l"/>
                <a:tab pos="434655" algn="l"/>
                <a:tab pos="870886" algn="l"/>
                <a:tab pos="1307115" algn="l"/>
                <a:tab pos="1743346" algn="l"/>
                <a:tab pos="2179575" algn="l"/>
                <a:tab pos="2615806" algn="l"/>
                <a:tab pos="3052035" algn="l"/>
                <a:tab pos="3489841" algn="l"/>
                <a:tab pos="3926070" algn="l"/>
                <a:tab pos="4362301" algn="l"/>
                <a:tab pos="4798531" algn="l"/>
                <a:tab pos="5234762" algn="l"/>
                <a:tab pos="5670991" algn="l"/>
                <a:tab pos="6107221" algn="l"/>
                <a:tab pos="6545026" algn="l"/>
                <a:tab pos="6981257" algn="l"/>
                <a:tab pos="7417486" algn="l"/>
                <a:tab pos="7853718" algn="l"/>
                <a:tab pos="8289947" algn="l"/>
                <a:tab pos="8726177" algn="l"/>
              </a:tabLst>
            </a:pPr>
            <a:fld id="{F348DA25-D11E-486D-8ACC-A95D493B4668}" type="slidenum">
              <a:rPr lang="en-GB" sz="1100" b="0">
                <a:solidFill>
                  <a:srgbClr val="000000"/>
                </a:solidFill>
                <a:ea typeface="MS Gothic"/>
                <a:cs typeface="Lucida Sans Unicode" pitchFamily="34" charset="0"/>
              </a:rPr>
              <a:pPr algn="r">
                <a:spcBef>
                  <a:spcPct val="0"/>
                </a:spcBef>
                <a:buClr>
                  <a:srgbClr val="000000"/>
                </a:buClr>
                <a:buSzPct val="100000"/>
                <a:tabLst>
                  <a:tab pos="0" algn="l"/>
                  <a:tab pos="434655" algn="l"/>
                  <a:tab pos="870886" algn="l"/>
                  <a:tab pos="1307115" algn="l"/>
                  <a:tab pos="1743346" algn="l"/>
                  <a:tab pos="2179575" algn="l"/>
                  <a:tab pos="2615806" algn="l"/>
                  <a:tab pos="3052035" algn="l"/>
                  <a:tab pos="3489841" algn="l"/>
                  <a:tab pos="3926070" algn="l"/>
                  <a:tab pos="4362301" algn="l"/>
                  <a:tab pos="4798531" algn="l"/>
                  <a:tab pos="5234762" algn="l"/>
                  <a:tab pos="5670991" algn="l"/>
                  <a:tab pos="6107221" algn="l"/>
                  <a:tab pos="6545026" algn="l"/>
                  <a:tab pos="6981257" algn="l"/>
                  <a:tab pos="7417486" algn="l"/>
                  <a:tab pos="7853718" algn="l"/>
                  <a:tab pos="8289947" algn="l"/>
                  <a:tab pos="8726177" algn="l"/>
                </a:tabLst>
              </a:pPr>
              <a:t>14</a:t>
            </a:fld>
            <a:endParaRPr lang="en-GB" sz="1100" b="0" dirty="0">
              <a:solidFill>
                <a:srgbClr val="000000"/>
              </a:solidFill>
              <a:ea typeface="MS Gothic"/>
              <a:cs typeface="Lucida Sans Unicode" pitchFamily="34" charset="0"/>
            </a:endParaRPr>
          </a:p>
        </p:txBody>
      </p:sp>
      <p:sp>
        <p:nvSpPr>
          <p:cNvPr id="145412" name="Rectangle 9"/>
          <p:cNvSpPr txBox="1">
            <a:spLocks noGrp="1" noChangeArrowheads="1"/>
          </p:cNvSpPr>
          <p:nvPr/>
        </p:nvSpPr>
        <p:spPr bwMode="auto">
          <a:xfrm>
            <a:off x="5625096" y="6336795"/>
            <a:ext cx="4296947" cy="332296"/>
          </a:xfrm>
          <a:prstGeom prst="rect">
            <a:avLst/>
          </a:prstGeom>
          <a:noFill/>
          <a:ln w="9525">
            <a:noFill/>
            <a:round/>
            <a:headEnd/>
            <a:tailEnd/>
          </a:ln>
        </p:spPr>
        <p:txBody>
          <a:bodyPr lIns="90230" tIns="45115" rIns="90230" bIns="45115" anchor="b"/>
          <a:lstStyle/>
          <a:p>
            <a:pPr algn="r">
              <a:spcBef>
                <a:spcPct val="0"/>
              </a:spcBef>
              <a:buClr>
                <a:srgbClr val="000000"/>
              </a:buClr>
              <a:buSzPct val="100000"/>
              <a:tabLst>
                <a:tab pos="0" algn="l"/>
                <a:tab pos="434655" algn="l"/>
                <a:tab pos="870886" algn="l"/>
                <a:tab pos="1307115" algn="l"/>
                <a:tab pos="1743346" algn="l"/>
                <a:tab pos="2179575" algn="l"/>
                <a:tab pos="2615806" algn="l"/>
                <a:tab pos="3052035" algn="l"/>
                <a:tab pos="3489841" algn="l"/>
                <a:tab pos="3926070" algn="l"/>
                <a:tab pos="4362301" algn="l"/>
                <a:tab pos="4798531" algn="l"/>
                <a:tab pos="5234762" algn="l"/>
                <a:tab pos="5670991" algn="l"/>
                <a:tab pos="6107221" algn="l"/>
                <a:tab pos="6545026" algn="l"/>
                <a:tab pos="6981257" algn="l"/>
                <a:tab pos="7417486" algn="l"/>
                <a:tab pos="7853718" algn="l"/>
                <a:tab pos="8289947" algn="l"/>
                <a:tab pos="8726177" algn="l"/>
              </a:tabLst>
            </a:pPr>
            <a:fld id="{56471FA5-BB59-4767-B610-B9F24E22E1A7}" type="slidenum">
              <a:rPr lang="en-GB" sz="1100" b="0">
                <a:solidFill>
                  <a:srgbClr val="000000"/>
                </a:solidFill>
                <a:ea typeface="MS Gothic"/>
                <a:cs typeface="Lucida Sans Unicode" pitchFamily="34" charset="0"/>
              </a:rPr>
              <a:pPr algn="r">
                <a:spcBef>
                  <a:spcPct val="0"/>
                </a:spcBef>
                <a:buClr>
                  <a:srgbClr val="000000"/>
                </a:buClr>
                <a:buSzPct val="100000"/>
                <a:tabLst>
                  <a:tab pos="0" algn="l"/>
                  <a:tab pos="434655" algn="l"/>
                  <a:tab pos="870886" algn="l"/>
                  <a:tab pos="1307115" algn="l"/>
                  <a:tab pos="1743346" algn="l"/>
                  <a:tab pos="2179575" algn="l"/>
                  <a:tab pos="2615806" algn="l"/>
                  <a:tab pos="3052035" algn="l"/>
                  <a:tab pos="3489841" algn="l"/>
                  <a:tab pos="3926070" algn="l"/>
                  <a:tab pos="4362301" algn="l"/>
                  <a:tab pos="4798531" algn="l"/>
                  <a:tab pos="5234762" algn="l"/>
                  <a:tab pos="5670991" algn="l"/>
                  <a:tab pos="6107221" algn="l"/>
                  <a:tab pos="6545026" algn="l"/>
                  <a:tab pos="6981257" algn="l"/>
                  <a:tab pos="7417486" algn="l"/>
                  <a:tab pos="7853718" algn="l"/>
                  <a:tab pos="8289947" algn="l"/>
                  <a:tab pos="8726177" algn="l"/>
                </a:tabLst>
              </a:pPr>
              <a:t>14</a:t>
            </a:fld>
            <a:endParaRPr lang="en-GB" sz="1100" b="0" dirty="0">
              <a:solidFill>
                <a:srgbClr val="000000"/>
              </a:solidFill>
              <a:ea typeface="MS Gothic"/>
              <a:cs typeface="Lucida Sans Unicode" pitchFamily="34" charset="0"/>
            </a:endParaRPr>
          </a:p>
        </p:txBody>
      </p:sp>
      <p:sp>
        <p:nvSpPr>
          <p:cNvPr id="145413" name="Text Box 1"/>
          <p:cNvSpPr txBox="1">
            <a:spLocks noChangeArrowheads="1"/>
          </p:cNvSpPr>
          <p:nvPr/>
        </p:nvSpPr>
        <p:spPr bwMode="auto">
          <a:xfrm>
            <a:off x="5625097" y="6336795"/>
            <a:ext cx="4301543" cy="332296"/>
          </a:xfrm>
          <a:prstGeom prst="rect">
            <a:avLst/>
          </a:prstGeom>
          <a:noFill/>
          <a:ln w="9525">
            <a:noFill/>
            <a:round/>
            <a:headEnd/>
            <a:tailEnd/>
          </a:ln>
        </p:spPr>
        <p:txBody>
          <a:bodyPr lIns="90230" tIns="45115" rIns="90230" bIns="45115" anchor="b"/>
          <a:lstStyle/>
          <a:p>
            <a:pPr algn="r">
              <a:spcBef>
                <a:spcPct val="0"/>
              </a:spcBef>
              <a:buClr>
                <a:srgbClr val="000000"/>
              </a:buClr>
              <a:buSzPct val="100000"/>
              <a:tabLst>
                <a:tab pos="0" algn="l"/>
                <a:tab pos="434655" algn="l"/>
                <a:tab pos="870886" algn="l"/>
                <a:tab pos="1307115" algn="l"/>
                <a:tab pos="1743346" algn="l"/>
                <a:tab pos="2179575" algn="l"/>
                <a:tab pos="2615806" algn="l"/>
                <a:tab pos="3052035" algn="l"/>
                <a:tab pos="3489841" algn="l"/>
                <a:tab pos="3926070" algn="l"/>
                <a:tab pos="4362301" algn="l"/>
                <a:tab pos="4798531" algn="l"/>
                <a:tab pos="5234762" algn="l"/>
                <a:tab pos="5670991" algn="l"/>
                <a:tab pos="6107221" algn="l"/>
                <a:tab pos="6545026" algn="l"/>
                <a:tab pos="6981257" algn="l"/>
                <a:tab pos="7417486" algn="l"/>
                <a:tab pos="7853718" algn="l"/>
                <a:tab pos="8289947" algn="l"/>
                <a:tab pos="8726177" algn="l"/>
              </a:tabLst>
            </a:pPr>
            <a:fld id="{51336D1E-CEE1-4777-910D-DC6EE0967629}" type="slidenum">
              <a:rPr lang="en-GB" sz="1100" b="0">
                <a:solidFill>
                  <a:srgbClr val="000000"/>
                </a:solidFill>
                <a:ea typeface="MS Gothic"/>
              </a:rPr>
              <a:pPr algn="r">
                <a:spcBef>
                  <a:spcPct val="0"/>
                </a:spcBef>
                <a:buClr>
                  <a:srgbClr val="000000"/>
                </a:buClr>
                <a:buSzPct val="100000"/>
                <a:tabLst>
                  <a:tab pos="0" algn="l"/>
                  <a:tab pos="434655" algn="l"/>
                  <a:tab pos="870886" algn="l"/>
                  <a:tab pos="1307115" algn="l"/>
                  <a:tab pos="1743346" algn="l"/>
                  <a:tab pos="2179575" algn="l"/>
                  <a:tab pos="2615806" algn="l"/>
                  <a:tab pos="3052035" algn="l"/>
                  <a:tab pos="3489841" algn="l"/>
                  <a:tab pos="3926070" algn="l"/>
                  <a:tab pos="4362301" algn="l"/>
                  <a:tab pos="4798531" algn="l"/>
                  <a:tab pos="5234762" algn="l"/>
                  <a:tab pos="5670991" algn="l"/>
                  <a:tab pos="6107221" algn="l"/>
                  <a:tab pos="6545026" algn="l"/>
                  <a:tab pos="6981257" algn="l"/>
                  <a:tab pos="7417486" algn="l"/>
                  <a:tab pos="7853718" algn="l"/>
                  <a:tab pos="8289947" algn="l"/>
                  <a:tab pos="8726177" algn="l"/>
                </a:tabLst>
              </a:pPr>
              <a:t>14</a:t>
            </a:fld>
            <a:endParaRPr lang="en-GB" sz="1100" b="0" dirty="0">
              <a:solidFill>
                <a:srgbClr val="000000"/>
              </a:solidFill>
              <a:ea typeface="MS Gothic"/>
            </a:endParaRPr>
          </a:p>
        </p:txBody>
      </p:sp>
      <p:sp>
        <p:nvSpPr>
          <p:cNvPr id="145414" name="Text Box 2"/>
          <p:cNvSpPr txBox="1">
            <a:spLocks noChangeArrowheads="1"/>
          </p:cNvSpPr>
          <p:nvPr/>
        </p:nvSpPr>
        <p:spPr bwMode="auto">
          <a:xfrm>
            <a:off x="3269820" y="500183"/>
            <a:ext cx="3393898" cy="2500907"/>
          </a:xfrm>
          <a:prstGeom prst="rect">
            <a:avLst/>
          </a:prstGeom>
          <a:solidFill>
            <a:srgbClr val="FFFFFF"/>
          </a:solidFill>
          <a:ln w="9360">
            <a:solidFill>
              <a:srgbClr val="000000"/>
            </a:solidFill>
            <a:miter lim="800000"/>
            <a:headEnd/>
            <a:tailEnd/>
          </a:ln>
        </p:spPr>
        <p:txBody>
          <a:bodyPr wrap="none" lIns="88831" tIns="44415" rIns="88831" bIns="44415" anchor="ctr"/>
          <a:lstStyle/>
          <a:p>
            <a:pPr>
              <a:lnSpc>
                <a:spcPct val="81000"/>
              </a:lnSpc>
              <a:spcBef>
                <a:spcPct val="0"/>
              </a:spcBef>
              <a:buClr>
                <a:srgbClr val="000000"/>
              </a:buClr>
              <a:buSzPct val="100000"/>
              <a:buFont typeface="Arial" charset="0"/>
              <a:buNone/>
            </a:pPr>
            <a:endParaRPr lang="ca-ES" sz="1700" b="0" dirty="0">
              <a:solidFill>
                <a:srgbClr val="FFFFFF"/>
              </a:solidFill>
              <a:ea typeface="MS Gothic"/>
            </a:endParaRPr>
          </a:p>
        </p:txBody>
      </p:sp>
      <p:sp>
        <p:nvSpPr>
          <p:cNvPr id="145415" name="Rectangle 3"/>
          <p:cNvSpPr>
            <a:spLocks noGrp="1" noChangeArrowheads="1"/>
          </p:cNvSpPr>
          <p:nvPr>
            <p:ph type="body"/>
          </p:nvPr>
        </p:nvSpPr>
        <p:spPr>
          <a:xfrm>
            <a:off x="992665" y="3168977"/>
            <a:ext cx="7939015" cy="2999931"/>
          </a:xfrm>
          <a:noFill/>
        </p:spPr>
        <p:txBody>
          <a:bodyPr wrap="none" lIns="90230" tIns="45115" rIns="90230" bIns="45115" anchor="ctr"/>
          <a:lstStyle/>
          <a:p>
            <a:pPr eaLnBrk="1" hangingPunct="1"/>
            <a:endParaRPr lang="ca-E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7518D790-6DBD-4657-8429-C83EC5B5A356}" type="slidenum">
              <a:rPr lang="ca-ES"/>
              <a:pPr/>
              <a:t>35</a:t>
            </a:fld>
            <a:endParaRPr lang="ca-ES"/>
          </a:p>
        </p:txBody>
      </p:sp>
      <p:sp>
        <p:nvSpPr>
          <p:cNvPr id="21506" name="Rectangle 2"/>
          <p:cNvSpPr>
            <a:spLocks noGrp="1" noRot="1" noChangeAspect="1" noChangeArrowheads="1" noTextEdit="1"/>
          </p:cNvSpPr>
          <p:nvPr>
            <p:ph type="sldImg"/>
          </p:nvPr>
        </p:nvSpPr>
        <p:spPr>
          <a:xfrm>
            <a:off x="3300413" y="500063"/>
            <a:ext cx="3335337" cy="2500312"/>
          </a:xfrm>
          <a:ln/>
        </p:spPr>
      </p:sp>
      <p:sp>
        <p:nvSpPr>
          <p:cNvPr id="21507" name="Rectangle 3"/>
          <p:cNvSpPr>
            <a:spLocks noGrp="1" noChangeArrowheads="1"/>
          </p:cNvSpPr>
          <p:nvPr>
            <p:ph type="body" idx="1"/>
          </p:nvPr>
        </p:nvSpPr>
        <p:spPr>
          <a:xfrm>
            <a:off x="1320678" y="3168679"/>
            <a:ext cx="7285284" cy="3001246"/>
          </a:xfrm>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ECC99A4D-D169-4C2E-95FC-AEE85F8C7CD7}" type="slidenum">
              <a:rPr lang="ca-ES"/>
              <a:pPr/>
              <a:t>37</a:t>
            </a:fld>
            <a:endParaRPr lang="ca-ES"/>
          </a:p>
        </p:txBody>
      </p:sp>
      <p:sp>
        <p:nvSpPr>
          <p:cNvPr id="56322" name="Rectangle 2"/>
          <p:cNvSpPr>
            <a:spLocks noGrp="1" noRot="1" noChangeAspect="1" noChangeArrowheads="1" noTextEdit="1"/>
          </p:cNvSpPr>
          <p:nvPr>
            <p:ph type="sldImg"/>
          </p:nvPr>
        </p:nvSpPr>
        <p:spPr>
          <a:xfrm>
            <a:off x="3300413" y="500063"/>
            <a:ext cx="3335337" cy="2500312"/>
          </a:xfrm>
          <a:ln/>
        </p:spPr>
      </p:sp>
      <p:sp>
        <p:nvSpPr>
          <p:cNvPr id="56323" name="Rectangle 3"/>
          <p:cNvSpPr>
            <a:spLocks noGrp="1" noChangeArrowheads="1"/>
          </p:cNvSpPr>
          <p:nvPr>
            <p:ph type="body" idx="1"/>
          </p:nvPr>
        </p:nvSpPr>
        <p:spPr>
          <a:xfrm>
            <a:off x="1320678" y="3168679"/>
            <a:ext cx="7285284" cy="3001246"/>
          </a:xfrm>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525838"/>
            <a:ext cx="7772400" cy="641350"/>
          </a:xfrm>
        </p:spPr>
        <p:txBody>
          <a:bodyPr anchor="ctr">
            <a:spAutoFit/>
          </a:bodyPr>
          <a:lstStyle>
            <a:lvl1pPr algn="ctr">
              <a:defRPr sz="3600"/>
            </a:lvl1pPr>
          </a:lstStyle>
          <a:p>
            <a:r>
              <a:rPr lang="ca-ES"/>
              <a:t>Clic para editar estilo título patrón</a:t>
            </a:r>
          </a:p>
        </p:txBody>
      </p:sp>
      <p:sp>
        <p:nvSpPr>
          <p:cNvPr id="3075" name="Rectangle 3"/>
          <p:cNvSpPr>
            <a:spLocks noGrp="1" noChangeArrowheads="1"/>
          </p:cNvSpPr>
          <p:nvPr>
            <p:ph type="subTitle" idx="1"/>
          </p:nvPr>
        </p:nvSpPr>
        <p:spPr>
          <a:xfrm>
            <a:off x="1371600" y="4875213"/>
            <a:ext cx="6400800" cy="762000"/>
          </a:xfrm>
        </p:spPr>
        <p:txBody>
          <a:bodyPr/>
          <a:lstStyle>
            <a:lvl1pPr marL="0" indent="0" algn="ctr">
              <a:buFont typeface="Wingdings" pitchFamily="54" charset="2"/>
              <a:buNone/>
              <a:defRPr sz="2200" b="1"/>
            </a:lvl1pPr>
          </a:lstStyle>
          <a:p>
            <a:r>
              <a:rPr lang="ca-ES"/>
              <a:t>Haga clic para modificar el estilo de subtítulo del patrón</a:t>
            </a:r>
          </a:p>
        </p:txBody>
      </p:sp>
      <p:sp>
        <p:nvSpPr>
          <p:cNvPr id="4" name="Rectangle 4"/>
          <p:cNvSpPr>
            <a:spLocks noGrp="1" noChangeArrowheads="1"/>
          </p:cNvSpPr>
          <p:nvPr>
            <p:ph type="dt" sz="half" idx="10"/>
          </p:nvPr>
        </p:nvSpPr>
        <p:spPr/>
        <p:txBody>
          <a:bodyPr/>
          <a:lstStyle>
            <a:lvl1pPr>
              <a:defRPr/>
            </a:lvl1pPr>
          </a:lstStyle>
          <a:p>
            <a:pPr>
              <a:defRPr/>
            </a:pPr>
            <a:endParaRPr lang="ca-ES"/>
          </a:p>
        </p:txBody>
      </p:sp>
      <p:sp>
        <p:nvSpPr>
          <p:cNvPr id="5" name="Rectangle 5"/>
          <p:cNvSpPr>
            <a:spLocks noGrp="1" noChangeArrowheads="1"/>
          </p:cNvSpPr>
          <p:nvPr>
            <p:ph type="ftr" sz="quarter" idx="11"/>
          </p:nvPr>
        </p:nvSpPr>
        <p:spPr/>
        <p:txBody>
          <a:bodyPr/>
          <a:lstStyle>
            <a:lvl1pPr>
              <a:defRPr/>
            </a:lvl1pPr>
          </a:lstStyle>
          <a:p>
            <a:pPr>
              <a:defRPr/>
            </a:pPr>
            <a:endParaRPr lang="ca-ES"/>
          </a:p>
        </p:txBody>
      </p:sp>
      <p:sp>
        <p:nvSpPr>
          <p:cNvPr id="6" name="Rectangle 6"/>
          <p:cNvSpPr>
            <a:spLocks noGrp="1" noChangeArrowheads="1"/>
          </p:cNvSpPr>
          <p:nvPr>
            <p:ph type="sldNum" sz="quarter" idx="12"/>
          </p:nvPr>
        </p:nvSpPr>
        <p:spPr/>
        <p:txBody>
          <a:bodyPr/>
          <a:lstStyle>
            <a:lvl1pPr>
              <a:defRPr sz="1200" b="1"/>
            </a:lvl1pPr>
          </a:lstStyle>
          <a:p>
            <a:pPr>
              <a:defRPr/>
            </a:pPr>
            <a:fld id="{30E31EED-C2A7-4220-ACAE-363ACBDAE96F}" type="slidenum">
              <a:rPr lang="ca-ES"/>
              <a:pPr>
                <a:defRPr/>
              </a:pPr>
              <a:t>‹#›</a:t>
            </a:fld>
            <a:endParaRPr lang="ca-ES"/>
          </a:p>
        </p:txBody>
      </p:sp>
      <p:pic>
        <p:nvPicPr>
          <p:cNvPr id="7" name="Imatge 6" descr="http://www.gencat.cat/piv/descarregues/arxius/dpt/COLOR/Salut/scsalutpublica_h3.jpg"/>
          <p:cNvPicPr/>
          <p:nvPr userDrawn="1"/>
        </p:nvPicPr>
        <p:blipFill>
          <a:blip r:embed="rId2" cstate="print"/>
          <a:srcRect/>
          <a:stretch>
            <a:fillRect/>
          </a:stretch>
        </p:blipFill>
        <p:spPr bwMode="auto">
          <a:xfrm>
            <a:off x="467544" y="6165304"/>
            <a:ext cx="1925320" cy="360680"/>
          </a:xfrm>
          <a:prstGeom prst="rect">
            <a:avLst/>
          </a:prstGeom>
          <a:noFill/>
          <a:ln w="9525">
            <a:noFill/>
            <a:miter lim="800000"/>
            <a:headEnd/>
            <a:tailEnd/>
          </a:ln>
        </p:spPr>
      </p:pic>
      <p:pic>
        <p:nvPicPr>
          <p:cNvPr id="8" name="Imatge 1"/>
          <p:cNvPicPr>
            <a:picLocks noChangeAspect="1"/>
          </p:cNvPicPr>
          <p:nvPr userDrawn="1"/>
        </p:nvPicPr>
        <p:blipFill>
          <a:blip r:embed="rId3" cstate="print"/>
          <a:srcRect/>
          <a:stretch>
            <a:fillRect/>
          </a:stretch>
        </p:blipFill>
        <p:spPr bwMode="auto">
          <a:xfrm>
            <a:off x="8121650" y="6188348"/>
            <a:ext cx="719138" cy="4810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D678379D-A5FB-4871-8FC3-8AC74EF8487B}" type="slidenum">
              <a:rPr lang="ca-ES"/>
              <a:pPr>
                <a:defRPr/>
              </a:pPr>
              <a:t>‹#›</a:t>
            </a:fld>
            <a:endParaRPr lang="ca-ES"/>
          </a:p>
        </p:txBody>
      </p:sp>
      <p:pic>
        <p:nvPicPr>
          <p:cNvPr id="7" name="Imatge 6" descr="http://www.gencat.cat/piv/descarregues/arxius/dpt/COLOR/Salut/scsalutpublica_h3.jpg"/>
          <p:cNvPicPr/>
          <p:nvPr userDrawn="1"/>
        </p:nvPicPr>
        <p:blipFill>
          <a:blip r:embed="rId2" cstate="print"/>
          <a:srcRect/>
          <a:stretch>
            <a:fillRect/>
          </a:stretch>
        </p:blipFill>
        <p:spPr bwMode="auto">
          <a:xfrm>
            <a:off x="467544" y="6165304"/>
            <a:ext cx="1925320" cy="360680"/>
          </a:xfrm>
          <a:prstGeom prst="rect">
            <a:avLst/>
          </a:prstGeom>
          <a:noFill/>
          <a:ln w="9525">
            <a:noFill/>
            <a:miter lim="800000"/>
            <a:headEnd/>
            <a:tailEnd/>
          </a:ln>
        </p:spPr>
      </p:pic>
      <p:pic>
        <p:nvPicPr>
          <p:cNvPr id="8" name="Imatge 1"/>
          <p:cNvPicPr>
            <a:picLocks noChangeAspect="1"/>
          </p:cNvPicPr>
          <p:nvPr userDrawn="1"/>
        </p:nvPicPr>
        <p:blipFill>
          <a:blip r:embed="rId3" cstate="print"/>
          <a:srcRect/>
          <a:stretch>
            <a:fillRect/>
          </a:stretch>
        </p:blipFill>
        <p:spPr bwMode="auto">
          <a:xfrm>
            <a:off x="8121650" y="6188348"/>
            <a:ext cx="719138" cy="481012"/>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Picture 2" descr="http://intranet.salut/pub/Du9/html/ca/dir1241/Dd10028/ssp_h2.jpg"/>
          <p:cNvPicPr>
            <a:picLocks noChangeAspect="1" noChangeArrowheads="1"/>
          </p:cNvPicPr>
          <p:nvPr userDrawn="1"/>
        </p:nvPicPr>
        <p:blipFill>
          <a:blip r:embed="rId2"/>
          <a:srcRect/>
          <a:stretch>
            <a:fillRect/>
          </a:stretch>
        </p:blipFill>
        <p:spPr bwMode="auto">
          <a:xfrm>
            <a:off x="468313" y="6165850"/>
            <a:ext cx="2287587" cy="444500"/>
          </a:xfrm>
          <a:prstGeom prst="rect">
            <a:avLst/>
          </a:prstGeom>
          <a:noFill/>
          <a:ln w="9525">
            <a:noFill/>
            <a:miter lim="800000"/>
            <a:headEnd/>
            <a:tailEnd/>
          </a:ln>
        </p:spPr>
      </p:pic>
      <p:sp>
        <p:nvSpPr>
          <p:cNvPr id="2" name="Título vertical 1"/>
          <p:cNvSpPr>
            <a:spLocks noGrp="1"/>
          </p:cNvSpPr>
          <p:nvPr>
            <p:ph type="title" orient="vert"/>
          </p:nvPr>
        </p:nvSpPr>
        <p:spPr>
          <a:xfrm>
            <a:off x="6516688" y="611188"/>
            <a:ext cx="1943100" cy="3448050"/>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682625" y="611188"/>
            <a:ext cx="5681663" cy="344805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8"/>
          <p:cNvSpPr>
            <a:spLocks noGrp="1" noChangeArrowheads="1"/>
          </p:cNvSpPr>
          <p:nvPr>
            <p:ph type="dt" sz="half" idx="10"/>
          </p:nvPr>
        </p:nvSpPr>
        <p:spPr/>
        <p:txBody>
          <a:bodyPr/>
          <a:lstStyle>
            <a:lvl1pPr>
              <a:defRPr/>
            </a:lvl1pPr>
          </a:lstStyle>
          <a:p>
            <a:pPr>
              <a:defRPr/>
            </a:pPr>
            <a:endParaRPr lang="ca-ES" dirty="0"/>
          </a:p>
        </p:txBody>
      </p:sp>
      <p:sp>
        <p:nvSpPr>
          <p:cNvPr id="6" name="Rectangle 9"/>
          <p:cNvSpPr>
            <a:spLocks noGrp="1" noChangeArrowheads="1"/>
          </p:cNvSpPr>
          <p:nvPr>
            <p:ph type="ftr" sz="quarter" idx="11"/>
          </p:nvPr>
        </p:nvSpPr>
        <p:spPr/>
        <p:txBody>
          <a:bodyPr/>
          <a:lstStyle>
            <a:lvl1pPr>
              <a:defRPr/>
            </a:lvl1pPr>
          </a:lstStyle>
          <a:p>
            <a:pPr>
              <a:defRPr/>
            </a:pPr>
            <a:endParaRPr lang="ca-ES"/>
          </a:p>
        </p:txBody>
      </p:sp>
      <p:sp>
        <p:nvSpPr>
          <p:cNvPr id="7" name="Rectangle 10"/>
          <p:cNvSpPr>
            <a:spLocks noGrp="1" noChangeArrowheads="1"/>
          </p:cNvSpPr>
          <p:nvPr>
            <p:ph type="sldNum" sz="quarter" idx="12"/>
          </p:nvPr>
        </p:nvSpPr>
        <p:spPr/>
        <p:txBody>
          <a:bodyPr/>
          <a:lstStyle>
            <a:lvl1pPr>
              <a:defRPr/>
            </a:lvl1pPr>
          </a:lstStyle>
          <a:p>
            <a:pPr>
              <a:defRPr/>
            </a:pPr>
            <a:fld id="{566A3ADF-FF7E-4CE9-BC8C-A767881B0B90}" type="slidenum">
              <a:rPr lang="ca-ES"/>
              <a:pPr>
                <a:defRPr/>
              </a:pPr>
              <a:t>‹#›</a:t>
            </a:fld>
            <a:endParaRPr lang="ca-ES"/>
          </a:p>
        </p:txBody>
      </p:sp>
      <p:pic>
        <p:nvPicPr>
          <p:cNvPr id="9" name="Imatge 1"/>
          <p:cNvPicPr>
            <a:picLocks noChangeAspect="1"/>
          </p:cNvPicPr>
          <p:nvPr userDrawn="1"/>
        </p:nvPicPr>
        <p:blipFill>
          <a:blip r:embed="rId3" cstate="print"/>
          <a:srcRect/>
          <a:stretch>
            <a:fillRect/>
          </a:stretch>
        </p:blipFill>
        <p:spPr bwMode="auto">
          <a:xfrm>
            <a:off x="8121650" y="6188348"/>
            <a:ext cx="719138" cy="48101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pic>
        <p:nvPicPr>
          <p:cNvPr id="5" name="Picture 2" descr="http://intranet.salut/pub/Du9/html/ca/dir1241/Dd10028/ssp_h2.jpg"/>
          <p:cNvPicPr>
            <a:picLocks noChangeAspect="1" noChangeArrowheads="1"/>
          </p:cNvPicPr>
          <p:nvPr userDrawn="1"/>
        </p:nvPicPr>
        <p:blipFill>
          <a:blip r:embed="rId2"/>
          <a:srcRect/>
          <a:stretch>
            <a:fillRect/>
          </a:stretch>
        </p:blipFill>
        <p:spPr bwMode="auto">
          <a:xfrm>
            <a:off x="468313" y="6165850"/>
            <a:ext cx="2287587" cy="444500"/>
          </a:xfrm>
          <a:prstGeom prst="rect">
            <a:avLst/>
          </a:prstGeom>
          <a:noFill/>
          <a:ln w="9525">
            <a:noFill/>
            <a:miter lim="800000"/>
            <a:headEnd/>
            <a:tailEnd/>
          </a:ln>
        </p:spPr>
      </p:pic>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Rectangle 8"/>
          <p:cNvSpPr>
            <a:spLocks noGrp="1" noChangeArrowheads="1"/>
          </p:cNvSpPr>
          <p:nvPr>
            <p:ph type="dt" sz="half" idx="10"/>
          </p:nvPr>
        </p:nvSpPr>
        <p:spPr/>
        <p:txBody>
          <a:bodyPr/>
          <a:lstStyle>
            <a:lvl1pPr>
              <a:defRPr/>
            </a:lvl1pPr>
          </a:lstStyle>
          <a:p>
            <a:pPr>
              <a:defRPr/>
            </a:pPr>
            <a:endParaRPr lang="ca-ES"/>
          </a:p>
        </p:txBody>
      </p:sp>
      <p:sp>
        <p:nvSpPr>
          <p:cNvPr id="7" name="Rectangle 9"/>
          <p:cNvSpPr>
            <a:spLocks noGrp="1" noChangeArrowheads="1"/>
          </p:cNvSpPr>
          <p:nvPr>
            <p:ph type="ftr" sz="quarter" idx="11"/>
          </p:nvPr>
        </p:nvSpPr>
        <p:spPr/>
        <p:txBody>
          <a:bodyPr/>
          <a:lstStyle>
            <a:lvl1pPr>
              <a:defRPr/>
            </a:lvl1pPr>
          </a:lstStyle>
          <a:p>
            <a:pPr>
              <a:defRPr/>
            </a:pPr>
            <a:endParaRPr lang="ca-ES"/>
          </a:p>
        </p:txBody>
      </p:sp>
      <p:sp>
        <p:nvSpPr>
          <p:cNvPr id="8" name="Rectangle 10"/>
          <p:cNvSpPr>
            <a:spLocks noGrp="1" noChangeArrowheads="1"/>
          </p:cNvSpPr>
          <p:nvPr>
            <p:ph type="sldNum" sz="quarter" idx="12"/>
          </p:nvPr>
        </p:nvSpPr>
        <p:spPr/>
        <p:txBody>
          <a:bodyPr/>
          <a:lstStyle>
            <a:lvl1pPr>
              <a:defRPr/>
            </a:lvl1pPr>
          </a:lstStyle>
          <a:p>
            <a:pPr>
              <a:defRPr/>
            </a:pPr>
            <a:fld id="{C3D63D84-7F2B-4413-B6F6-38E82163D62F}" type="slidenum">
              <a:rPr lang="ca-ES"/>
              <a:pPr>
                <a:defRPr/>
              </a:pPr>
              <a:t>‹#›</a:t>
            </a:fld>
            <a:endParaRPr lang="ca-ES"/>
          </a:p>
        </p:txBody>
      </p:sp>
      <p:pic>
        <p:nvPicPr>
          <p:cNvPr id="10" name="Imatge 1"/>
          <p:cNvPicPr>
            <a:picLocks noChangeAspect="1"/>
          </p:cNvPicPr>
          <p:nvPr userDrawn="1"/>
        </p:nvPicPr>
        <p:blipFill>
          <a:blip r:embed="rId3" cstate="print"/>
          <a:srcRect/>
          <a:stretch>
            <a:fillRect/>
          </a:stretch>
        </p:blipFill>
        <p:spPr bwMode="auto">
          <a:xfrm>
            <a:off x="8121650" y="6188348"/>
            <a:ext cx="719138" cy="481012"/>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ítulo, gráfico y texto">
    <p:spTree>
      <p:nvGrpSpPr>
        <p:cNvPr id="1" name=""/>
        <p:cNvGrpSpPr/>
        <p:nvPr/>
      </p:nvGrpSpPr>
      <p:grpSpPr>
        <a:xfrm>
          <a:off x="0" y="0"/>
          <a:ext cx="0" cy="0"/>
          <a:chOff x="0" y="0"/>
          <a:chExt cx="0" cy="0"/>
        </a:xfrm>
      </p:grpSpPr>
      <p:pic>
        <p:nvPicPr>
          <p:cNvPr id="5" name="Picture 2" descr="http://intranet.salut/pub/Du9/html/ca/dir1241/Dd10028/ssp_h2.jpg"/>
          <p:cNvPicPr>
            <a:picLocks noChangeAspect="1" noChangeArrowheads="1"/>
          </p:cNvPicPr>
          <p:nvPr userDrawn="1"/>
        </p:nvPicPr>
        <p:blipFill>
          <a:blip r:embed="rId2"/>
          <a:srcRect/>
          <a:stretch>
            <a:fillRect/>
          </a:stretch>
        </p:blipFill>
        <p:spPr bwMode="auto">
          <a:xfrm>
            <a:off x="468313" y="6165850"/>
            <a:ext cx="2287587" cy="444500"/>
          </a:xfrm>
          <a:prstGeom prst="rect">
            <a:avLst/>
          </a:prstGeom>
          <a:noFill/>
          <a:ln w="9525">
            <a:noFill/>
            <a:miter lim="800000"/>
            <a:headEnd/>
            <a:tailEnd/>
          </a:ln>
        </p:spPr>
      </p:pic>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gráfico 2"/>
          <p:cNvSpPr>
            <a:spLocks noGrp="1"/>
          </p:cNvSpPr>
          <p:nvPr>
            <p:ph type="chart" sz="half" idx="1"/>
          </p:nvPr>
        </p:nvSpPr>
        <p:spPr>
          <a:xfrm>
            <a:off x="685800" y="2517775"/>
            <a:ext cx="3810000" cy="1541463"/>
          </a:xfrm>
        </p:spPr>
        <p:txBody>
          <a:bodyPr/>
          <a:lstStyle/>
          <a:p>
            <a:pPr lvl="0"/>
            <a:endParaRPr lang="es-ES_tradnl" noProof="0" smtClean="0"/>
          </a:p>
        </p:txBody>
      </p:sp>
      <p:sp>
        <p:nvSpPr>
          <p:cNvPr id="4" name="Marcador de texto 3"/>
          <p:cNvSpPr>
            <a:spLocks noGrp="1"/>
          </p:cNvSpPr>
          <p:nvPr>
            <p:ph type="body" sz="half" idx="2"/>
          </p:nvPr>
        </p:nvSpPr>
        <p:spPr>
          <a:xfrm>
            <a:off x="4648200" y="2517775"/>
            <a:ext cx="3811588" cy="15414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Rectangle 8"/>
          <p:cNvSpPr>
            <a:spLocks noGrp="1" noChangeArrowheads="1"/>
          </p:cNvSpPr>
          <p:nvPr>
            <p:ph type="dt" sz="half" idx="10"/>
          </p:nvPr>
        </p:nvSpPr>
        <p:spPr/>
        <p:txBody>
          <a:bodyPr/>
          <a:lstStyle>
            <a:lvl1pPr>
              <a:defRPr/>
            </a:lvl1pPr>
          </a:lstStyle>
          <a:p>
            <a:pPr>
              <a:defRPr/>
            </a:pPr>
            <a:endParaRPr lang="ca-ES"/>
          </a:p>
        </p:txBody>
      </p:sp>
      <p:sp>
        <p:nvSpPr>
          <p:cNvPr id="7" name="Rectangle 9"/>
          <p:cNvSpPr>
            <a:spLocks noGrp="1" noChangeArrowheads="1"/>
          </p:cNvSpPr>
          <p:nvPr>
            <p:ph type="ftr" sz="quarter" idx="11"/>
          </p:nvPr>
        </p:nvSpPr>
        <p:spPr/>
        <p:txBody>
          <a:bodyPr/>
          <a:lstStyle>
            <a:lvl1pPr>
              <a:defRPr/>
            </a:lvl1pPr>
          </a:lstStyle>
          <a:p>
            <a:pPr>
              <a:defRPr/>
            </a:pPr>
            <a:endParaRPr lang="ca-ES"/>
          </a:p>
        </p:txBody>
      </p:sp>
      <p:sp>
        <p:nvSpPr>
          <p:cNvPr id="8" name="Rectangle 10"/>
          <p:cNvSpPr>
            <a:spLocks noGrp="1" noChangeArrowheads="1"/>
          </p:cNvSpPr>
          <p:nvPr>
            <p:ph type="sldNum" sz="quarter" idx="12"/>
          </p:nvPr>
        </p:nvSpPr>
        <p:spPr/>
        <p:txBody>
          <a:bodyPr/>
          <a:lstStyle>
            <a:lvl1pPr>
              <a:defRPr/>
            </a:lvl1pPr>
          </a:lstStyle>
          <a:p>
            <a:pPr>
              <a:defRPr/>
            </a:pPr>
            <a:fld id="{C51BFF54-FF08-4E92-A78C-C19FAC95D96A}" type="slidenum">
              <a:rPr lang="ca-ES"/>
              <a:pPr>
                <a:defRPr/>
              </a:pPr>
              <a:t>‹#›</a:t>
            </a:fld>
            <a:endParaRPr lang="ca-ES"/>
          </a:p>
        </p:txBody>
      </p:sp>
      <p:pic>
        <p:nvPicPr>
          <p:cNvPr id="10" name="Imatge 1"/>
          <p:cNvPicPr>
            <a:picLocks noChangeAspect="1"/>
          </p:cNvPicPr>
          <p:nvPr userDrawn="1"/>
        </p:nvPicPr>
        <p:blipFill>
          <a:blip r:embed="rId3" cstate="print"/>
          <a:srcRect/>
          <a:stretch>
            <a:fillRect/>
          </a:stretch>
        </p:blipFill>
        <p:spPr bwMode="auto">
          <a:xfrm>
            <a:off x="8121650" y="6188348"/>
            <a:ext cx="719138" cy="481012"/>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pic>
        <p:nvPicPr>
          <p:cNvPr id="4" name="Picture 2" descr="http://intranet.salut/pub/Du9/html/ca/dir1241/Dd10028/ssp_h2.jpg"/>
          <p:cNvPicPr>
            <a:picLocks noChangeAspect="1" noChangeArrowheads="1"/>
          </p:cNvPicPr>
          <p:nvPr userDrawn="1"/>
        </p:nvPicPr>
        <p:blipFill>
          <a:blip r:embed="rId2"/>
          <a:srcRect/>
          <a:stretch>
            <a:fillRect/>
          </a:stretch>
        </p:blipFill>
        <p:spPr bwMode="auto">
          <a:xfrm>
            <a:off x="468313" y="6165850"/>
            <a:ext cx="2287587" cy="444500"/>
          </a:xfrm>
          <a:prstGeom prst="rect">
            <a:avLst/>
          </a:prstGeom>
          <a:noFill/>
          <a:ln w="9525">
            <a:noFill/>
            <a:miter lim="800000"/>
            <a:headEnd/>
            <a:tailEnd/>
          </a:ln>
        </p:spPr>
      </p:pic>
      <p:sp>
        <p:nvSpPr>
          <p:cNvPr id="2" name="Título 1"/>
          <p:cNvSpPr>
            <a:spLocks noGrp="1"/>
          </p:cNvSpPr>
          <p:nvPr>
            <p:ph type="title"/>
          </p:nvPr>
        </p:nvSpPr>
        <p:spPr>
          <a:xfrm>
            <a:off x="682625" y="611188"/>
            <a:ext cx="7773988" cy="1008062"/>
          </a:xfrm>
        </p:spPr>
        <p:txBody>
          <a:bodyPr/>
          <a:lstStyle/>
          <a:p>
            <a:r>
              <a:rPr lang="es-ES_tradnl" smtClean="0"/>
              <a:t>Clic para editar título</a:t>
            </a:r>
            <a:endParaRPr lang="es-ES_tradnl"/>
          </a:p>
        </p:txBody>
      </p:sp>
      <p:sp>
        <p:nvSpPr>
          <p:cNvPr id="3" name="Marcador de tabla 2"/>
          <p:cNvSpPr>
            <a:spLocks noGrp="1"/>
          </p:cNvSpPr>
          <p:nvPr>
            <p:ph type="tbl" idx="1"/>
          </p:nvPr>
        </p:nvSpPr>
        <p:spPr>
          <a:xfrm>
            <a:off x="685800" y="2517775"/>
            <a:ext cx="7773988" cy="1541463"/>
          </a:xfrm>
        </p:spPr>
        <p:txBody>
          <a:bodyPr/>
          <a:lstStyle/>
          <a:p>
            <a:pPr lvl="0"/>
            <a:endParaRPr lang="es-ES_tradnl" noProof="0" smtClean="0"/>
          </a:p>
        </p:txBody>
      </p:sp>
      <p:sp>
        <p:nvSpPr>
          <p:cNvPr id="5" name="Rectangle 8"/>
          <p:cNvSpPr>
            <a:spLocks noGrp="1" noChangeArrowheads="1"/>
          </p:cNvSpPr>
          <p:nvPr>
            <p:ph type="dt" sz="half" idx="10"/>
          </p:nvPr>
        </p:nvSpPr>
        <p:spPr/>
        <p:txBody>
          <a:bodyPr/>
          <a:lstStyle>
            <a:lvl1pPr>
              <a:defRPr/>
            </a:lvl1pPr>
          </a:lstStyle>
          <a:p>
            <a:pPr>
              <a:defRPr/>
            </a:pPr>
            <a:endParaRPr lang="ca-ES"/>
          </a:p>
        </p:txBody>
      </p:sp>
      <p:sp>
        <p:nvSpPr>
          <p:cNvPr id="6" name="Rectangle 9"/>
          <p:cNvSpPr>
            <a:spLocks noGrp="1" noChangeArrowheads="1"/>
          </p:cNvSpPr>
          <p:nvPr>
            <p:ph type="ftr" sz="quarter" idx="11"/>
          </p:nvPr>
        </p:nvSpPr>
        <p:spPr/>
        <p:txBody>
          <a:bodyPr/>
          <a:lstStyle>
            <a:lvl1pPr>
              <a:defRPr/>
            </a:lvl1pPr>
          </a:lstStyle>
          <a:p>
            <a:pPr>
              <a:defRPr/>
            </a:pPr>
            <a:endParaRPr lang="ca-ES"/>
          </a:p>
        </p:txBody>
      </p:sp>
      <p:sp>
        <p:nvSpPr>
          <p:cNvPr id="7" name="Rectangle 10"/>
          <p:cNvSpPr>
            <a:spLocks noGrp="1" noChangeArrowheads="1"/>
          </p:cNvSpPr>
          <p:nvPr>
            <p:ph type="sldNum" sz="quarter" idx="12"/>
          </p:nvPr>
        </p:nvSpPr>
        <p:spPr/>
        <p:txBody>
          <a:bodyPr/>
          <a:lstStyle>
            <a:lvl1pPr>
              <a:defRPr/>
            </a:lvl1pPr>
          </a:lstStyle>
          <a:p>
            <a:pPr>
              <a:defRPr/>
            </a:pPr>
            <a:fld id="{229D335D-6D29-4F15-871F-AE3F10BDED14}" type="slidenum">
              <a:rPr lang="ca-ES"/>
              <a:pPr>
                <a:defRPr/>
              </a:pPr>
              <a:t>‹#›</a:t>
            </a:fld>
            <a:endParaRPr lang="ca-ES"/>
          </a:p>
        </p:txBody>
      </p:sp>
      <p:pic>
        <p:nvPicPr>
          <p:cNvPr id="9" name="Imatge 1"/>
          <p:cNvPicPr>
            <a:picLocks noChangeAspect="1"/>
          </p:cNvPicPr>
          <p:nvPr userDrawn="1"/>
        </p:nvPicPr>
        <p:blipFill>
          <a:blip r:embed="rId3" cstate="print"/>
          <a:srcRect/>
          <a:stretch>
            <a:fillRect/>
          </a:stretch>
        </p:blipFill>
        <p:spPr bwMode="auto">
          <a:xfrm>
            <a:off x="8121650" y="6188348"/>
            <a:ext cx="719138" cy="481012"/>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a-ES" smtClean="0"/>
              <a:t>Feu clic aquí per editar l'estil de subtítols del patró.</a:t>
            </a:r>
            <a:endParaRPr lang="ca-ES"/>
          </a:p>
        </p:txBody>
      </p:sp>
      <p:sp>
        <p:nvSpPr>
          <p:cNvPr id="4" name="Rectangle 5"/>
          <p:cNvSpPr>
            <a:spLocks noGrp="1" noChangeArrowheads="1"/>
          </p:cNvSpPr>
          <p:nvPr>
            <p:ph type="sldNum" idx="10"/>
          </p:nvPr>
        </p:nvSpPr>
        <p:spPr>
          <a:ln/>
        </p:spPr>
        <p:txBody>
          <a:bodyPr/>
          <a:lstStyle>
            <a:lvl1pPr>
              <a:defRPr/>
            </a:lvl1pPr>
          </a:lstStyle>
          <a:p>
            <a:pPr>
              <a:defRPr/>
            </a:pPr>
            <a:fld id="{3FFC3848-8524-405E-A3A2-6922BB47AEA7}"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Rectangle 5"/>
          <p:cNvSpPr>
            <a:spLocks noGrp="1" noChangeArrowheads="1"/>
          </p:cNvSpPr>
          <p:nvPr>
            <p:ph type="sldNum" idx="10"/>
          </p:nvPr>
        </p:nvSpPr>
        <p:spPr>
          <a:ln/>
        </p:spPr>
        <p:txBody>
          <a:bodyPr/>
          <a:lstStyle>
            <a:lvl1pPr>
              <a:defRPr/>
            </a:lvl1pPr>
          </a:lstStyle>
          <a:p>
            <a:pPr>
              <a:defRPr/>
            </a:pPr>
            <a:fld id="{FE0BBC49-F880-4851-8892-21B05F8D0CC2}"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smtClean="0"/>
              <a:t>Feu clic aquí per editar els estils de text</a:t>
            </a:r>
          </a:p>
        </p:txBody>
      </p:sp>
      <p:sp>
        <p:nvSpPr>
          <p:cNvPr id="4" name="Rectangle 5"/>
          <p:cNvSpPr>
            <a:spLocks noGrp="1" noChangeArrowheads="1"/>
          </p:cNvSpPr>
          <p:nvPr>
            <p:ph type="sldNum" idx="10"/>
          </p:nvPr>
        </p:nvSpPr>
        <p:spPr>
          <a:ln/>
        </p:spPr>
        <p:txBody>
          <a:bodyPr/>
          <a:lstStyle>
            <a:lvl1pPr>
              <a:defRPr/>
            </a:lvl1pPr>
          </a:lstStyle>
          <a:p>
            <a:pPr>
              <a:defRPr/>
            </a:pPr>
            <a:fld id="{B321E09C-DA56-4B87-844A-C8137BE1787B}"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685800" y="1981200"/>
            <a:ext cx="3806825"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645025" y="1981200"/>
            <a:ext cx="3808413"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Rectangle 5"/>
          <p:cNvSpPr>
            <a:spLocks noGrp="1" noChangeArrowheads="1"/>
          </p:cNvSpPr>
          <p:nvPr>
            <p:ph type="sldNum" idx="10"/>
          </p:nvPr>
        </p:nvSpPr>
        <p:spPr>
          <a:ln/>
        </p:spPr>
        <p:txBody>
          <a:bodyPr/>
          <a:lstStyle>
            <a:lvl1pPr>
              <a:defRPr/>
            </a:lvl1pPr>
          </a:lstStyle>
          <a:p>
            <a:pPr>
              <a:defRPr/>
            </a:pPr>
            <a:fld id="{ECD9F6AF-A4A2-4440-809E-F524E33D671C}"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Rectangle 5"/>
          <p:cNvSpPr>
            <a:spLocks noGrp="1" noChangeArrowheads="1"/>
          </p:cNvSpPr>
          <p:nvPr>
            <p:ph type="sldNum" idx="10"/>
          </p:nvPr>
        </p:nvSpPr>
        <p:spPr>
          <a:ln/>
        </p:spPr>
        <p:txBody>
          <a:bodyPr/>
          <a:lstStyle>
            <a:lvl1pPr>
              <a:defRPr/>
            </a:lvl1pPr>
          </a:lstStyle>
          <a:p>
            <a:pPr>
              <a:defRPr/>
            </a:pPr>
            <a:fld id="{39B5F771-39F6-48F9-A574-112B174E649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9D599DAD-4B9C-470E-A8D5-B68B5B0F347A}" type="slidenum">
              <a:rPr lang="ca-ES"/>
              <a:pPr>
                <a:defRPr/>
              </a:pPr>
              <a:t>‹#›</a:t>
            </a:fld>
            <a:endParaRPr lang="ca-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Rectangle 5"/>
          <p:cNvSpPr>
            <a:spLocks noGrp="1" noChangeArrowheads="1"/>
          </p:cNvSpPr>
          <p:nvPr>
            <p:ph type="sldNum" idx="10"/>
          </p:nvPr>
        </p:nvSpPr>
        <p:spPr>
          <a:ln/>
        </p:spPr>
        <p:txBody>
          <a:bodyPr/>
          <a:lstStyle>
            <a:lvl1pPr>
              <a:defRPr/>
            </a:lvl1pPr>
          </a:lstStyle>
          <a:p>
            <a:pPr>
              <a:defRPr/>
            </a:pPr>
            <a:fld id="{67FB21D7-69EE-4F99-B24F-F25DEC912F1D}"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DCD76ED-588C-49BC-8EA8-7713D215BEDB}"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Rectangle 5"/>
          <p:cNvSpPr>
            <a:spLocks noGrp="1" noChangeArrowheads="1"/>
          </p:cNvSpPr>
          <p:nvPr>
            <p:ph type="sldNum" idx="10"/>
          </p:nvPr>
        </p:nvSpPr>
        <p:spPr>
          <a:ln/>
        </p:spPr>
        <p:txBody>
          <a:bodyPr/>
          <a:lstStyle>
            <a:lvl1pPr>
              <a:defRPr/>
            </a:lvl1pPr>
          </a:lstStyle>
          <a:p>
            <a:pPr>
              <a:defRPr/>
            </a:pPr>
            <a:fld id="{49BB5C37-5C9B-4170-9E4E-8536DEE9E9FE}"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Rectangle 5"/>
          <p:cNvSpPr>
            <a:spLocks noGrp="1" noChangeArrowheads="1"/>
          </p:cNvSpPr>
          <p:nvPr>
            <p:ph type="sldNum" idx="10"/>
          </p:nvPr>
        </p:nvSpPr>
        <p:spPr>
          <a:ln/>
        </p:spPr>
        <p:txBody>
          <a:bodyPr/>
          <a:lstStyle>
            <a:lvl1pPr>
              <a:defRPr/>
            </a:lvl1pPr>
          </a:lstStyle>
          <a:p>
            <a:pPr>
              <a:defRPr/>
            </a:pPr>
            <a:fld id="{11047C2C-4525-44B0-977F-5FCEA693D9F7}"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Rectangle 5"/>
          <p:cNvSpPr>
            <a:spLocks noGrp="1" noChangeArrowheads="1"/>
          </p:cNvSpPr>
          <p:nvPr>
            <p:ph type="sldNum" idx="10"/>
          </p:nvPr>
        </p:nvSpPr>
        <p:spPr>
          <a:ln/>
        </p:spPr>
        <p:txBody>
          <a:bodyPr/>
          <a:lstStyle>
            <a:lvl1pPr>
              <a:defRPr/>
            </a:lvl1pPr>
          </a:lstStyle>
          <a:p>
            <a:pPr>
              <a:defRPr/>
            </a:pPr>
            <a:fld id="{05FFC054-03B1-4117-BB9B-5D8418A6BD1B}"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511925" y="463550"/>
            <a:ext cx="1941513" cy="5751513"/>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685800" y="463550"/>
            <a:ext cx="5673725" cy="5751513"/>
          </a:xfrm>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Rectangle 5"/>
          <p:cNvSpPr>
            <a:spLocks noGrp="1" noChangeArrowheads="1"/>
          </p:cNvSpPr>
          <p:nvPr>
            <p:ph type="sldNum" idx="10"/>
          </p:nvPr>
        </p:nvSpPr>
        <p:spPr>
          <a:ln/>
        </p:spPr>
        <p:txBody>
          <a:bodyPr/>
          <a:lstStyle>
            <a:lvl1pPr>
              <a:defRPr/>
            </a:lvl1pPr>
          </a:lstStyle>
          <a:p>
            <a:pPr>
              <a:defRPr/>
            </a:pPr>
            <a:fld id="{1041B2B5-501C-4080-97E7-F519F8A8C50B}"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2"/>
          <p:cNvPicPr>
            <a:picLocks noChangeAspect="1" noChangeArrowheads="1"/>
          </p:cNvPicPr>
          <p:nvPr userDrawn="1"/>
        </p:nvPicPr>
        <p:blipFill>
          <a:blip r:embed="rId2"/>
          <a:srcRect/>
          <a:stretch>
            <a:fillRect/>
          </a:stretch>
        </p:blipFill>
        <p:spPr bwMode="auto">
          <a:xfrm>
            <a:off x="900113" y="34925"/>
            <a:ext cx="3403600" cy="1162050"/>
          </a:xfrm>
          <a:prstGeom prst="rect">
            <a:avLst/>
          </a:prstGeom>
          <a:noFill/>
          <a:ln w="9525">
            <a:noFill/>
            <a:miter lim="800000"/>
            <a:headEnd/>
            <a:tailEnd/>
          </a:ln>
        </p:spPr>
      </p:pic>
      <p:pic>
        <p:nvPicPr>
          <p:cNvPr id="7" name="Picture 5"/>
          <p:cNvPicPr>
            <a:picLocks noChangeAspect="1" noChangeArrowheads="1"/>
          </p:cNvPicPr>
          <p:nvPr userDrawn="1"/>
        </p:nvPicPr>
        <p:blipFill>
          <a:blip r:embed="rId3"/>
          <a:srcRect/>
          <a:stretch>
            <a:fillRect/>
          </a:stretch>
        </p:blipFill>
        <p:spPr bwMode="auto">
          <a:xfrm>
            <a:off x="755650" y="6223000"/>
            <a:ext cx="431800" cy="446088"/>
          </a:xfrm>
          <a:prstGeom prst="rect">
            <a:avLst/>
          </a:prstGeom>
          <a:noFill/>
          <a:ln w="9525">
            <a:noFill/>
            <a:miter lim="800000"/>
            <a:headEnd/>
            <a:tailEnd/>
          </a:ln>
        </p:spPr>
      </p:pic>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988B0354-51AE-44CB-8972-BE3F62EADC4A}"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10" name="Slide Number Placeholder 5"/>
          <p:cNvSpPr>
            <a:spLocks noGrp="1"/>
          </p:cNvSpPr>
          <p:nvPr>
            <p:ph type="sldNum" sz="quarter" idx="12"/>
          </p:nvPr>
        </p:nvSpPr>
        <p:spPr/>
        <p:txBody>
          <a:bodyPr/>
          <a:lstStyle>
            <a:lvl1pPr>
              <a:defRPr/>
            </a:lvl1pPr>
          </a:lstStyle>
          <a:p>
            <a:pPr>
              <a:defRPr/>
            </a:pPr>
            <a:fld id="{E75A9999-0CC7-4A54-BCCD-009990DB7D0F}"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6875463" y="-17463"/>
            <a:ext cx="1296987" cy="44132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Black" pitchFamily="34" charset="0"/>
              </a:defRPr>
            </a:lvl1pPr>
            <a:lvl2pPr>
              <a:defRPr>
                <a:latin typeface="Arial Black" pitchFamily="34" charset="0"/>
              </a:defRPr>
            </a:lvl2pPr>
            <a:lvl3pPr>
              <a:defRPr>
                <a:latin typeface="Arial Black" pitchFamily="34" charset="0"/>
              </a:defRPr>
            </a:lvl3pPr>
            <a:lvl4pPr>
              <a:defRPr>
                <a:latin typeface="Arial Black" pitchFamily="34" charset="0"/>
              </a:defRPr>
            </a:lvl4pPr>
            <a:lvl5pPr>
              <a:defRPr>
                <a:latin typeface="Arial Blac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6"/>
          <p:cNvSpPr>
            <a:spLocks noGrp="1"/>
          </p:cNvSpPr>
          <p:nvPr>
            <p:ph type="dt" sz="half" idx="10"/>
          </p:nvPr>
        </p:nvSpPr>
        <p:spPr/>
        <p:txBody>
          <a:bodyPr/>
          <a:lstStyle>
            <a:lvl1pPr>
              <a:defRPr/>
            </a:lvl1pPr>
          </a:lstStyle>
          <a:p>
            <a:pPr>
              <a:defRPr/>
            </a:pPr>
            <a:fld id="{D0DD6D5F-ED38-4DA2-8825-60DF5D0BBA55}"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6" name="Footer Placeholder 7"/>
          <p:cNvSpPr>
            <a:spLocks noGrp="1"/>
          </p:cNvSpPr>
          <p:nvPr>
            <p:ph type="ftr" sz="quarter" idx="11"/>
          </p:nvPr>
        </p:nvSpPr>
        <p:spPr>
          <a:xfrm>
            <a:off x="1331913" y="6237288"/>
            <a:ext cx="4873625" cy="365125"/>
          </a:xfrm>
        </p:spPr>
        <p:txBody>
          <a:bodyPr/>
          <a:lstStyle>
            <a:lvl1pPr>
              <a:defRPr smtClean="0"/>
            </a:lvl1pPr>
          </a:lstStyle>
          <a:p>
            <a:pPr>
              <a:defRPr/>
            </a:pPr>
            <a:r>
              <a:rPr lang="en-US">
                <a:solidFill>
                  <a:srgbClr val="303030">
                    <a:lumMod val="90000"/>
                    <a:lumOff val="10000"/>
                  </a:srgbClr>
                </a:solidFill>
              </a:rPr>
              <a:t>Barcelona</a:t>
            </a:r>
          </a:p>
        </p:txBody>
      </p:sp>
      <p:sp>
        <p:nvSpPr>
          <p:cNvPr id="7" name="Slide Number Placeholder 8"/>
          <p:cNvSpPr>
            <a:spLocks noGrp="1"/>
          </p:cNvSpPr>
          <p:nvPr>
            <p:ph type="sldNum" sz="quarter" idx="12"/>
          </p:nvPr>
        </p:nvSpPr>
        <p:spPr/>
        <p:txBody>
          <a:bodyPr/>
          <a:lstStyle>
            <a:lvl1pPr>
              <a:defRPr/>
            </a:lvl1pPr>
          </a:lstStyle>
          <a:p>
            <a:pPr>
              <a:defRPr/>
            </a:pPr>
            <a:fld id="{63DCADB2-3DA0-4FA7-B32F-D3F1FD18AAAE}"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5"/>
          <p:cNvPicPr>
            <a:picLocks noChangeAspect="1" noChangeArrowheads="1"/>
          </p:cNvPicPr>
          <p:nvPr userDrawn="1"/>
        </p:nvPicPr>
        <p:blipFill>
          <a:blip r:embed="rId2"/>
          <a:srcRect/>
          <a:stretch>
            <a:fillRect/>
          </a:stretch>
        </p:blipFill>
        <p:spPr bwMode="auto">
          <a:xfrm>
            <a:off x="755650" y="6223000"/>
            <a:ext cx="431800" cy="446088"/>
          </a:xfrm>
          <a:prstGeom prst="rect">
            <a:avLst/>
          </a:prstGeom>
          <a:noFill/>
          <a:ln w="9525">
            <a:noFill/>
            <a:miter lim="800000"/>
            <a:headEnd/>
            <a:tailEnd/>
          </a:ln>
        </p:spPr>
      </p:pic>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8D38F8CE-2C55-472E-8D50-30A46293B745}"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60AD508-3D72-4C9A-BB5E-916268EB3FC2}"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C1CA5A-0043-4629-BF7E-E7E1A9043A1F}"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08B5F84-BCA4-4954-BCEC-216F527A825F}"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3785CAD0-09A9-4B80-8E3B-E98F43E7707C}" type="slidenum">
              <a:rPr lang="ca-ES"/>
              <a:pPr>
                <a:defRPr/>
              </a:pPr>
              <a:t>‹#›</a:t>
            </a:fld>
            <a:endParaRPr lang="ca-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78F96300-3C48-401B-B6C1-0E689CE57F7C}"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11" name="Slide Number Placeholder 8"/>
          <p:cNvSpPr>
            <a:spLocks noGrp="1"/>
          </p:cNvSpPr>
          <p:nvPr>
            <p:ph type="sldNum" sz="quarter" idx="12"/>
          </p:nvPr>
        </p:nvSpPr>
        <p:spPr/>
        <p:txBody>
          <a:bodyPr/>
          <a:lstStyle>
            <a:lvl1pPr>
              <a:defRPr/>
            </a:lvl1pPr>
          </a:lstStyle>
          <a:p>
            <a:pPr>
              <a:defRPr/>
            </a:pPr>
            <a:fld id="{0F139604-A0B5-4AF5-9FFD-05848DC626FE}"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9851CF5-1DE0-4DAE-BFCB-DEB202107E5A}"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8A90B1BA-7423-41D2-A367-4EBE71B23D74}"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1A9B20E-D2A3-4B4E-9706-DA39DDB073EC}"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3" name="Footer Placeholder 2"/>
          <p:cNvSpPr>
            <a:spLocks noGrp="1"/>
          </p:cNvSpPr>
          <p:nvPr>
            <p:ph type="ftr" sz="quarter" idx="11"/>
          </p:nvPr>
        </p:nvSpPr>
        <p:spPr>
          <a:xfrm>
            <a:off x="827088" y="6237288"/>
            <a:ext cx="4873625" cy="365125"/>
          </a:xfrm>
        </p:spPr>
        <p:txBody>
          <a:bodyPr/>
          <a:lstStyle>
            <a:lvl1pPr>
              <a:defRPr/>
            </a:lvl1pPr>
          </a:lstStyle>
          <a:p>
            <a:pPr>
              <a:defRPr/>
            </a:pPr>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D827D215-D9B3-4F1F-9015-623C1213FCE7}"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8950E62-9CAC-44A9-BFBF-81C7E8F65F6B}"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C792E654-DF92-47F7-95C8-EF3B2E280002}"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8A4515-EA10-4651-AC12-11AB7539EA0C}"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846FA97-782B-4204-97A6-75E468F8C1AB}"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C4E560-CD9D-41E7-9A53-B2F788C7465B}"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7A0F79-DE00-4848-9579-05A2721EC95B}"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A84DBA-4972-480E-9EEE-FA0C7F09DDBB}"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5922368-FC00-4D03-B2BC-D87B8667EF3F}"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a:xfrm>
            <a:off x="0" y="0"/>
            <a:ext cx="9144000" cy="1268413"/>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FFFFFF"/>
              </a:solidFill>
            </a:endParaRPr>
          </a:p>
        </p:txBody>
      </p:sp>
      <p:sp>
        <p:nvSpPr>
          <p:cNvPr id="2" name="Title 1"/>
          <p:cNvSpPr>
            <a:spLocks noGrp="1"/>
          </p:cNvSpPr>
          <p:nvPr>
            <p:ph type="title"/>
          </p:nvPr>
        </p:nvSpPr>
        <p:spPr>
          <a:xfrm>
            <a:off x="539552" y="2348880"/>
            <a:ext cx="7992888" cy="3168352"/>
          </a:xfrm>
        </p:spPr>
        <p:txBody>
          <a:bodyPr anchor="t"/>
          <a:lstStyle>
            <a:lvl1pPr algn="ctr">
              <a:defRPr sz="7200" b="1" cap="all">
                <a:effectLst/>
                <a:latin typeface="Calibri" pitchFamily="34" charset="0"/>
                <a:cs typeface="Calibri" pitchFamily="34" charset="0"/>
              </a:defRPr>
            </a:lvl1pPr>
          </a:lstStyle>
          <a:p>
            <a:r>
              <a:rPr lang="en-US" dirty="0" smtClean="0"/>
              <a:t>Click to edit Master title style</a:t>
            </a:r>
            <a:endParaRPr lang="en-US" dirty="0"/>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Rectangle 2"/>
          <p:cNvSpPr/>
          <p:nvPr userDrawn="1"/>
        </p:nvSpPr>
        <p:spPr>
          <a:xfrm>
            <a:off x="0" y="0"/>
            <a:ext cx="9144000" cy="1268413"/>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FFFFFF"/>
              </a:solidFill>
            </a:endParaRPr>
          </a:p>
        </p:txBody>
      </p:sp>
      <p:sp>
        <p:nvSpPr>
          <p:cNvPr id="2" name="Title 1"/>
          <p:cNvSpPr>
            <a:spLocks noGrp="1"/>
          </p:cNvSpPr>
          <p:nvPr>
            <p:ph type="title"/>
          </p:nvPr>
        </p:nvSpPr>
        <p:spPr>
          <a:xfrm>
            <a:off x="539552" y="2348880"/>
            <a:ext cx="7992888" cy="3168352"/>
          </a:xfrm>
        </p:spPr>
        <p:txBody>
          <a:bodyPr anchor="t"/>
          <a:lstStyle>
            <a:lvl1pPr algn="ctr">
              <a:defRPr sz="7200" b="1" cap="all">
                <a:effectLst/>
                <a:latin typeface="Calibri" pitchFamily="34" charset="0"/>
                <a:cs typeface="Calibri" pitchFamily="34" charset="0"/>
              </a:defRPr>
            </a:lvl1pPr>
          </a:lstStyle>
          <a:p>
            <a:r>
              <a:rPr lang="en-US" dirty="0" smtClean="0"/>
              <a:t>Click to edit Master title style</a:t>
            </a:r>
            <a:endParaRPr lang="en-US" dirty="0"/>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2"/>
          <p:cNvPicPr>
            <a:picLocks noChangeAspect="1" noChangeArrowheads="1"/>
          </p:cNvPicPr>
          <p:nvPr userDrawn="1"/>
        </p:nvPicPr>
        <p:blipFill>
          <a:blip r:embed="rId2"/>
          <a:srcRect/>
          <a:stretch>
            <a:fillRect/>
          </a:stretch>
        </p:blipFill>
        <p:spPr bwMode="auto">
          <a:xfrm>
            <a:off x="900113" y="34925"/>
            <a:ext cx="3403600" cy="1162050"/>
          </a:xfrm>
          <a:prstGeom prst="rect">
            <a:avLst/>
          </a:prstGeom>
          <a:noFill/>
          <a:ln w="9525">
            <a:noFill/>
            <a:miter lim="800000"/>
            <a:headEnd/>
            <a:tailEnd/>
          </a:ln>
        </p:spPr>
      </p:pic>
      <p:pic>
        <p:nvPicPr>
          <p:cNvPr id="7" name="Picture 5"/>
          <p:cNvPicPr>
            <a:picLocks noChangeAspect="1" noChangeArrowheads="1"/>
          </p:cNvPicPr>
          <p:nvPr userDrawn="1"/>
        </p:nvPicPr>
        <p:blipFill>
          <a:blip r:embed="rId3"/>
          <a:srcRect/>
          <a:stretch>
            <a:fillRect/>
          </a:stretch>
        </p:blipFill>
        <p:spPr bwMode="auto">
          <a:xfrm>
            <a:off x="755650" y="6223000"/>
            <a:ext cx="431800" cy="446088"/>
          </a:xfrm>
          <a:prstGeom prst="rect">
            <a:avLst/>
          </a:prstGeom>
          <a:noFill/>
          <a:ln w="9525">
            <a:noFill/>
            <a:miter lim="800000"/>
            <a:headEnd/>
            <a:tailEnd/>
          </a:ln>
        </p:spPr>
      </p:pic>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988B0354-51AE-44CB-8972-BE3F62EADC4A}"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10" name="Slide Number Placeholder 5"/>
          <p:cNvSpPr>
            <a:spLocks noGrp="1"/>
          </p:cNvSpPr>
          <p:nvPr>
            <p:ph type="sldNum" sz="quarter" idx="12"/>
          </p:nvPr>
        </p:nvSpPr>
        <p:spPr/>
        <p:txBody>
          <a:bodyPr/>
          <a:lstStyle>
            <a:lvl1pPr>
              <a:defRPr/>
            </a:lvl1pPr>
          </a:lstStyle>
          <a:p>
            <a:pPr>
              <a:defRPr/>
            </a:pPr>
            <a:fld id="{E75A9999-0CC7-4A54-BCCD-009990DB7D0F}"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685800" y="2517775"/>
            <a:ext cx="3810000"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2517775"/>
            <a:ext cx="3811588" cy="154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D2E4F7E0-E4C1-436F-B2C9-68E230520477}" type="slidenum">
              <a:rPr lang="ca-ES"/>
              <a:pPr>
                <a:defRPr/>
              </a:pPr>
              <a:t>‹#›</a:t>
            </a:fld>
            <a:endParaRPr lang="ca-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6875463" y="-17463"/>
            <a:ext cx="1296987" cy="44132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Black" pitchFamily="34" charset="0"/>
              </a:defRPr>
            </a:lvl1pPr>
            <a:lvl2pPr>
              <a:defRPr>
                <a:latin typeface="Arial Black" pitchFamily="34" charset="0"/>
              </a:defRPr>
            </a:lvl2pPr>
            <a:lvl3pPr>
              <a:defRPr>
                <a:latin typeface="Arial Black" pitchFamily="34" charset="0"/>
              </a:defRPr>
            </a:lvl3pPr>
            <a:lvl4pPr>
              <a:defRPr>
                <a:latin typeface="Arial Black" pitchFamily="34" charset="0"/>
              </a:defRPr>
            </a:lvl4pPr>
            <a:lvl5pPr>
              <a:defRPr>
                <a:latin typeface="Arial Blac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6"/>
          <p:cNvSpPr>
            <a:spLocks noGrp="1"/>
          </p:cNvSpPr>
          <p:nvPr>
            <p:ph type="dt" sz="half" idx="10"/>
          </p:nvPr>
        </p:nvSpPr>
        <p:spPr/>
        <p:txBody>
          <a:bodyPr/>
          <a:lstStyle>
            <a:lvl1pPr>
              <a:defRPr/>
            </a:lvl1pPr>
          </a:lstStyle>
          <a:p>
            <a:pPr>
              <a:defRPr/>
            </a:pPr>
            <a:fld id="{D0DD6D5F-ED38-4DA2-8825-60DF5D0BBA55}"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6" name="Footer Placeholder 7"/>
          <p:cNvSpPr>
            <a:spLocks noGrp="1"/>
          </p:cNvSpPr>
          <p:nvPr>
            <p:ph type="ftr" sz="quarter" idx="11"/>
          </p:nvPr>
        </p:nvSpPr>
        <p:spPr>
          <a:xfrm>
            <a:off x="1331913" y="6237288"/>
            <a:ext cx="4873625" cy="365125"/>
          </a:xfrm>
        </p:spPr>
        <p:txBody>
          <a:bodyPr/>
          <a:lstStyle>
            <a:lvl1pPr>
              <a:defRPr smtClean="0"/>
            </a:lvl1pPr>
          </a:lstStyle>
          <a:p>
            <a:pPr>
              <a:defRPr/>
            </a:pPr>
            <a:r>
              <a:rPr lang="en-US">
                <a:solidFill>
                  <a:srgbClr val="303030">
                    <a:lumMod val="90000"/>
                    <a:lumOff val="10000"/>
                  </a:srgbClr>
                </a:solidFill>
              </a:rPr>
              <a:t>Barcelona</a:t>
            </a:r>
          </a:p>
        </p:txBody>
      </p:sp>
      <p:sp>
        <p:nvSpPr>
          <p:cNvPr id="7" name="Slide Number Placeholder 8"/>
          <p:cNvSpPr>
            <a:spLocks noGrp="1"/>
          </p:cNvSpPr>
          <p:nvPr>
            <p:ph type="sldNum" sz="quarter" idx="12"/>
          </p:nvPr>
        </p:nvSpPr>
        <p:spPr/>
        <p:txBody>
          <a:bodyPr/>
          <a:lstStyle>
            <a:lvl1pPr>
              <a:defRPr/>
            </a:lvl1pPr>
          </a:lstStyle>
          <a:p>
            <a:pPr>
              <a:defRPr/>
            </a:pPr>
            <a:fld id="{63DCADB2-3DA0-4FA7-B32F-D3F1FD18AAAE}"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6" name="Picture 5"/>
          <p:cNvPicPr>
            <a:picLocks noChangeAspect="1" noChangeArrowheads="1"/>
          </p:cNvPicPr>
          <p:nvPr userDrawn="1"/>
        </p:nvPicPr>
        <p:blipFill>
          <a:blip r:embed="rId2"/>
          <a:srcRect/>
          <a:stretch>
            <a:fillRect/>
          </a:stretch>
        </p:blipFill>
        <p:spPr bwMode="auto">
          <a:xfrm>
            <a:off x="755650" y="6223000"/>
            <a:ext cx="431800" cy="446088"/>
          </a:xfrm>
          <a:prstGeom prst="rect">
            <a:avLst/>
          </a:prstGeom>
          <a:noFill/>
          <a:ln w="9525">
            <a:noFill/>
            <a:miter lim="800000"/>
            <a:headEnd/>
            <a:tailEnd/>
          </a:ln>
        </p:spPr>
      </p:pic>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8D38F8CE-2C55-472E-8D50-30A46293B745}"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60AD508-3D72-4C9A-BB5E-916268EB3FC2}"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C1CA5A-0043-4629-BF7E-E7E1A9043A1F}"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08B5F84-BCA4-4954-BCEC-216F527A825F}"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78F96300-3C48-401B-B6C1-0E689CE57F7C}"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11" name="Slide Number Placeholder 8"/>
          <p:cNvSpPr>
            <a:spLocks noGrp="1"/>
          </p:cNvSpPr>
          <p:nvPr>
            <p:ph type="sldNum" sz="quarter" idx="12"/>
          </p:nvPr>
        </p:nvSpPr>
        <p:spPr/>
        <p:txBody>
          <a:bodyPr/>
          <a:lstStyle>
            <a:lvl1pPr>
              <a:defRPr/>
            </a:lvl1pPr>
          </a:lstStyle>
          <a:p>
            <a:pPr>
              <a:defRPr/>
            </a:pPr>
            <a:fld id="{0F139604-A0B5-4AF5-9FFD-05848DC626FE}"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9851CF5-1DE0-4DAE-BFCB-DEB202107E5A}"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8A90B1BA-7423-41D2-A367-4EBE71B23D74}"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1A9B20E-D2A3-4B4E-9706-DA39DDB073EC}"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3" name="Footer Placeholder 2"/>
          <p:cNvSpPr>
            <a:spLocks noGrp="1"/>
          </p:cNvSpPr>
          <p:nvPr>
            <p:ph type="ftr" sz="quarter" idx="11"/>
          </p:nvPr>
        </p:nvSpPr>
        <p:spPr>
          <a:xfrm>
            <a:off x="827088" y="6237288"/>
            <a:ext cx="4873625" cy="365125"/>
          </a:xfrm>
        </p:spPr>
        <p:txBody>
          <a:bodyPr/>
          <a:lstStyle>
            <a:lvl1pPr>
              <a:defRPr/>
            </a:lvl1pPr>
          </a:lstStyle>
          <a:p>
            <a:pPr>
              <a:defRPr/>
            </a:pPr>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D827D215-D9B3-4F1F-9015-623C1213FCE7}"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8950E62-9CAC-44A9-BFBF-81C7E8F65F6B}"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C792E654-DF92-47F7-95C8-EF3B2E280002}"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8A4515-EA10-4651-AC12-11AB7539EA0C}"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846FA97-782B-4204-97A6-75E468F8C1AB}"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C4E560-CD9D-41E7-9A53-B2F788C7465B}"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97A0F79-DE00-4848-9579-05A2721EC95B}"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A84DBA-4972-480E-9EEE-FA0C7F09DDBB}" type="datetimeFigureOut">
              <a:rPr lang="en-US">
                <a:solidFill>
                  <a:srgbClr val="303030">
                    <a:lumMod val="90000"/>
                    <a:lumOff val="10000"/>
                  </a:srgbClr>
                </a:solidFill>
              </a:rPr>
              <a:pPr>
                <a:defRPr/>
              </a:pPr>
              <a:t>10/27/2014</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5922368-FC00-4D03-B2BC-D87B8667EF3F}" type="slidenum">
              <a:rPr lang="en-US">
                <a:solidFill>
                  <a:prstClr val="black">
                    <a:lumMod val="85000"/>
                    <a:lumOff val="15000"/>
                  </a:prstClr>
                </a:solidFill>
              </a:rPr>
              <a:pPr>
                <a:defRPr/>
              </a:pPr>
              <a:t>‹#›</a:t>
            </a:fld>
            <a:endParaRPr lang="en-US">
              <a:solidFill>
                <a:prstClr val="black">
                  <a:lumMod val="85000"/>
                  <a:lumOff val="15000"/>
                </a:prstClr>
              </a:solidFill>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8B3E673F-9527-4ECE-A940-FB37FBCF016C}" type="slidenum">
              <a:rPr lang="ca-ES"/>
              <a:pPr>
                <a:defRPr/>
              </a:pPr>
              <a:t>‹#›</a:t>
            </a:fld>
            <a:endParaRPr lang="ca-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2"/>
          <p:cNvSpPr/>
          <p:nvPr userDrawn="1"/>
        </p:nvSpPr>
        <p:spPr>
          <a:xfrm>
            <a:off x="0" y="0"/>
            <a:ext cx="9144000" cy="1268413"/>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FFFFFF"/>
              </a:solidFill>
            </a:endParaRPr>
          </a:p>
        </p:txBody>
      </p:sp>
      <p:sp>
        <p:nvSpPr>
          <p:cNvPr id="2" name="Title 1"/>
          <p:cNvSpPr>
            <a:spLocks noGrp="1"/>
          </p:cNvSpPr>
          <p:nvPr>
            <p:ph type="title"/>
          </p:nvPr>
        </p:nvSpPr>
        <p:spPr>
          <a:xfrm>
            <a:off x="539552" y="2348880"/>
            <a:ext cx="7992888" cy="3168352"/>
          </a:xfrm>
        </p:spPr>
        <p:txBody>
          <a:bodyPr anchor="t"/>
          <a:lstStyle>
            <a:lvl1pPr algn="ctr">
              <a:defRPr sz="7200" b="1" cap="all">
                <a:effectLst/>
                <a:latin typeface="Calibri" pitchFamily="34" charset="0"/>
                <a:cs typeface="Calibri" pitchFamily="34" charset="0"/>
              </a:defRPr>
            </a:lvl1pPr>
          </a:lstStyle>
          <a:p>
            <a:r>
              <a:rPr lang="en-US" dirty="0" smtClean="0"/>
              <a:t>Click to edit Master title style</a:t>
            </a:r>
            <a:endParaRPr lang="en-US" dirty="0"/>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Rectangle 2"/>
          <p:cNvSpPr/>
          <p:nvPr userDrawn="1"/>
        </p:nvSpPr>
        <p:spPr>
          <a:xfrm>
            <a:off x="0" y="0"/>
            <a:ext cx="9144000" cy="1268413"/>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FFFFFF"/>
              </a:solidFill>
            </a:endParaRPr>
          </a:p>
        </p:txBody>
      </p:sp>
      <p:sp>
        <p:nvSpPr>
          <p:cNvPr id="2" name="Title 1"/>
          <p:cNvSpPr>
            <a:spLocks noGrp="1"/>
          </p:cNvSpPr>
          <p:nvPr>
            <p:ph type="title"/>
          </p:nvPr>
        </p:nvSpPr>
        <p:spPr>
          <a:xfrm>
            <a:off x="539552" y="2348880"/>
            <a:ext cx="7992888" cy="3168352"/>
          </a:xfrm>
        </p:spPr>
        <p:txBody>
          <a:bodyPr anchor="t"/>
          <a:lstStyle>
            <a:lvl1pPr algn="ctr">
              <a:defRPr sz="7200" b="1" cap="all">
                <a:effectLst/>
                <a:latin typeface="Calibri" pitchFamily="34" charset="0"/>
                <a:cs typeface="Calibri" pitchFamily="34" charset="0"/>
              </a:defRPr>
            </a:lvl1pPr>
          </a:lstStyle>
          <a:p>
            <a:r>
              <a:rPr lang="en-US" dirty="0" smtClean="0"/>
              <a:t>Click to edit Master title style</a:t>
            </a:r>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Picture 2" descr="http://intranet.salut/pub/Du9/html/ca/dir1241/Dd10028/ssp_h2.jpg"/>
          <p:cNvPicPr>
            <a:picLocks noChangeAspect="1" noChangeArrowheads="1"/>
          </p:cNvPicPr>
          <p:nvPr userDrawn="1"/>
        </p:nvPicPr>
        <p:blipFill>
          <a:blip r:embed="rId2"/>
          <a:srcRect/>
          <a:stretch>
            <a:fillRect/>
          </a:stretch>
        </p:blipFill>
        <p:spPr bwMode="auto">
          <a:xfrm>
            <a:off x="468313" y="6165850"/>
            <a:ext cx="2287587" cy="444500"/>
          </a:xfrm>
          <a:prstGeom prst="rect">
            <a:avLst/>
          </a:prstGeom>
          <a:noFill/>
          <a:ln w="9525">
            <a:noFill/>
            <a:miter lim="800000"/>
            <a:headEnd/>
            <a:tailEnd/>
          </a:ln>
        </p:spPr>
      </p:pic>
      <p:sp>
        <p:nvSpPr>
          <p:cNvPr id="2" name="Título 1"/>
          <p:cNvSpPr>
            <a:spLocks noGrp="1"/>
          </p:cNvSpPr>
          <p:nvPr>
            <p:ph type="title"/>
          </p:nvPr>
        </p:nvSpPr>
        <p:spPr/>
        <p:txBody>
          <a:bodyPr/>
          <a:lstStyle/>
          <a:p>
            <a:r>
              <a:rPr lang="es-ES_tradnl" smtClean="0"/>
              <a:t>Clic para editar título</a:t>
            </a:r>
            <a:endParaRPr lang="es-ES_tradnl"/>
          </a:p>
        </p:txBody>
      </p:sp>
      <p:sp>
        <p:nvSpPr>
          <p:cNvPr id="4" name="Rectangle 4"/>
          <p:cNvSpPr>
            <a:spLocks noGrp="1" noChangeArrowheads="1"/>
          </p:cNvSpPr>
          <p:nvPr>
            <p:ph type="dt" sz="half" idx="10"/>
          </p:nvPr>
        </p:nvSpPr>
        <p:spPr/>
        <p:txBody>
          <a:bodyPr/>
          <a:lstStyle>
            <a:lvl1pPr>
              <a:defRPr/>
            </a:lvl1pPr>
          </a:lstStyle>
          <a:p>
            <a:pPr>
              <a:defRPr/>
            </a:pPr>
            <a:endParaRPr lang="ca-ES"/>
          </a:p>
        </p:txBody>
      </p:sp>
      <p:sp>
        <p:nvSpPr>
          <p:cNvPr id="5" name="Rectangle 5"/>
          <p:cNvSpPr>
            <a:spLocks noGrp="1" noChangeArrowheads="1"/>
          </p:cNvSpPr>
          <p:nvPr>
            <p:ph type="ftr" sz="quarter" idx="11"/>
          </p:nvPr>
        </p:nvSpPr>
        <p:spPr/>
        <p:txBody>
          <a:bodyPr/>
          <a:lstStyle>
            <a:lvl1pPr>
              <a:defRPr/>
            </a:lvl1pPr>
          </a:lstStyle>
          <a:p>
            <a:pPr>
              <a:defRPr/>
            </a:pPr>
            <a:endParaRPr lang="ca-ES"/>
          </a:p>
        </p:txBody>
      </p:sp>
      <p:sp>
        <p:nvSpPr>
          <p:cNvPr id="6" name="Rectangle 6"/>
          <p:cNvSpPr>
            <a:spLocks noGrp="1" noChangeArrowheads="1"/>
          </p:cNvSpPr>
          <p:nvPr>
            <p:ph type="sldNum" sz="quarter" idx="12"/>
          </p:nvPr>
        </p:nvSpPr>
        <p:spPr/>
        <p:txBody>
          <a:bodyPr/>
          <a:lstStyle>
            <a:lvl1pPr>
              <a:defRPr/>
            </a:lvl1pPr>
          </a:lstStyle>
          <a:p>
            <a:pPr>
              <a:defRPr/>
            </a:pPr>
            <a:fld id="{E3FCF26D-303A-4705-ADCE-BACD163CA1E8}" type="slidenum">
              <a:rPr lang="ca-ES"/>
              <a:pPr>
                <a:defRPr/>
              </a:pPr>
              <a:t>‹#›</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Rectangle 5"/>
          <p:cNvSpPr>
            <a:spLocks noGrp="1" noChangeArrowheads="1"/>
          </p:cNvSpPr>
          <p:nvPr>
            <p:ph type="ftr" sz="quarter" idx="11"/>
          </p:nvPr>
        </p:nvSpPr>
        <p:spPr/>
        <p:txBody>
          <a:bodyPr/>
          <a:lstStyle>
            <a:lvl1pPr>
              <a:defRPr/>
            </a:lvl1pPr>
          </a:lstStyle>
          <a:p>
            <a:pPr>
              <a:defRPr/>
            </a:pPr>
            <a:endParaRPr lang="ca-ES"/>
          </a:p>
        </p:txBody>
      </p:sp>
      <p:sp>
        <p:nvSpPr>
          <p:cNvPr id="5" name="Rectangle 6"/>
          <p:cNvSpPr>
            <a:spLocks noGrp="1" noChangeArrowheads="1"/>
          </p:cNvSpPr>
          <p:nvPr>
            <p:ph type="sldNum" sz="quarter" idx="12"/>
          </p:nvPr>
        </p:nvSpPr>
        <p:spPr/>
        <p:txBody>
          <a:bodyPr/>
          <a:lstStyle>
            <a:lvl1pPr>
              <a:defRPr/>
            </a:lvl1pPr>
          </a:lstStyle>
          <a:p>
            <a:pPr>
              <a:defRPr/>
            </a:pPr>
            <a:fld id="{518431EF-C33A-4286-9800-D4F799DCA05A}" type="slidenum">
              <a:rPr lang="ca-ES"/>
              <a:pPr>
                <a:defRPr/>
              </a:pPr>
              <a:t>‹#›</a:t>
            </a:fld>
            <a:endParaRPr lang="ca-ES"/>
          </a:p>
        </p:txBody>
      </p:sp>
      <p:pic>
        <p:nvPicPr>
          <p:cNvPr id="7" name="Imatge 1"/>
          <p:cNvPicPr>
            <a:picLocks noChangeAspect="1"/>
          </p:cNvPicPr>
          <p:nvPr userDrawn="1"/>
        </p:nvPicPr>
        <p:blipFill>
          <a:blip r:embed="rId2" cstate="print"/>
          <a:srcRect/>
          <a:stretch>
            <a:fillRect/>
          </a:stretch>
        </p:blipFill>
        <p:spPr bwMode="auto">
          <a:xfrm>
            <a:off x="8121650" y="6188348"/>
            <a:ext cx="719138" cy="48101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dirty="0"/>
          </a:p>
        </p:txBody>
      </p:sp>
      <p:sp>
        <p:nvSpPr>
          <p:cNvPr id="7" name="Rectangle 6"/>
          <p:cNvSpPr>
            <a:spLocks noGrp="1" noChangeArrowheads="1"/>
          </p:cNvSpPr>
          <p:nvPr>
            <p:ph type="sldNum" sz="quarter" idx="12"/>
          </p:nvPr>
        </p:nvSpPr>
        <p:spPr>
          <a:ln/>
        </p:spPr>
        <p:txBody>
          <a:bodyPr/>
          <a:lstStyle>
            <a:lvl1pPr>
              <a:defRPr/>
            </a:lvl1pPr>
          </a:lstStyle>
          <a:p>
            <a:pPr>
              <a:defRPr/>
            </a:pPr>
            <a:fld id="{23B19575-E0B7-4A95-B5B8-38B3A3DAB9C0}" type="slidenum">
              <a:rPr lang="ca-ES"/>
              <a:pPr>
                <a:defRPr/>
              </a:pPr>
              <a:t>‹#›</a:t>
            </a:fld>
            <a:endParaRPr lang="ca-ES"/>
          </a:p>
        </p:txBody>
      </p:sp>
      <p:pic>
        <p:nvPicPr>
          <p:cNvPr id="8" name="Imatge 7" descr="http://www.gencat.cat/piv/descarregues/arxius/dpt/COLOR/Salut/scsalutpublica_h3.jpg"/>
          <p:cNvPicPr/>
          <p:nvPr userDrawn="1"/>
        </p:nvPicPr>
        <p:blipFill>
          <a:blip r:embed="rId2" cstate="print"/>
          <a:srcRect/>
          <a:stretch>
            <a:fillRect/>
          </a:stretch>
        </p:blipFill>
        <p:spPr bwMode="auto">
          <a:xfrm>
            <a:off x="467544" y="6165304"/>
            <a:ext cx="1925320" cy="360680"/>
          </a:xfrm>
          <a:prstGeom prst="rect">
            <a:avLst/>
          </a:prstGeom>
          <a:noFill/>
          <a:ln w="9525">
            <a:noFill/>
            <a:miter lim="800000"/>
            <a:headEnd/>
            <a:tailEnd/>
          </a:ln>
        </p:spPr>
      </p:pic>
      <p:pic>
        <p:nvPicPr>
          <p:cNvPr id="9" name="Imatge 1"/>
          <p:cNvPicPr>
            <a:picLocks noChangeAspect="1"/>
          </p:cNvPicPr>
          <p:nvPr userDrawn="1"/>
        </p:nvPicPr>
        <p:blipFill>
          <a:blip r:embed="rId3" cstate="print"/>
          <a:srcRect/>
          <a:stretch>
            <a:fillRect/>
          </a:stretch>
        </p:blipFill>
        <p:spPr bwMode="auto">
          <a:xfrm>
            <a:off x="8121650" y="6188348"/>
            <a:ext cx="719138" cy="48101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E9E3ACFD-27DD-4C02-8642-F8FD7F666B8F}" type="slidenum">
              <a:rPr lang="ca-ES"/>
              <a:pPr>
                <a:defRPr/>
              </a:pPr>
              <a:t>‹#›</a:t>
            </a:fld>
            <a:endParaRPr lang="ca-ES"/>
          </a:p>
        </p:txBody>
      </p:sp>
      <p:pic>
        <p:nvPicPr>
          <p:cNvPr id="8" name="Imatge 7" descr="http://www.gencat.cat/piv/descarregues/arxius/dpt/COLOR/Salut/scsalutpublica_h3.jpg"/>
          <p:cNvPicPr/>
          <p:nvPr userDrawn="1"/>
        </p:nvPicPr>
        <p:blipFill>
          <a:blip r:embed="rId2" cstate="print"/>
          <a:srcRect/>
          <a:stretch>
            <a:fillRect/>
          </a:stretch>
        </p:blipFill>
        <p:spPr bwMode="auto">
          <a:xfrm>
            <a:off x="467544" y="6165304"/>
            <a:ext cx="1925320" cy="360680"/>
          </a:xfrm>
          <a:prstGeom prst="rect">
            <a:avLst/>
          </a:prstGeom>
          <a:noFill/>
          <a:ln w="9525">
            <a:noFill/>
            <a:miter lim="800000"/>
            <a:headEnd/>
            <a:tailEnd/>
          </a:ln>
        </p:spPr>
      </p:pic>
      <p:pic>
        <p:nvPicPr>
          <p:cNvPr id="9" name="Imatge 1"/>
          <p:cNvPicPr>
            <a:picLocks noChangeAspect="1"/>
          </p:cNvPicPr>
          <p:nvPr userDrawn="1"/>
        </p:nvPicPr>
        <p:blipFill>
          <a:blip r:embed="rId3" cstate="print"/>
          <a:srcRect/>
          <a:stretch>
            <a:fillRect/>
          </a:stretch>
        </p:blipFill>
        <p:spPr bwMode="auto">
          <a:xfrm>
            <a:off x="8121650" y="6188348"/>
            <a:ext cx="719138" cy="48101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8.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7.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8.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7.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2625" y="611188"/>
            <a:ext cx="7773988" cy="10080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a-ES" smtClean="0"/>
              <a:t>Feu clic aquí per editar l'estil de títol del patró</a:t>
            </a:r>
          </a:p>
        </p:txBody>
      </p:sp>
      <p:sp>
        <p:nvSpPr>
          <p:cNvPr id="3075" name="Rectangle 3"/>
          <p:cNvSpPr>
            <a:spLocks noGrp="1" noChangeArrowheads="1"/>
          </p:cNvSpPr>
          <p:nvPr>
            <p:ph type="body" idx="1"/>
          </p:nvPr>
        </p:nvSpPr>
        <p:spPr bwMode="auto">
          <a:xfrm>
            <a:off x="685800" y="2517775"/>
            <a:ext cx="7773988" cy="154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ca-ES" dirty="0" smtClean="0"/>
              <a:t>Feu clic aquí per editar els estils de text del patró</a:t>
            </a:r>
          </a:p>
          <a:p>
            <a:pPr lvl="1"/>
            <a:r>
              <a:rPr lang="ca-ES" dirty="0" smtClean="0"/>
              <a:t>Segon nivell</a:t>
            </a:r>
          </a:p>
          <a:p>
            <a:pPr lvl="2"/>
            <a:r>
              <a:rPr lang="ca-ES" dirty="0" smtClean="0"/>
              <a:t>Tercer nivell</a:t>
            </a:r>
          </a:p>
          <a:p>
            <a:pPr lvl="3"/>
            <a:r>
              <a:rPr lang="ca-ES" dirty="0" smtClean="0"/>
              <a:t>Quart nivell</a:t>
            </a:r>
          </a:p>
          <a:p>
            <a:pPr lvl="4"/>
            <a:r>
              <a:rPr lang="ca-ES" dirty="0" smtClean="0"/>
              <a:t>Cinquè nivell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4" charset="-128"/>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4" charset="-128"/>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vl1pPr>
          </a:lstStyle>
          <a:p>
            <a:pPr>
              <a:defRPr/>
            </a:pPr>
            <a:fld id="{D78AF78A-B313-408E-8146-01A29789D060}" type="slidenum">
              <a:rPr lang="ca-ES"/>
              <a:pPr>
                <a:defRPr/>
              </a:pPr>
              <a:t>‹#›</a:t>
            </a:fld>
            <a:endParaRPr lang="ca-ES"/>
          </a:p>
        </p:txBody>
      </p:sp>
      <p:sp>
        <p:nvSpPr>
          <p:cNvPr id="1031" name="Line 7"/>
          <p:cNvSpPr>
            <a:spLocks noChangeShapeType="1"/>
          </p:cNvSpPr>
          <p:nvPr/>
        </p:nvSpPr>
        <p:spPr bwMode="auto">
          <a:xfrm>
            <a:off x="762000" y="1676400"/>
            <a:ext cx="7696200" cy="0"/>
          </a:xfrm>
          <a:prstGeom prst="line">
            <a:avLst/>
          </a:prstGeom>
          <a:noFill/>
          <a:ln w="28575">
            <a:solidFill>
              <a:srgbClr val="C00000"/>
            </a:solidFill>
            <a:round/>
            <a:headEnd/>
            <a:tailEnd/>
          </a:ln>
          <a:effectLst/>
        </p:spPr>
        <p:txBody>
          <a:bodyPr wrap="none" anchor="ctr"/>
          <a:lstStyle/>
          <a:p>
            <a:pPr>
              <a:defRPr/>
            </a:pPr>
            <a:endParaRPr lang="es-ES_tradnl">
              <a:latin typeface="Arial" pitchFamily="54" charset="0"/>
              <a:ea typeface="+mn-ea"/>
            </a:endParaRPr>
          </a:p>
        </p:txBody>
      </p:sp>
      <p:pic>
        <p:nvPicPr>
          <p:cNvPr id="9" name="Imatge 1"/>
          <p:cNvPicPr>
            <a:picLocks noChangeAspect="1"/>
          </p:cNvPicPr>
          <p:nvPr userDrawn="1"/>
        </p:nvPicPr>
        <p:blipFill>
          <a:blip r:embed="rId17" cstate="print"/>
          <a:srcRect/>
          <a:stretch>
            <a:fillRect/>
          </a:stretch>
        </p:blipFill>
        <p:spPr bwMode="auto">
          <a:xfrm>
            <a:off x="8121650" y="6188348"/>
            <a:ext cx="719138" cy="481012"/>
          </a:xfrm>
          <a:prstGeom prst="rect">
            <a:avLst/>
          </a:prstGeom>
          <a:noFill/>
          <a:ln w="9525">
            <a:noFill/>
            <a:miter lim="800000"/>
            <a:headEnd/>
            <a:tailEnd/>
          </a:ln>
        </p:spPr>
      </p:pic>
      <p:pic>
        <p:nvPicPr>
          <p:cNvPr id="10" name="Imatge 9" descr="http://www.gencat.cat/piv/descarregues/arxius/dpt/COLOR/Salut/scsalutpublica_h3.jpg"/>
          <p:cNvPicPr/>
          <p:nvPr userDrawn="1"/>
        </p:nvPicPr>
        <p:blipFill>
          <a:blip r:embed="rId18" cstate="print"/>
          <a:srcRect/>
          <a:stretch>
            <a:fillRect/>
          </a:stretch>
        </p:blipFill>
        <p:spPr bwMode="auto">
          <a:xfrm>
            <a:off x="619944" y="6317704"/>
            <a:ext cx="1925320" cy="36068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60" r:id="rId2"/>
    <p:sldLayoutId id="2147484761" r:id="rId3"/>
    <p:sldLayoutId id="2147484762" r:id="rId4"/>
    <p:sldLayoutId id="2147484763" r:id="rId5"/>
    <p:sldLayoutId id="2147484768" r:id="rId6"/>
    <p:sldLayoutId id="2147484769" r:id="rId7"/>
    <p:sldLayoutId id="2147484764" r:id="rId8"/>
    <p:sldLayoutId id="2147484765" r:id="rId9"/>
    <p:sldLayoutId id="2147484766" r:id="rId10"/>
    <p:sldLayoutId id="2147484770" r:id="rId11"/>
    <p:sldLayoutId id="2147484771" r:id="rId12"/>
    <p:sldLayoutId id="2147484772" r:id="rId13"/>
    <p:sldLayoutId id="2147484773" r:id="rId14"/>
  </p:sldLayoutIdLst>
  <p:hf hdr="0" ftr="0" dt="0"/>
  <p:txStyles>
    <p:titleStyle>
      <a:lvl1pPr algn="l" rtl="0" eaLnBrk="0" fontAlgn="base" hangingPunct="0">
        <a:spcBef>
          <a:spcPct val="0"/>
        </a:spcBef>
        <a:spcAft>
          <a:spcPct val="0"/>
        </a:spcAft>
        <a:defRPr sz="2400" b="1">
          <a:solidFill>
            <a:srgbClr val="C00000"/>
          </a:solidFill>
          <a:latin typeface="+mj-lt"/>
          <a:ea typeface="ＭＳ Ｐゴシック" pitchFamily="54" charset="-128"/>
          <a:cs typeface="ＭＳ Ｐゴシック" pitchFamily="54" charset="-128"/>
        </a:defRPr>
      </a:lvl1pPr>
      <a:lvl2pPr algn="l" rtl="0" eaLnBrk="0" fontAlgn="base" hangingPunct="0">
        <a:spcBef>
          <a:spcPct val="0"/>
        </a:spcBef>
        <a:spcAft>
          <a:spcPct val="0"/>
        </a:spcAft>
        <a:defRPr sz="2400" b="1">
          <a:solidFill>
            <a:srgbClr val="C00000"/>
          </a:solidFill>
          <a:latin typeface="Arial" pitchFamily="54" charset="0"/>
          <a:ea typeface="ＭＳ Ｐゴシック" pitchFamily="54" charset="-128"/>
          <a:cs typeface="ＭＳ Ｐゴシック" pitchFamily="54" charset="-128"/>
        </a:defRPr>
      </a:lvl2pPr>
      <a:lvl3pPr algn="l" rtl="0" eaLnBrk="0" fontAlgn="base" hangingPunct="0">
        <a:spcBef>
          <a:spcPct val="0"/>
        </a:spcBef>
        <a:spcAft>
          <a:spcPct val="0"/>
        </a:spcAft>
        <a:defRPr sz="2400" b="1">
          <a:solidFill>
            <a:srgbClr val="C00000"/>
          </a:solidFill>
          <a:latin typeface="Arial" pitchFamily="54" charset="0"/>
          <a:ea typeface="ＭＳ Ｐゴシック" pitchFamily="54" charset="-128"/>
          <a:cs typeface="ＭＳ Ｐゴシック" pitchFamily="54" charset="-128"/>
        </a:defRPr>
      </a:lvl3pPr>
      <a:lvl4pPr algn="l" rtl="0" eaLnBrk="0" fontAlgn="base" hangingPunct="0">
        <a:spcBef>
          <a:spcPct val="0"/>
        </a:spcBef>
        <a:spcAft>
          <a:spcPct val="0"/>
        </a:spcAft>
        <a:defRPr sz="2400" b="1">
          <a:solidFill>
            <a:srgbClr val="C00000"/>
          </a:solidFill>
          <a:latin typeface="Arial" pitchFamily="54" charset="0"/>
          <a:ea typeface="ＭＳ Ｐゴシック" pitchFamily="54" charset="-128"/>
          <a:cs typeface="ＭＳ Ｐゴシック" pitchFamily="54" charset="-128"/>
        </a:defRPr>
      </a:lvl4pPr>
      <a:lvl5pPr algn="l" rtl="0" eaLnBrk="0" fontAlgn="base" hangingPunct="0">
        <a:spcBef>
          <a:spcPct val="0"/>
        </a:spcBef>
        <a:spcAft>
          <a:spcPct val="0"/>
        </a:spcAft>
        <a:defRPr sz="2400" b="1">
          <a:solidFill>
            <a:srgbClr val="C00000"/>
          </a:solidFill>
          <a:latin typeface="Arial" pitchFamily="54" charset="0"/>
          <a:ea typeface="ＭＳ Ｐゴシック" pitchFamily="54" charset="-128"/>
          <a:cs typeface="ＭＳ Ｐゴシック" pitchFamily="54" charset="-128"/>
        </a:defRPr>
      </a:lvl5pPr>
      <a:lvl6pPr marL="457200" algn="l" rtl="0" fontAlgn="base">
        <a:spcBef>
          <a:spcPct val="0"/>
        </a:spcBef>
        <a:spcAft>
          <a:spcPct val="0"/>
        </a:spcAft>
        <a:defRPr sz="2400" b="1">
          <a:solidFill>
            <a:srgbClr val="C00000"/>
          </a:solidFill>
          <a:latin typeface="Arial" pitchFamily="54" charset="0"/>
        </a:defRPr>
      </a:lvl6pPr>
      <a:lvl7pPr marL="914400" algn="l" rtl="0" fontAlgn="base">
        <a:spcBef>
          <a:spcPct val="0"/>
        </a:spcBef>
        <a:spcAft>
          <a:spcPct val="0"/>
        </a:spcAft>
        <a:defRPr sz="2400" b="1">
          <a:solidFill>
            <a:srgbClr val="C00000"/>
          </a:solidFill>
          <a:latin typeface="Arial" pitchFamily="54" charset="0"/>
        </a:defRPr>
      </a:lvl7pPr>
      <a:lvl8pPr marL="1371600" algn="l" rtl="0" fontAlgn="base">
        <a:spcBef>
          <a:spcPct val="0"/>
        </a:spcBef>
        <a:spcAft>
          <a:spcPct val="0"/>
        </a:spcAft>
        <a:defRPr sz="2400" b="1">
          <a:solidFill>
            <a:srgbClr val="C00000"/>
          </a:solidFill>
          <a:latin typeface="Arial" pitchFamily="54" charset="0"/>
        </a:defRPr>
      </a:lvl8pPr>
      <a:lvl9pPr marL="1828800" algn="l" rtl="0" fontAlgn="base">
        <a:spcBef>
          <a:spcPct val="0"/>
        </a:spcBef>
        <a:spcAft>
          <a:spcPct val="0"/>
        </a:spcAft>
        <a:defRPr sz="2400" b="1">
          <a:solidFill>
            <a:srgbClr val="C00000"/>
          </a:solidFill>
          <a:latin typeface="Arial" pitchFamily="5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o"/>
        <a:defRPr sz="3200">
          <a:solidFill>
            <a:schemeClr val="tx1"/>
          </a:solidFill>
          <a:latin typeface="+mn-lt"/>
          <a:ea typeface="ＭＳ Ｐゴシック" pitchFamily="54" charset="-128"/>
          <a:cs typeface="ＭＳ Ｐゴシック" pitchFamily="54" charset="-128"/>
        </a:defRPr>
      </a:lvl1pPr>
      <a:lvl2pPr marL="742950" indent="-28575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ＭＳ Ｐゴシック" pitchFamily="54" charset="-128"/>
        </a:defRPr>
      </a:lvl2pPr>
      <a:lvl3pPr marL="1143000" indent="-228600" algn="l" rtl="0" eaLnBrk="0" fontAlgn="base" hangingPunct="0">
        <a:spcBef>
          <a:spcPct val="20000"/>
        </a:spcBef>
        <a:spcAft>
          <a:spcPct val="0"/>
        </a:spcAft>
        <a:buClr>
          <a:schemeClr val="tx1"/>
        </a:buClr>
        <a:buFont typeface="Arial" pitchFamily="34" charset="0"/>
        <a:buChar char="–"/>
        <a:defRPr sz="1600">
          <a:solidFill>
            <a:schemeClr val="tx1"/>
          </a:solidFill>
          <a:latin typeface="+mn-lt"/>
          <a:ea typeface="ＭＳ Ｐゴシック" pitchFamily="54" charset="-128"/>
        </a:defRPr>
      </a:lvl3pPr>
      <a:lvl4pPr marL="1600200" indent="-228600" algn="l" rtl="0" eaLnBrk="0" fontAlgn="base" hangingPunct="0">
        <a:spcBef>
          <a:spcPct val="20000"/>
        </a:spcBef>
        <a:spcAft>
          <a:spcPct val="0"/>
        </a:spcAft>
        <a:buClr>
          <a:schemeClr val="tx1"/>
        </a:buClr>
        <a:buFont typeface="Arial" pitchFamily="34" charset="0"/>
        <a:buChar char="–"/>
        <a:defRPr sz="1600">
          <a:solidFill>
            <a:schemeClr val="tx1"/>
          </a:solidFill>
          <a:latin typeface="+mn-lt"/>
          <a:ea typeface="ＭＳ Ｐゴシック" pitchFamily="54" charset="-128"/>
        </a:defRPr>
      </a:lvl4pPr>
      <a:lvl5pPr marL="2057400" indent="-228600" algn="l" rtl="0" eaLnBrk="0" fontAlgn="base" hangingPunct="0">
        <a:spcBef>
          <a:spcPct val="20000"/>
        </a:spcBef>
        <a:spcAft>
          <a:spcPct val="0"/>
        </a:spcAft>
        <a:buClr>
          <a:schemeClr val="tx1"/>
        </a:buClr>
        <a:buFont typeface="Arial" pitchFamily="34" charset="0"/>
        <a:buChar char="–"/>
        <a:defRPr sz="1600">
          <a:solidFill>
            <a:schemeClr val="tx1"/>
          </a:solidFill>
          <a:latin typeface="+mn-lt"/>
          <a:ea typeface="ＭＳ Ｐゴシック" pitchFamily="54" charset="-128"/>
        </a:defRPr>
      </a:lvl5pPr>
      <a:lvl6pPr marL="25146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6pPr>
      <a:lvl7pPr marL="29718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7pPr>
      <a:lvl8pPr marL="34290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8pPr>
      <a:lvl9pPr marL="3886200" indent="-228600" algn="l" rtl="0" fontAlgn="base">
        <a:spcBef>
          <a:spcPct val="20000"/>
        </a:spcBef>
        <a:spcAft>
          <a:spcPct val="0"/>
        </a:spcAft>
        <a:buClr>
          <a:schemeClr val="tx1"/>
        </a:buClr>
        <a:buFont typeface="Arial" pitchFamily="54" charset="0"/>
        <a:buChar char="–"/>
        <a:defRPr sz="1600">
          <a:solidFill>
            <a:schemeClr val="tx1"/>
          </a:solidFill>
          <a:latin typeface="+mn-lt"/>
          <a:ea typeface="ＭＳ Ｐゴシック" pitchFamily="54"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0033"/>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685800" y="463550"/>
            <a:ext cx="7767638" cy="14303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Feu clic per editar el format del text del títol</a:t>
            </a:r>
          </a:p>
        </p:txBody>
      </p:sp>
      <p:sp>
        <p:nvSpPr>
          <p:cNvPr id="8195" name="Rectangle 2"/>
          <p:cNvSpPr>
            <a:spLocks noGrp="1" noChangeArrowheads="1"/>
          </p:cNvSpPr>
          <p:nvPr>
            <p:ph type="body" idx="1"/>
          </p:nvPr>
        </p:nvSpPr>
        <p:spPr bwMode="auto">
          <a:xfrm>
            <a:off x="685800" y="1981200"/>
            <a:ext cx="7767638" cy="42338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Feu clic per editar el format del text de l'esquema</a:t>
            </a:r>
          </a:p>
          <a:p>
            <a:pPr lvl="1"/>
            <a:r>
              <a:rPr lang="en-GB" smtClean="0"/>
              <a:t>Segon nivell d'esquema</a:t>
            </a:r>
          </a:p>
          <a:p>
            <a:pPr lvl="2"/>
            <a:r>
              <a:rPr lang="en-GB" smtClean="0"/>
              <a:t>Tercer nivell d'esquema</a:t>
            </a:r>
          </a:p>
          <a:p>
            <a:pPr lvl="3"/>
            <a:r>
              <a:rPr lang="en-GB" smtClean="0"/>
              <a:t>Quart nivell d'esquema</a:t>
            </a:r>
          </a:p>
          <a:p>
            <a:pPr lvl="4"/>
            <a:r>
              <a:rPr lang="en-GB" smtClean="0"/>
              <a:t>Cinquè nivell d'esquema</a:t>
            </a:r>
          </a:p>
          <a:p>
            <a:pPr lvl="4"/>
            <a:r>
              <a:rPr lang="en-GB" smtClean="0"/>
              <a:t>Sisè nivell d'esquema</a:t>
            </a:r>
          </a:p>
          <a:p>
            <a:pPr lvl="4"/>
            <a:r>
              <a:rPr lang="en-GB" smtClean="0"/>
              <a:t>Setè nivell d'esquema</a:t>
            </a:r>
          </a:p>
          <a:p>
            <a:pPr lvl="4"/>
            <a:r>
              <a:rPr lang="en-GB" smtClean="0"/>
              <a:t>Vuitè nivell d'esquema</a:t>
            </a:r>
          </a:p>
          <a:p>
            <a:pPr lvl="4"/>
            <a:r>
              <a:rPr lang="en-GB" smtClean="0"/>
              <a:t>Novè nivell d'esquema</a:t>
            </a:r>
          </a:p>
        </p:txBody>
      </p:sp>
      <p:sp>
        <p:nvSpPr>
          <p:cNvPr id="2" name="Text Box 3"/>
          <p:cNvSpPr txBox="1">
            <a:spLocks noChangeArrowheads="1"/>
          </p:cNvSpPr>
          <p:nvPr/>
        </p:nvSpPr>
        <p:spPr bwMode="auto">
          <a:xfrm>
            <a:off x="685800" y="6248400"/>
            <a:ext cx="1905000" cy="460375"/>
          </a:xfrm>
          <a:prstGeom prst="rect">
            <a:avLst/>
          </a:prstGeom>
          <a:noFill/>
          <a:ln w="9525">
            <a:noFill/>
            <a:round/>
            <a:headEnd/>
            <a:tailEnd/>
          </a:ln>
          <a:effectLst/>
        </p:spPr>
        <p:txBody>
          <a:bodyPr wrap="none" anchor="ctr"/>
          <a:lstStyle/>
          <a:p>
            <a:pPr defTabSz="449263">
              <a:lnSpc>
                <a:spcPct val="81000"/>
              </a:lnSpc>
              <a:spcBef>
                <a:spcPct val="0"/>
              </a:spcBef>
              <a:buClr>
                <a:srgbClr val="000000"/>
              </a:buClr>
              <a:buSzPct val="100000"/>
              <a:buFont typeface="Arial" charset="0"/>
              <a:buNone/>
              <a:defRPr/>
            </a:pPr>
            <a:endParaRPr lang="es-ES" sz="1800" b="0">
              <a:solidFill>
                <a:srgbClr val="FFFFFF"/>
              </a:solidFill>
              <a:latin typeface="Arial" charset="0"/>
              <a:ea typeface="MS Gothic" charset="-128"/>
            </a:endParaRPr>
          </a:p>
        </p:txBody>
      </p:sp>
      <p:sp>
        <p:nvSpPr>
          <p:cNvPr id="1028" name="Text Box 4"/>
          <p:cNvSpPr txBox="1">
            <a:spLocks noChangeArrowheads="1"/>
          </p:cNvSpPr>
          <p:nvPr/>
        </p:nvSpPr>
        <p:spPr bwMode="auto">
          <a:xfrm>
            <a:off x="3124200" y="6248400"/>
            <a:ext cx="2895600" cy="460375"/>
          </a:xfrm>
          <a:prstGeom prst="rect">
            <a:avLst/>
          </a:prstGeom>
          <a:noFill/>
          <a:ln w="9525">
            <a:noFill/>
            <a:round/>
            <a:headEnd/>
            <a:tailEnd/>
          </a:ln>
          <a:effectLst/>
        </p:spPr>
        <p:txBody>
          <a:bodyPr wrap="none" anchor="ctr"/>
          <a:lstStyle/>
          <a:p>
            <a:pPr defTabSz="449263">
              <a:lnSpc>
                <a:spcPct val="81000"/>
              </a:lnSpc>
              <a:spcBef>
                <a:spcPct val="0"/>
              </a:spcBef>
              <a:buClr>
                <a:srgbClr val="000000"/>
              </a:buClr>
              <a:buSzPct val="100000"/>
              <a:buFont typeface="Arial" charset="0"/>
              <a:buNone/>
              <a:defRPr/>
            </a:pPr>
            <a:endParaRPr lang="es-ES" sz="1800" b="0">
              <a:solidFill>
                <a:srgbClr val="FFFFFF"/>
              </a:solidFill>
              <a:latin typeface="Arial" charset="0"/>
              <a:ea typeface="MS Gothic" charset="-128"/>
            </a:endParaRPr>
          </a:p>
        </p:txBody>
      </p:sp>
      <p:sp>
        <p:nvSpPr>
          <p:cNvPr id="1029" name="Rectangle 5"/>
          <p:cNvSpPr>
            <a:spLocks noGrp="1" noChangeArrowheads="1"/>
          </p:cNvSpPr>
          <p:nvPr>
            <p:ph type="sldNum"/>
          </p:nvPr>
        </p:nvSpPr>
        <p:spPr bwMode="auto">
          <a:xfrm>
            <a:off x="65532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Arial Unicode MS" pitchFamily="34" charset="-128"/>
              <a:buNone/>
              <a:defRPr sz="1400">
                <a:solidFill>
                  <a:srgbClr val="000000"/>
                </a:solidFill>
                <a:latin typeface="+mn-lt"/>
                <a:ea typeface="+mn-ea"/>
                <a:cs typeface="Lucida Sans Unicode" pitchFamily="34" charset="0"/>
              </a:defRPr>
            </a:lvl1pPr>
          </a:lstStyle>
          <a:p>
            <a:pPr>
              <a:spcBef>
                <a:spcPct val="0"/>
              </a:spcBef>
              <a:defRPr/>
            </a:pPr>
            <a:fld id="{04A0B4BA-4D59-4AB1-9ACC-9B8DC1BAA2F3}" type="slidenum">
              <a:rPr lang="en-GB" b="0"/>
              <a:pPr>
                <a:spcBef>
                  <a:spcPct val="0"/>
                </a:spcBef>
                <a:defRPr/>
              </a:pPr>
              <a:t>‹#›</a:t>
            </a:fld>
            <a:endParaRPr lang="en-GB" b="0"/>
          </a:p>
        </p:txBody>
      </p:sp>
      <p:pic>
        <p:nvPicPr>
          <p:cNvPr id="8199" name="Picture 6"/>
          <p:cNvPicPr>
            <a:picLocks noChangeAspect="1" noChangeArrowheads="1"/>
          </p:cNvPicPr>
          <p:nvPr/>
        </p:nvPicPr>
        <p:blipFill>
          <a:blip r:embed="rId13" cstate="email"/>
          <a:srcRect/>
          <a:stretch>
            <a:fillRect/>
          </a:stretch>
        </p:blipFill>
        <p:spPr bwMode="auto">
          <a:xfrm>
            <a:off x="0" y="0"/>
            <a:ext cx="9144000" cy="6858000"/>
          </a:xfrm>
          <a:prstGeom prst="rect">
            <a:avLst/>
          </a:prstGeom>
          <a:noFill/>
          <a:ln w="9525">
            <a:noFill/>
            <a:round/>
            <a:headEnd/>
            <a:tailEnd/>
          </a:ln>
        </p:spPr>
      </p:pic>
      <p:sp>
        <p:nvSpPr>
          <p:cNvPr id="3" name="Rectangle 7"/>
          <p:cNvSpPr>
            <a:spLocks noChangeArrowheads="1"/>
          </p:cNvSpPr>
          <p:nvPr/>
        </p:nvSpPr>
        <p:spPr bwMode="auto">
          <a:xfrm>
            <a:off x="684213" y="620713"/>
            <a:ext cx="7772400" cy="1143000"/>
          </a:xfrm>
          <a:prstGeom prst="rect">
            <a:avLst/>
          </a:prstGeom>
          <a:noFill/>
          <a:ln w="9525">
            <a:noFill/>
            <a:round/>
            <a:headEnd/>
            <a:tailEnd/>
          </a:ln>
          <a:effectLst/>
        </p:spPr>
        <p:txBody>
          <a:bodyPr wrap="none" anchor="ctr"/>
          <a:lstStyle/>
          <a:p>
            <a:pPr defTabSz="449263">
              <a:lnSpc>
                <a:spcPct val="81000"/>
              </a:lnSpc>
              <a:spcBef>
                <a:spcPct val="0"/>
              </a:spcBef>
              <a:buClr>
                <a:srgbClr val="000000"/>
              </a:buClr>
              <a:buSzPct val="100000"/>
              <a:buFont typeface="Arial" charset="0"/>
              <a:buNone/>
              <a:defRPr/>
            </a:pPr>
            <a:endParaRPr lang="es-ES" sz="1800" b="0">
              <a:solidFill>
                <a:srgbClr val="FFFFFF"/>
              </a:solidFill>
              <a:latin typeface="Arial" charset="0"/>
              <a:ea typeface="MS Gothic" charset="-128"/>
            </a:endParaRPr>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xStyles>
    <p:titleStyle>
      <a:lvl1pPr algn="ctr" defTabSz="449263" rtl="0" eaLnBrk="0" fontAlgn="base" hangingPunct="0">
        <a:lnSpc>
          <a:spcPct val="81000"/>
        </a:lnSpc>
        <a:spcBef>
          <a:spcPct val="0"/>
        </a:spcBef>
        <a:spcAft>
          <a:spcPct val="0"/>
        </a:spcAft>
        <a:buClr>
          <a:srgbClr val="000000"/>
        </a:buClr>
        <a:buSzPct val="100000"/>
        <a:buFont typeface="Arial Unicode MS" pitchFamily="34" charset="-128"/>
        <a:defRPr sz="4400">
          <a:solidFill>
            <a:srgbClr val="000000"/>
          </a:solidFill>
          <a:latin typeface="+mj-lt"/>
          <a:ea typeface="+mj-ea"/>
          <a:cs typeface="+mj-cs"/>
        </a:defRPr>
      </a:lvl1pPr>
      <a:lvl2pPr algn="ctr" defTabSz="449263" rtl="0" eaLnBrk="0" fontAlgn="base" hangingPunct="0">
        <a:lnSpc>
          <a:spcPct val="81000"/>
        </a:lnSpc>
        <a:spcBef>
          <a:spcPct val="0"/>
        </a:spcBef>
        <a:spcAft>
          <a:spcPct val="0"/>
        </a:spcAft>
        <a:buClr>
          <a:srgbClr val="000000"/>
        </a:buClr>
        <a:buSzPct val="100000"/>
        <a:buFont typeface="Arial Unicode MS" pitchFamily="34" charset="-128"/>
        <a:defRPr sz="4400">
          <a:solidFill>
            <a:srgbClr val="000000"/>
          </a:solidFill>
          <a:latin typeface="Arial Unicode MS" pitchFamily="34" charset="-128"/>
          <a:ea typeface="MS Gothic"/>
          <a:cs typeface="MS Gothic"/>
        </a:defRPr>
      </a:lvl2pPr>
      <a:lvl3pPr algn="ctr" defTabSz="449263" rtl="0" eaLnBrk="0" fontAlgn="base" hangingPunct="0">
        <a:lnSpc>
          <a:spcPct val="81000"/>
        </a:lnSpc>
        <a:spcBef>
          <a:spcPct val="0"/>
        </a:spcBef>
        <a:spcAft>
          <a:spcPct val="0"/>
        </a:spcAft>
        <a:buClr>
          <a:srgbClr val="000000"/>
        </a:buClr>
        <a:buSzPct val="100000"/>
        <a:buFont typeface="Arial Unicode MS" pitchFamily="34" charset="-128"/>
        <a:defRPr sz="4400">
          <a:solidFill>
            <a:srgbClr val="000000"/>
          </a:solidFill>
          <a:latin typeface="Arial Unicode MS" pitchFamily="34" charset="-128"/>
          <a:ea typeface="MS Gothic"/>
          <a:cs typeface="MS Gothic"/>
        </a:defRPr>
      </a:lvl3pPr>
      <a:lvl4pPr algn="ctr" defTabSz="449263" rtl="0" eaLnBrk="0" fontAlgn="base" hangingPunct="0">
        <a:lnSpc>
          <a:spcPct val="81000"/>
        </a:lnSpc>
        <a:spcBef>
          <a:spcPct val="0"/>
        </a:spcBef>
        <a:spcAft>
          <a:spcPct val="0"/>
        </a:spcAft>
        <a:buClr>
          <a:srgbClr val="000000"/>
        </a:buClr>
        <a:buSzPct val="100000"/>
        <a:buFont typeface="Arial Unicode MS" pitchFamily="34" charset="-128"/>
        <a:defRPr sz="4400">
          <a:solidFill>
            <a:srgbClr val="000000"/>
          </a:solidFill>
          <a:latin typeface="Arial Unicode MS" pitchFamily="34" charset="-128"/>
          <a:ea typeface="MS Gothic"/>
          <a:cs typeface="MS Gothic"/>
        </a:defRPr>
      </a:lvl4pPr>
      <a:lvl5pPr algn="ctr" defTabSz="449263" rtl="0" eaLnBrk="0" fontAlgn="base" hangingPunct="0">
        <a:lnSpc>
          <a:spcPct val="81000"/>
        </a:lnSpc>
        <a:spcBef>
          <a:spcPct val="0"/>
        </a:spcBef>
        <a:spcAft>
          <a:spcPct val="0"/>
        </a:spcAft>
        <a:buClr>
          <a:srgbClr val="000000"/>
        </a:buClr>
        <a:buSzPct val="100000"/>
        <a:buFont typeface="Arial Unicode MS" pitchFamily="34" charset="-128"/>
        <a:defRPr sz="4400">
          <a:solidFill>
            <a:srgbClr val="000000"/>
          </a:solidFill>
          <a:latin typeface="Arial Unicode MS" pitchFamily="34" charset="-128"/>
          <a:ea typeface="MS Gothic"/>
          <a:cs typeface="MS Gothic"/>
        </a:defRPr>
      </a:lvl5pPr>
      <a:lvl6pPr marL="457200" algn="ctr" defTabSz="449263" rtl="0" fontAlgn="base">
        <a:lnSpc>
          <a:spcPct val="81000"/>
        </a:lnSpc>
        <a:spcBef>
          <a:spcPct val="0"/>
        </a:spcBef>
        <a:spcAft>
          <a:spcPct val="0"/>
        </a:spcAft>
        <a:buClr>
          <a:srgbClr val="000000"/>
        </a:buClr>
        <a:buSzPct val="100000"/>
        <a:buFont typeface="Arial Unicode MS" pitchFamily="34" charset="-128"/>
        <a:defRPr sz="4400">
          <a:solidFill>
            <a:srgbClr val="000000"/>
          </a:solidFill>
          <a:latin typeface="Arial Unicode MS" pitchFamily="34" charset="-128"/>
          <a:ea typeface="MS Gothic"/>
          <a:cs typeface="MS Gothic"/>
        </a:defRPr>
      </a:lvl6pPr>
      <a:lvl7pPr marL="914400" algn="ctr" defTabSz="449263" rtl="0" fontAlgn="base">
        <a:lnSpc>
          <a:spcPct val="81000"/>
        </a:lnSpc>
        <a:spcBef>
          <a:spcPct val="0"/>
        </a:spcBef>
        <a:spcAft>
          <a:spcPct val="0"/>
        </a:spcAft>
        <a:buClr>
          <a:srgbClr val="000000"/>
        </a:buClr>
        <a:buSzPct val="100000"/>
        <a:buFont typeface="Arial Unicode MS" pitchFamily="34" charset="-128"/>
        <a:defRPr sz="4400">
          <a:solidFill>
            <a:srgbClr val="000000"/>
          </a:solidFill>
          <a:latin typeface="Arial Unicode MS" pitchFamily="34" charset="-128"/>
          <a:ea typeface="MS Gothic"/>
          <a:cs typeface="MS Gothic"/>
        </a:defRPr>
      </a:lvl7pPr>
      <a:lvl8pPr marL="1371600" algn="ctr" defTabSz="449263" rtl="0" fontAlgn="base">
        <a:lnSpc>
          <a:spcPct val="81000"/>
        </a:lnSpc>
        <a:spcBef>
          <a:spcPct val="0"/>
        </a:spcBef>
        <a:spcAft>
          <a:spcPct val="0"/>
        </a:spcAft>
        <a:buClr>
          <a:srgbClr val="000000"/>
        </a:buClr>
        <a:buSzPct val="100000"/>
        <a:buFont typeface="Arial Unicode MS" pitchFamily="34" charset="-128"/>
        <a:defRPr sz="4400">
          <a:solidFill>
            <a:srgbClr val="000000"/>
          </a:solidFill>
          <a:latin typeface="Arial Unicode MS" pitchFamily="34" charset="-128"/>
          <a:ea typeface="MS Gothic"/>
          <a:cs typeface="MS Gothic"/>
        </a:defRPr>
      </a:lvl8pPr>
      <a:lvl9pPr marL="1828800" algn="ctr" defTabSz="449263" rtl="0" fontAlgn="base">
        <a:lnSpc>
          <a:spcPct val="81000"/>
        </a:lnSpc>
        <a:spcBef>
          <a:spcPct val="0"/>
        </a:spcBef>
        <a:spcAft>
          <a:spcPct val="0"/>
        </a:spcAft>
        <a:buClr>
          <a:srgbClr val="000000"/>
        </a:buClr>
        <a:buSzPct val="100000"/>
        <a:buFont typeface="Arial Unicode MS" pitchFamily="34" charset="-128"/>
        <a:defRPr sz="4400">
          <a:solidFill>
            <a:srgbClr val="000000"/>
          </a:solidFill>
          <a:latin typeface="Arial Unicode MS" pitchFamily="34" charset="-128"/>
          <a:ea typeface="MS Gothic"/>
          <a:cs typeface="MS Gothic"/>
        </a:defRPr>
      </a:lvl9pPr>
    </p:titleStyle>
    <p:bodyStyle>
      <a:lvl1pPr marL="338138" indent="-338138" algn="l" defTabSz="449263" rtl="0" eaLnBrk="0" fontAlgn="base" hangingPunct="0">
        <a:lnSpc>
          <a:spcPct val="81000"/>
        </a:lnSpc>
        <a:spcBef>
          <a:spcPts val="800"/>
        </a:spcBef>
        <a:spcAft>
          <a:spcPct val="0"/>
        </a:spcAft>
        <a:buClr>
          <a:srgbClr val="000000"/>
        </a:buClr>
        <a:buSzPct val="100000"/>
        <a:buFont typeface="Arial Unicode MS" pitchFamily="34" charset="-128"/>
        <a:buChar char="•"/>
        <a:defRPr sz="3200">
          <a:solidFill>
            <a:srgbClr val="000000"/>
          </a:solidFill>
          <a:latin typeface="+mn-lt"/>
          <a:ea typeface="+mn-ea"/>
          <a:cs typeface="+mn-cs"/>
        </a:defRPr>
      </a:lvl1pPr>
      <a:lvl2pPr marL="738188" indent="-280988" algn="l" defTabSz="449263" rtl="0" eaLnBrk="0" fontAlgn="base" hangingPunct="0">
        <a:lnSpc>
          <a:spcPct val="81000"/>
        </a:lnSpc>
        <a:spcBef>
          <a:spcPts val="700"/>
        </a:spcBef>
        <a:spcAft>
          <a:spcPct val="0"/>
        </a:spcAft>
        <a:buClr>
          <a:srgbClr val="000000"/>
        </a:buClr>
        <a:buSzPct val="100000"/>
        <a:buFont typeface="Arial Unicode MS" pitchFamily="34" charset="-128"/>
        <a:buChar char="–"/>
        <a:defRPr sz="2800">
          <a:solidFill>
            <a:srgbClr val="000000"/>
          </a:solidFill>
          <a:latin typeface="+mn-lt"/>
          <a:ea typeface="+mn-ea"/>
          <a:cs typeface="+mn-cs"/>
        </a:defRPr>
      </a:lvl2pPr>
      <a:lvl3pPr marL="1143000" indent="-228600" algn="l" defTabSz="449263" rtl="0" eaLnBrk="0" fontAlgn="base" hangingPunct="0">
        <a:lnSpc>
          <a:spcPct val="81000"/>
        </a:lnSpc>
        <a:spcBef>
          <a:spcPts val="600"/>
        </a:spcBef>
        <a:spcAft>
          <a:spcPct val="0"/>
        </a:spcAft>
        <a:buClr>
          <a:srgbClr val="000000"/>
        </a:buClr>
        <a:buSzPct val="100000"/>
        <a:buFont typeface="Arial Unicode MS" pitchFamily="34" charset="-128"/>
        <a:buChar char="•"/>
        <a:defRPr sz="2400">
          <a:solidFill>
            <a:srgbClr val="000000"/>
          </a:solidFill>
          <a:latin typeface="+mn-lt"/>
          <a:ea typeface="+mn-ea"/>
          <a:cs typeface="+mn-cs"/>
        </a:defRPr>
      </a:lvl3pPr>
      <a:lvl4pPr marL="1600200" indent="-228600" algn="l" defTabSz="449263" rtl="0" eaLnBrk="0" fontAlgn="base" hangingPunct="0">
        <a:lnSpc>
          <a:spcPct val="81000"/>
        </a:lnSpc>
        <a:spcBef>
          <a:spcPts val="500"/>
        </a:spcBef>
        <a:spcAft>
          <a:spcPct val="0"/>
        </a:spcAft>
        <a:buClr>
          <a:srgbClr val="000000"/>
        </a:buClr>
        <a:buSzPct val="100000"/>
        <a:buFont typeface="Arial Unicode MS" pitchFamily="34" charset="-128"/>
        <a:buChar char="–"/>
        <a:defRPr sz="2000">
          <a:solidFill>
            <a:srgbClr val="000000"/>
          </a:solidFill>
          <a:latin typeface="+mn-lt"/>
          <a:ea typeface="+mn-ea"/>
          <a:cs typeface="+mn-cs"/>
        </a:defRPr>
      </a:lvl4pPr>
      <a:lvl5pPr marL="2057400" indent="-228600" algn="l" defTabSz="449263" rtl="0" eaLnBrk="0" fontAlgn="base" hangingPunct="0">
        <a:lnSpc>
          <a:spcPct val="81000"/>
        </a:lnSpc>
        <a:spcBef>
          <a:spcPts val="500"/>
        </a:spcBef>
        <a:spcAft>
          <a:spcPct val="0"/>
        </a:spcAft>
        <a:buClr>
          <a:srgbClr val="000000"/>
        </a:buClr>
        <a:buSzPct val="100000"/>
        <a:buFont typeface="Arial Unicode MS" pitchFamily="34" charset="-128"/>
        <a:buChar char="»"/>
        <a:defRPr sz="2000">
          <a:solidFill>
            <a:srgbClr val="000000"/>
          </a:solidFill>
          <a:latin typeface="+mn-lt"/>
          <a:ea typeface="+mn-ea"/>
          <a:cs typeface="+mn-cs"/>
        </a:defRPr>
      </a:lvl5pPr>
      <a:lvl6pPr marL="2514600" indent="-228600" algn="l" defTabSz="449263" rtl="0" fontAlgn="base">
        <a:lnSpc>
          <a:spcPct val="81000"/>
        </a:lnSpc>
        <a:spcBef>
          <a:spcPts val="500"/>
        </a:spcBef>
        <a:spcAft>
          <a:spcPct val="0"/>
        </a:spcAft>
        <a:buClr>
          <a:srgbClr val="000000"/>
        </a:buClr>
        <a:buSzPct val="100000"/>
        <a:buFont typeface="Arial Unicode MS" pitchFamily="34" charset="-128"/>
        <a:buChar char="»"/>
        <a:defRPr sz="2000">
          <a:solidFill>
            <a:srgbClr val="000000"/>
          </a:solidFill>
          <a:latin typeface="+mn-lt"/>
          <a:ea typeface="+mn-ea"/>
          <a:cs typeface="+mn-cs"/>
        </a:defRPr>
      </a:lvl6pPr>
      <a:lvl7pPr marL="2971800" indent="-228600" algn="l" defTabSz="449263" rtl="0" fontAlgn="base">
        <a:lnSpc>
          <a:spcPct val="81000"/>
        </a:lnSpc>
        <a:spcBef>
          <a:spcPts val="500"/>
        </a:spcBef>
        <a:spcAft>
          <a:spcPct val="0"/>
        </a:spcAft>
        <a:buClr>
          <a:srgbClr val="000000"/>
        </a:buClr>
        <a:buSzPct val="100000"/>
        <a:buFont typeface="Arial Unicode MS" pitchFamily="34" charset="-128"/>
        <a:buChar char="»"/>
        <a:defRPr sz="2000">
          <a:solidFill>
            <a:srgbClr val="000000"/>
          </a:solidFill>
          <a:latin typeface="+mn-lt"/>
          <a:ea typeface="+mn-ea"/>
          <a:cs typeface="+mn-cs"/>
        </a:defRPr>
      </a:lvl7pPr>
      <a:lvl8pPr marL="3429000" indent="-228600" algn="l" defTabSz="449263" rtl="0" fontAlgn="base">
        <a:lnSpc>
          <a:spcPct val="81000"/>
        </a:lnSpc>
        <a:spcBef>
          <a:spcPts val="500"/>
        </a:spcBef>
        <a:spcAft>
          <a:spcPct val="0"/>
        </a:spcAft>
        <a:buClr>
          <a:srgbClr val="000000"/>
        </a:buClr>
        <a:buSzPct val="100000"/>
        <a:buFont typeface="Arial Unicode MS" pitchFamily="34" charset="-128"/>
        <a:buChar char="»"/>
        <a:defRPr sz="2000">
          <a:solidFill>
            <a:srgbClr val="000000"/>
          </a:solidFill>
          <a:latin typeface="+mn-lt"/>
          <a:ea typeface="+mn-ea"/>
          <a:cs typeface="+mn-cs"/>
        </a:defRPr>
      </a:lvl8pPr>
      <a:lvl9pPr marL="3886200" indent="-228600" algn="l" defTabSz="449263" rtl="0" fontAlgn="base">
        <a:lnSpc>
          <a:spcPct val="81000"/>
        </a:lnSpc>
        <a:spcBef>
          <a:spcPts val="500"/>
        </a:spcBef>
        <a:spcAft>
          <a:spcPct val="0"/>
        </a:spcAft>
        <a:buClr>
          <a:srgbClr val="000000"/>
        </a:buClr>
        <a:buSzPct val="100000"/>
        <a:buFont typeface="Arial Unicode MS" pitchFamily="34" charset="-128"/>
        <a:buChar char="»"/>
        <a:defRPr sz="2000">
          <a:solidFill>
            <a:srgbClr val="000000"/>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tx2">
                    <a:lumMod val="90000"/>
                    <a:lumOff val="10000"/>
                  </a:schemeClr>
                </a:solidFill>
                <a:latin typeface="+mn-lt"/>
                <a:cs typeface="+mn-cs"/>
              </a:defRPr>
            </a:lvl1pPr>
          </a:lstStyle>
          <a:p>
            <a:pPr>
              <a:defRPr/>
            </a:pPr>
            <a:fld id="{F4CA619A-DE24-4EDB-A835-AA922F5308B6}" type="datetimeFigureOut">
              <a:rPr lang="en-US">
                <a:solidFill>
                  <a:srgbClr val="303030">
                    <a:lumMod val="90000"/>
                    <a:lumOff val="10000"/>
                  </a:srgbClr>
                </a:solidFill>
                <a:ea typeface="+mn-ea"/>
              </a:rPr>
              <a:pPr>
                <a:defRPr/>
              </a:pPr>
              <a:t>10/27/2014</a:t>
            </a:fld>
            <a:endParaRPr lang="en-US">
              <a:solidFill>
                <a:srgbClr val="303030">
                  <a:lumMod val="90000"/>
                  <a:lumOff val="10000"/>
                </a:srgbClr>
              </a:solidFill>
              <a:ea typeface="+mn-ea"/>
            </a:endParaRPr>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dirty="0">
                <a:solidFill>
                  <a:schemeClr val="tx2">
                    <a:lumMod val="90000"/>
                    <a:lumOff val="10000"/>
                  </a:schemeClr>
                </a:solidFill>
                <a:latin typeface="+mn-lt"/>
                <a:cs typeface="+mn-cs"/>
              </a:defRPr>
            </a:lvl1pPr>
          </a:lstStyle>
          <a:p>
            <a:pPr>
              <a:defRPr/>
            </a:pPr>
            <a:endParaRPr lang="en-US">
              <a:solidFill>
                <a:srgbClr val="303030">
                  <a:lumMod val="90000"/>
                  <a:lumOff val="10000"/>
                </a:srgbClr>
              </a:solidFill>
              <a:ea typeface="+mn-ea"/>
            </a:endParaRPr>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smtClean="0">
                <a:solidFill>
                  <a:schemeClr val="tx1">
                    <a:lumMod val="85000"/>
                    <a:lumOff val="15000"/>
                  </a:schemeClr>
                </a:solidFill>
                <a:latin typeface="+mj-lt"/>
                <a:cs typeface="+mn-cs"/>
              </a:defRPr>
            </a:lvl1pPr>
          </a:lstStyle>
          <a:p>
            <a:pPr>
              <a:defRPr/>
            </a:pPr>
            <a:fld id="{3F9D3DA2-D836-4C5F-BE81-D4A80CF17656}" type="slidenum">
              <a:rPr lang="en-US" b="0">
                <a:solidFill>
                  <a:prstClr val="black">
                    <a:lumMod val="85000"/>
                    <a:lumOff val="15000"/>
                  </a:prstClr>
                </a:solidFill>
                <a:ea typeface="+mn-ea"/>
              </a:rPr>
              <a:pPr>
                <a:defRPr/>
              </a:pPr>
              <a:t>‹#›</a:t>
            </a:fld>
            <a:endParaRPr lang="en-US" b="0">
              <a:solidFill>
                <a:prstClr val="black">
                  <a:lumMod val="85000"/>
                  <a:lumOff val="15000"/>
                </a:prstClr>
              </a:solidFill>
              <a:ea typeface="+mn-ea"/>
            </a:endParaRPr>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2057" name="Picture 2"/>
          <p:cNvPicPr>
            <a:picLocks noChangeAspect="1" noChangeArrowheads="1"/>
          </p:cNvPicPr>
          <p:nvPr/>
        </p:nvPicPr>
        <p:blipFill>
          <a:blip r:embed="rId15"/>
          <a:srcRect/>
          <a:stretch>
            <a:fillRect/>
          </a:stretch>
        </p:blipFill>
        <p:spPr bwMode="auto">
          <a:xfrm>
            <a:off x="804863" y="6199188"/>
            <a:ext cx="334962" cy="354012"/>
          </a:xfrm>
          <a:prstGeom prst="rect">
            <a:avLst/>
          </a:prstGeom>
          <a:noFill/>
          <a:ln w="9525">
            <a:noFill/>
            <a:miter lim="800000"/>
            <a:headEnd/>
            <a:tailEnd/>
          </a:ln>
        </p:spPr>
      </p:pic>
      <p:pic>
        <p:nvPicPr>
          <p:cNvPr id="2058" name="Picture 5"/>
          <p:cNvPicPr>
            <a:picLocks noChangeAspect="1" noChangeArrowheads="1"/>
          </p:cNvPicPr>
          <p:nvPr/>
        </p:nvPicPr>
        <p:blipFill>
          <a:blip r:embed="rId16"/>
          <a:srcRect/>
          <a:stretch>
            <a:fillRect/>
          </a:stretch>
        </p:blipFill>
        <p:spPr bwMode="auto">
          <a:xfrm>
            <a:off x="755650" y="6223000"/>
            <a:ext cx="431800" cy="446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810" r:id="rId9"/>
    <p:sldLayoutId id="2147484811" r:id="rId10"/>
    <p:sldLayoutId id="2147484812" r:id="rId11"/>
    <p:sldLayoutId id="2147484813" r:id="rId12"/>
    <p:sldLayoutId id="2147484814" r:id="rId13"/>
  </p:sldLayoutIdLst>
  <p:transition spd="slow">
    <p:fade/>
  </p:transition>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tx2">
                    <a:lumMod val="90000"/>
                    <a:lumOff val="10000"/>
                  </a:schemeClr>
                </a:solidFill>
                <a:latin typeface="+mn-lt"/>
                <a:cs typeface="+mn-cs"/>
              </a:defRPr>
            </a:lvl1pPr>
          </a:lstStyle>
          <a:p>
            <a:pPr>
              <a:defRPr/>
            </a:pPr>
            <a:fld id="{F4CA619A-DE24-4EDB-A835-AA922F5308B6}" type="datetimeFigureOut">
              <a:rPr lang="en-US">
                <a:solidFill>
                  <a:srgbClr val="303030">
                    <a:lumMod val="90000"/>
                    <a:lumOff val="10000"/>
                  </a:srgbClr>
                </a:solidFill>
                <a:ea typeface="+mn-ea"/>
              </a:rPr>
              <a:pPr>
                <a:defRPr/>
              </a:pPr>
              <a:t>10/27/2014</a:t>
            </a:fld>
            <a:endParaRPr lang="en-US">
              <a:solidFill>
                <a:srgbClr val="303030">
                  <a:lumMod val="90000"/>
                  <a:lumOff val="10000"/>
                </a:srgbClr>
              </a:solidFill>
              <a:ea typeface="+mn-ea"/>
            </a:endParaRPr>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dirty="0">
                <a:solidFill>
                  <a:schemeClr val="tx2">
                    <a:lumMod val="90000"/>
                    <a:lumOff val="10000"/>
                  </a:schemeClr>
                </a:solidFill>
                <a:latin typeface="+mn-lt"/>
                <a:cs typeface="+mn-cs"/>
              </a:defRPr>
            </a:lvl1pPr>
          </a:lstStyle>
          <a:p>
            <a:pPr>
              <a:defRPr/>
            </a:pPr>
            <a:endParaRPr lang="en-US">
              <a:solidFill>
                <a:srgbClr val="303030">
                  <a:lumMod val="90000"/>
                  <a:lumOff val="10000"/>
                </a:srgbClr>
              </a:solidFill>
              <a:ea typeface="+mn-ea"/>
            </a:endParaRPr>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smtClean="0">
                <a:solidFill>
                  <a:schemeClr val="tx1">
                    <a:lumMod val="85000"/>
                    <a:lumOff val="15000"/>
                  </a:schemeClr>
                </a:solidFill>
                <a:latin typeface="+mj-lt"/>
                <a:cs typeface="+mn-cs"/>
              </a:defRPr>
            </a:lvl1pPr>
          </a:lstStyle>
          <a:p>
            <a:pPr>
              <a:defRPr/>
            </a:pPr>
            <a:fld id="{3F9D3DA2-D836-4C5F-BE81-D4A80CF17656}" type="slidenum">
              <a:rPr lang="en-US" b="0">
                <a:solidFill>
                  <a:prstClr val="black">
                    <a:lumMod val="85000"/>
                    <a:lumOff val="15000"/>
                  </a:prstClr>
                </a:solidFill>
                <a:ea typeface="+mn-ea"/>
              </a:rPr>
              <a:pPr>
                <a:defRPr/>
              </a:pPr>
              <a:t>‹#›</a:t>
            </a:fld>
            <a:endParaRPr lang="en-US" b="0">
              <a:solidFill>
                <a:prstClr val="black">
                  <a:lumMod val="85000"/>
                  <a:lumOff val="15000"/>
                </a:prstClr>
              </a:solidFill>
              <a:ea typeface="+mn-ea"/>
            </a:endParaRPr>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pic>
        <p:nvPicPr>
          <p:cNvPr id="2057" name="Picture 2"/>
          <p:cNvPicPr>
            <a:picLocks noChangeAspect="1" noChangeArrowheads="1"/>
          </p:cNvPicPr>
          <p:nvPr/>
        </p:nvPicPr>
        <p:blipFill>
          <a:blip r:embed="rId15"/>
          <a:srcRect/>
          <a:stretch>
            <a:fillRect/>
          </a:stretch>
        </p:blipFill>
        <p:spPr bwMode="auto">
          <a:xfrm>
            <a:off x="804863" y="6199188"/>
            <a:ext cx="334962" cy="354012"/>
          </a:xfrm>
          <a:prstGeom prst="rect">
            <a:avLst/>
          </a:prstGeom>
          <a:noFill/>
          <a:ln w="9525">
            <a:noFill/>
            <a:miter lim="800000"/>
            <a:headEnd/>
            <a:tailEnd/>
          </a:ln>
        </p:spPr>
      </p:pic>
      <p:pic>
        <p:nvPicPr>
          <p:cNvPr id="2058" name="Picture 5"/>
          <p:cNvPicPr>
            <a:picLocks noChangeAspect="1" noChangeArrowheads="1"/>
          </p:cNvPicPr>
          <p:nvPr/>
        </p:nvPicPr>
        <p:blipFill>
          <a:blip r:embed="rId16"/>
          <a:srcRect/>
          <a:stretch>
            <a:fillRect/>
          </a:stretch>
        </p:blipFill>
        <p:spPr bwMode="auto">
          <a:xfrm>
            <a:off x="755650" y="6223000"/>
            <a:ext cx="431800" cy="446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 id="2147484827" r:id="rId12"/>
    <p:sldLayoutId id="2147484828" r:id="rId13"/>
  </p:sldLayoutIdLst>
  <p:transition spd="slow">
    <p:fade/>
  </p:transition>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or recte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027" name="Imatge 1" descr="curt fons blanc_h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50871" y="764704"/>
            <a:ext cx="5513417" cy="1134686"/>
          </a:xfrm>
          <a:prstGeom prst="rect">
            <a:avLst/>
          </a:prstGeom>
          <a:noFill/>
          <a:ln w="9525">
            <a:noFill/>
            <a:miter lim="800000"/>
            <a:headEnd/>
            <a:tailEnd/>
          </a:ln>
        </p:spPr>
      </p:pic>
      <p:sp>
        <p:nvSpPr>
          <p:cNvPr id="11" name="TextBox 10"/>
          <p:cNvSpPr txBox="1"/>
          <p:nvPr/>
        </p:nvSpPr>
        <p:spPr>
          <a:xfrm>
            <a:off x="2627784" y="2852936"/>
            <a:ext cx="5976663" cy="1754326"/>
          </a:xfrm>
          <a:prstGeom prst="rect">
            <a:avLst/>
          </a:prstGeom>
          <a:noFill/>
        </p:spPr>
        <p:txBody>
          <a:bodyPr wrap="square" rtlCol="0">
            <a:spAutoFit/>
          </a:bodyPr>
          <a:lstStyle/>
          <a:p>
            <a:pPr>
              <a:spcBef>
                <a:spcPct val="0"/>
              </a:spcBef>
            </a:pPr>
            <a:r>
              <a:rPr lang="pt-BR" sz="3600" dirty="0" smtClean="0">
                <a:ln w="18000">
                  <a:solidFill>
                    <a:srgbClr val="3333CC">
                      <a:satMod val="140000"/>
                    </a:srgbClr>
                  </a:solidFill>
                  <a:prstDash val="solid"/>
                  <a:miter lim="800000"/>
                </a:ln>
                <a:solidFill>
                  <a:sysClr val="windowText" lastClr="000000"/>
                </a:solidFill>
                <a:ea typeface="MS Gothic"/>
              </a:rPr>
              <a:t>La </a:t>
            </a:r>
            <a:r>
              <a:rPr lang="pt-BR" sz="3600" dirty="0" err="1" smtClean="0">
                <a:ln w="18000">
                  <a:solidFill>
                    <a:srgbClr val="3333CC">
                      <a:satMod val="140000"/>
                    </a:srgbClr>
                  </a:solidFill>
                  <a:prstDash val="solid"/>
                  <a:miter lim="800000"/>
                </a:ln>
                <a:solidFill>
                  <a:sysClr val="windowText" lastClr="000000"/>
                </a:solidFill>
                <a:ea typeface="MS Gothic"/>
              </a:rPr>
              <a:t>Cigarreta</a:t>
            </a:r>
            <a:r>
              <a:rPr lang="pt-BR" sz="3600" dirty="0" smtClean="0">
                <a:ln w="18000">
                  <a:solidFill>
                    <a:srgbClr val="3333CC">
                      <a:satMod val="140000"/>
                    </a:srgbClr>
                  </a:solidFill>
                  <a:prstDash val="solid"/>
                  <a:miter lim="800000"/>
                </a:ln>
                <a:solidFill>
                  <a:sysClr val="windowText" lastClr="000000"/>
                </a:solidFill>
                <a:ea typeface="MS Gothic"/>
              </a:rPr>
              <a:t> </a:t>
            </a:r>
            <a:r>
              <a:rPr lang="pt-BR" sz="3600" dirty="0" err="1" smtClean="0">
                <a:ln w="18000">
                  <a:solidFill>
                    <a:srgbClr val="3333CC">
                      <a:satMod val="140000"/>
                    </a:srgbClr>
                  </a:solidFill>
                  <a:prstDash val="solid"/>
                  <a:miter lim="800000"/>
                </a:ln>
                <a:solidFill>
                  <a:sysClr val="windowText" lastClr="000000"/>
                </a:solidFill>
                <a:ea typeface="MS Gothic"/>
              </a:rPr>
              <a:t>Electrònica</a:t>
            </a:r>
            <a:r>
              <a:rPr lang="pt-BR" sz="3600" dirty="0" smtClean="0">
                <a:ln w="18000">
                  <a:solidFill>
                    <a:srgbClr val="3333CC">
                      <a:satMod val="140000"/>
                    </a:srgbClr>
                  </a:solidFill>
                  <a:prstDash val="solid"/>
                  <a:miter lim="800000"/>
                </a:ln>
                <a:solidFill>
                  <a:sysClr val="windowText" lastClr="000000"/>
                </a:solidFill>
                <a:ea typeface="MS Gothic"/>
              </a:rPr>
              <a:t>:  </a:t>
            </a:r>
            <a:r>
              <a:rPr lang="pt-BR" sz="3600" dirty="0" err="1" smtClean="0">
                <a:ln w="18000">
                  <a:solidFill>
                    <a:srgbClr val="3333CC">
                      <a:satMod val="140000"/>
                    </a:srgbClr>
                  </a:solidFill>
                  <a:prstDash val="solid"/>
                  <a:miter lim="800000"/>
                </a:ln>
                <a:solidFill>
                  <a:sysClr val="windowText" lastClr="000000"/>
                </a:solidFill>
                <a:ea typeface="MS Gothic"/>
              </a:rPr>
              <a:t>Què</a:t>
            </a:r>
            <a:r>
              <a:rPr lang="pt-BR" sz="3600" dirty="0" smtClean="0">
                <a:ln w="18000">
                  <a:solidFill>
                    <a:srgbClr val="3333CC">
                      <a:satMod val="140000"/>
                    </a:srgbClr>
                  </a:solidFill>
                  <a:prstDash val="solid"/>
                  <a:miter lim="800000"/>
                </a:ln>
                <a:solidFill>
                  <a:sysClr val="windowText" lastClr="000000"/>
                </a:solidFill>
                <a:ea typeface="MS Gothic"/>
              </a:rPr>
              <a:t> </a:t>
            </a:r>
            <a:r>
              <a:rPr lang="pt-BR" sz="3600" dirty="0" err="1" smtClean="0">
                <a:ln w="18000">
                  <a:solidFill>
                    <a:srgbClr val="3333CC">
                      <a:satMod val="140000"/>
                    </a:srgbClr>
                  </a:solidFill>
                  <a:prstDash val="solid"/>
                  <a:miter lim="800000"/>
                </a:ln>
                <a:solidFill>
                  <a:sysClr val="windowText" lastClr="000000"/>
                </a:solidFill>
                <a:ea typeface="MS Gothic"/>
              </a:rPr>
              <a:t>en</a:t>
            </a:r>
            <a:r>
              <a:rPr lang="pt-BR" sz="3600" dirty="0" smtClean="0">
                <a:ln w="18000">
                  <a:solidFill>
                    <a:srgbClr val="3333CC">
                      <a:satMod val="140000"/>
                    </a:srgbClr>
                  </a:solidFill>
                  <a:prstDash val="solid"/>
                  <a:miter lim="800000"/>
                </a:ln>
                <a:solidFill>
                  <a:sysClr val="windowText" lastClr="000000"/>
                </a:solidFill>
                <a:ea typeface="MS Gothic"/>
              </a:rPr>
              <a:t> sabem? </a:t>
            </a:r>
          </a:p>
          <a:p>
            <a:pPr>
              <a:spcBef>
                <a:spcPct val="0"/>
              </a:spcBef>
            </a:pPr>
            <a:r>
              <a:rPr lang="pt-BR" sz="3600" dirty="0" err="1" smtClean="0">
                <a:ln w="18000">
                  <a:solidFill>
                    <a:srgbClr val="3333CC">
                      <a:satMod val="140000"/>
                    </a:srgbClr>
                  </a:solidFill>
                  <a:prstDash val="solid"/>
                  <a:miter lim="800000"/>
                </a:ln>
                <a:solidFill>
                  <a:sysClr val="windowText" lastClr="000000"/>
                </a:solidFill>
                <a:ea typeface="MS Gothic"/>
              </a:rPr>
              <a:t>Què</a:t>
            </a:r>
            <a:r>
              <a:rPr lang="pt-BR" sz="3600" dirty="0" smtClean="0">
                <a:ln w="18000">
                  <a:solidFill>
                    <a:srgbClr val="3333CC">
                      <a:satMod val="140000"/>
                    </a:srgbClr>
                  </a:solidFill>
                  <a:prstDash val="solid"/>
                  <a:miter lim="800000"/>
                </a:ln>
                <a:solidFill>
                  <a:sysClr val="windowText" lastClr="000000"/>
                </a:solidFill>
                <a:ea typeface="MS Gothic"/>
              </a:rPr>
              <a:t> </a:t>
            </a:r>
            <a:r>
              <a:rPr lang="pt-BR" sz="3600" dirty="0" err="1" smtClean="0">
                <a:ln w="18000">
                  <a:solidFill>
                    <a:srgbClr val="3333CC">
                      <a:satMod val="140000"/>
                    </a:srgbClr>
                  </a:solidFill>
                  <a:prstDash val="solid"/>
                  <a:miter lim="800000"/>
                </a:ln>
                <a:solidFill>
                  <a:sysClr val="windowText" lastClr="000000"/>
                </a:solidFill>
                <a:ea typeface="MS Gothic"/>
              </a:rPr>
              <a:t>estem</a:t>
            </a:r>
            <a:r>
              <a:rPr lang="pt-BR" sz="3600" dirty="0" smtClean="0">
                <a:ln w="18000">
                  <a:solidFill>
                    <a:srgbClr val="3333CC">
                      <a:satMod val="140000"/>
                    </a:srgbClr>
                  </a:solidFill>
                  <a:prstDash val="solid"/>
                  <a:miter lim="800000"/>
                </a:ln>
                <a:solidFill>
                  <a:sysClr val="windowText" lastClr="000000"/>
                </a:solidFill>
                <a:ea typeface="MS Gothic"/>
              </a:rPr>
              <a:t> </a:t>
            </a:r>
            <a:r>
              <a:rPr lang="pt-BR" sz="3600" dirty="0" err="1" smtClean="0">
                <a:ln w="18000">
                  <a:solidFill>
                    <a:srgbClr val="3333CC">
                      <a:satMod val="140000"/>
                    </a:srgbClr>
                  </a:solidFill>
                  <a:prstDash val="solid"/>
                  <a:miter lim="800000"/>
                </a:ln>
                <a:solidFill>
                  <a:sysClr val="windowText" lastClr="000000"/>
                </a:solidFill>
                <a:ea typeface="MS Gothic"/>
              </a:rPr>
              <a:t>fent</a:t>
            </a:r>
            <a:r>
              <a:rPr lang="pt-BR" sz="3600" dirty="0" smtClean="0">
                <a:ln w="18000">
                  <a:solidFill>
                    <a:srgbClr val="3333CC">
                      <a:satMod val="140000"/>
                    </a:srgbClr>
                  </a:solidFill>
                  <a:prstDash val="solid"/>
                  <a:miter lim="800000"/>
                </a:ln>
                <a:solidFill>
                  <a:sysClr val="windowText" lastClr="000000"/>
                </a:solidFill>
                <a:ea typeface="MS Gothic"/>
              </a:rPr>
              <a:t>? </a:t>
            </a:r>
            <a:endParaRPr lang="es-ES" sz="3600" dirty="0">
              <a:ln w="18000">
                <a:solidFill>
                  <a:srgbClr val="3333CC">
                    <a:satMod val="140000"/>
                  </a:srgbClr>
                </a:solidFill>
                <a:prstDash val="solid"/>
                <a:miter lim="800000"/>
              </a:ln>
              <a:solidFill>
                <a:sysClr val="windowText" lastClr="000000"/>
              </a:solidFill>
              <a:ea typeface="MS Gothic"/>
            </a:endParaRPr>
          </a:p>
        </p:txBody>
      </p:sp>
      <p:pic>
        <p:nvPicPr>
          <p:cNvPr id="1026" name="Picture 2"/>
          <p:cNvPicPr>
            <a:picLocks noChangeAspect="1" noChangeArrowheads="1"/>
          </p:cNvPicPr>
          <p:nvPr/>
        </p:nvPicPr>
        <p:blipFill>
          <a:blip r:embed="rId4"/>
          <a:srcRect/>
          <a:stretch>
            <a:fillRect/>
          </a:stretch>
        </p:blipFill>
        <p:spPr bwMode="auto">
          <a:xfrm>
            <a:off x="467544" y="2492896"/>
            <a:ext cx="2116323" cy="29606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or recte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4" name="3 Marcador de contenido"/>
          <p:cNvGraphicFramePr>
            <a:graphicFrameLocks noGrp="1"/>
          </p:cNvGraphicFramePr>
          <p:nvPr>
            <p:ph idx="1"/>
          </p:nvPr>
        </p:nvGraphicFramePr>
        <p:xfrm>
          <a:off x="611560" y="105273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ol 1"/>
          <p:cNvSpPr>
            <a:spLocks noGrp="1"/>
          </p:cNvSpPr>
          <p:nvPr>
            <p:ph type="title"/>
          </p:nvPr>
        </p:nvSpPr>
        <p:spPr>
          <a:xfrm>
            <a:off x="827584" y="0"/>
            <a:ext cx="7416824" cy="1656184"/>
          </a:xfrm>
        </p:spPr>
        <p:txBody>
          <a:bodyPr>
            <a:normAutofit/>
          </a:bodyPr>
          <a:lstStyle/>
          <a:p>
            <a:r>
              <a:rPr lang="ca-ES" sz="3200" b="1" dirty="0" smtClean="0">
                <a:solidFill>
                  <a:srgbClr val="C00000"/>
                </a:solidFill>
              </a:rPr>
              <a:t>Consum de tabac en professionals de l’atenció primària </a:t>
            </a:r>
            <a:endParaRPr lang="ca-ES" sz="3200" b="1" dirty="0">
              <a:solidFill>
                <a:srgbClr val="C00000"/>
              </a:solidFill>
            </a:endParaRPr>
          </a:p>
        </p:txBody>
      </p:sp>
      <p:sp>
        <p:nvSpPr>
          <p:cNvPr id="24577" name="Rectangle 1"/>
          <p:cNvSpPr>
            <a:spLocks noChangeArrowheads="1"/>
          </p:cNvSpPr>
          <p:nvPr/>
        </p:nvSpPr>
        <p:spPr bwMode="auto">
          <a:xfrm>
            <a:off x="1259632" y="5661248"/>
            <a:ext cx="7416824" cy="1015663"/>
          </a:xfrm>
          <a:prstGeom prst="rect">
            <a:avLst/>
          </a:prstGeom>
          <a:solidFill>
            <a:srgbClr val="0099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ct val="0"/>
              </a:spcBef>
            </a:pPr>
            <a:r>
              <a:rPr lang="ca-ES" sz="2000" b="0" dirty="0" smtClean="0">
                <a:solidFill>
                  <a:srgbClr val="FFFFFF"/>
                </a:solidFill>
                <a:ea typeface="Times New Roman" pitchFamily="18" charset="0"/>
                <a:cs typeface="Times New Roman" pitchFamily="18" charset="0"/>
              </a:rPr>
              <a:t>Aquestes dades confirmen la tendència a la baixa del consum de tabac entre el personal dels centres d’atenció primària, que el 2002 era del 24,5% i el 1982, representava el 52,8%. </a:t>
            </a:r>
            <a:endParaRPr lang="ca-ES" sz="3200" b="0" dirty="0" smtClean="0">
              <a:solidFill>
                <a:srgbClr val="FFFFFF"/>
              </a:solidFill>
              <a:ea typeface="MS Gothic"/>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or recte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4" name="Gràfic 3"/>
          <p:cNvGraphicFramePr/>
          <p:nvPr/>
        </p:nvGraphicFramePr>
        <p:xfrm>
          <a:off x="251520" y="1025352"/>
          <a:ext cx="8640960"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ol 1"/>
          <p:cNvSpPr txBox="1">
            <a:spLocks/>
          </p:cNvSpPr>
          <p:nvPr/>
        </p:nvSpPr>
        <p:spPr>
          <a:xfrm>
            <a:off x="457200" y="-171400"/>
            <a:ext cx="8229600" cy="1143000"/>
          </a:xfrm>
          <a:prstGeom prst="rect">
            <a:avLst/>
          </a:prstGeom>
        </p:spPr>
        <p:txBody>
          <a:bodyPr vert="horz" lIns="91440" tIns="45720" rIns="91440" bIns="45720" rtlCol="0" anchor="ctr">
            <a:normAutofit/>
          </a:bodyPr>
          <a:lstStyle/>
          <a:p>
            <a:pPr algn="ctr">
              <a:spcBef>
                <a:spcPct val="0"/>
              </a:spcBef>
              <a:defRPr/>
            </a:pPr>
            <a:r>
              <a:rPr lang="ca-ES" sz="3200" dirty="0" smtClean="0">
                <a:solidFill>
                  <a:srgbClr val="C00000"/>
                </a:solidFill>
                <a:ea typeface="MS Gothic"/>
              </a:rPr>
              <a:t>Consum de tabac per sexe</a:t>
            </a:r>
            <a:endParaRPr lang="ca-ES" sz="3200" dirty="0">
              <a:solidFill>
                <a:srgbClr val="C00000"/>
              </a:solidFill>
              <a:ea typeface="MS Gothic"/>
            </a:endParaRPr>
          </a:p>
        </p:txBody>
      </p:sp>
      <p:pic>
        <p:nvPicPr>
          <p:cNvPr id="7" name="Imatge 6" descr="aspc_color_h2.jpg"/>
          <p:cNvPicPr>
            <a:picLocks noChangeAspect="1"/>
          </p:cNvPicPr>
          <p:nvPr/>
        </p:nvPicPr>
        <p:blipFill>
          <a:blip r:embed="rId3" cstate="print"/>
          <a:srcRect/>
          <a:stretch>
            <a:fillRect/>
          </a:stretch>
        </p:blipFill>
        <p:spPr bwMode="auto">
          <a:xfrm>
            <a:off x="468313" y="6337300"/>
            <a:ext cx="3144837" cy="33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or recte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4" name="Gràfic 3"/>
          <p:cNvGraphicFramePr/>
          <p:nvPr/>
        </p:nvGraphicFramePr>
        <p:xfrm>
          <a:off x="323528" y="764704"/>
          <a:ext cx="856895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ol 1"/>
          <p:cNvSpPr txBox="1">
            <a:spLocks/>
          </p:cNvSpPr>
          <p:nvPr/>
        </p:nvSpPr>
        <p:spPr>
          <a:xfrm>
            <a:off x="467544" y="-171400"/>
            <a:ext cx="8229600" cy="1143000"/>
          </a:xfrm>
          <a:prstGeom prst="rect">
            <a:avLst/>
          </a:prstGeom>
        </p:spPr>
        <p:txBody>
          <a:bodyPr vert="horz" lIns="91440" tIns="45720" rIns="91440" bIns="45720" rtlCol="0" anchor="ctr">
            <a:normAutofit/>
          </a:bodyPr>
          <a:lstStyle/>
          <a:p>
            <a:pPr algn="ctr">
              <a:spcBef>
                <a:spcPct val="0"/>
              </a:spcBef>
              <a:defRPr/>
            </a:pPr>
            <a:r>
              <a:rPr lang="ca-ES" sz="3200" dirty="0" smtClean="0">
                <a:solidFill>
                  <a:srgbClr val="C00000"/>
                </a:solidFill>
                <a:ea typeface="MS Gothic"/>
              </a:rPr>
              <a:t>Consum de tabac per professió</a:t>
            </a:r>
            <a:endParaRPr lang="ca-ES" sz="3200" dirty="0">
              <a:solidFill>
                <a:srgbClr val="C00000"/>
              </a:solidFill>
              <a:ea typeface="MS Gothic"/>
            </a:endParaRPr>
          </a:p>
        </p:txBody>
      </p:sp>
      <p:pic>
        <p:nvPicPr>
          <p:cNvPr id="7" name="Imatge 6" descr="aspc_color_h2.jpg"/>
          <p:cNvPicPr>
            <a:picLocks noChangeAspect="1"/>
          </p:cNvPicPr>
          <p:nvPr/>
        </p:nvPicPr>
        <p:blipFill>
          <a:blip r:embed="rId3" cstate="print"/>
          <a:srcRect/>
          <a:stretch>
            <a:fillRect/>
          </a:stretch>
        </p:blipFill>
        <p:spPr bwMode="auto">
          <a:xfrm>
            <a:off x="468313" y="6337300"/>
            <a:ext cx="3144837" cy="33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recte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ítol 1"/>
          <p:cNvSpPr>
            <a:spLocks noGrp="1"/>
          </p:cNvSpPr>
          <p:nvPr>
            <p:ph type="title"/>
          </p:nvPr>
        </p:nvSpPr>
        <p:spPr/>
        <p:txBody>
          <a:bodyPr/>
          <a:lstStyle/>
          <a:p>
            <a:r>
              <a:rPr lang="ca-ES" sz="2800" b="1" dirty="0" smtClean="0">
                <a:solidFill>
                  <a:srgbClr val="C00000"/>
                </a:solidFill>
              </a:rPr>
              <a:t>El compliment de la llei 42/2010 continua sent òptim </a:t>
            </a:r>
            <a:endParaRPr lang="ca-ES" sz="2800" b="1" dirty="0">
              <a:solidFill>
                <a:srgbClr val="C00000"/>
              </a:solidFill>
            </a:endParaRPr>
          </a:p>
        </p:txBody>
      </p:sp>
      <p:graphicFrame>
        <p:nvGraphicFramePr>
          <p:cNvPr id="4" name="Contenidor de contingut 3"/>
          <p:cNvGraphicFramePr>
            <a:graphicFrameLocks noGrp="1"/>
          </p:cNvGraphicFramePr>
          <p:nvPr>
            <p:ph idx="1"/>
          </p:nvPr>
        </p:nvGraphicFramePr>
        <p:xfrm>
          <a:off x="395536" y="1772816"/>
          <a:ext cx="8280920" cy="4182711"/>
        </p:xfrm>
        <a:graphic>
          <a:graphicData uri="http://schemas.openxmlformats.org/drawingml/2006/table">
            <a:tbl>
              <a:tblPr/>
              <a:tblGrid>
                <a:gridCol w="1268665"/>
                <a:gridCol w="971927"/>
                <a:gridCol w="639728"/>
                <a:gridCol w="720080"/>
                <a:gridCol w="656641"/>
                <a:gridCol w="783519"/>
                <a:gridCol w="788688"/>
                <a:gridCol w="214320"/>
                <a:gridCol w="735029"/>
                <a:gridCol w="683984"/>
                <a:gridCol w="818339"/>
              </a:tblGrid>
              <a:tr h="147487">
                <a:tc>
                  <a:txBody>
                    <a:bodyPr/>
                    <a:lstStyle/>
                    <a:p>
                      <a:endParaRPr lang="ca-ES" sz="900" dirty="0">
                        <a:latin typeface="Calibri"/>
                        <a:ea typeface="Times New Roman"/>
                        <a:cs typeface="Times New Roman"/>
                      </a:endParaRPr>
                    </a:p>
                  </a:txBody>
                  <a:tcPr marL="34414" marR="34414" marT="0" marB="0" anchor="b">
                    <a:lnL>
                      <a:noFill/>
                    </a:lnL>
                    <a:lnR>
                      <a:noFill/>
                    </a:lnR>
                    <a:lnT>
                      <a:noFill/>
                    </a:lnT>
                    <a:lnB w="12700" cap="flat" cmpd="sng" algn="ctr">
                      <a:solidFill>
                        <a:srgbClr val="00CC98"/>
                      </a:solidFill>
                      <a:prstDash val="solid"/>
                      <a:round/>
                      <a:headEnd type="none" w="med" len="med"/>
                      <a:tailEnd type="none" w="med" len="med"/>
                    </a:lnB>
                  </a:tcPr>
                </a:tc>
                <a:tc>
                  <a:txBody>
                    <a:bodyPr/>
                    <a:lstStyle/>
                    <a:p>
                      <a:endParaRPr lang="ca-ES" sz="900">
                        <a:latin typeface="Calibri"/>
                        <a:ea typeface="Times New Roman"/>
                        <a:cs typeface="Times New Roman"/>
                      </a:endParaRPr>
                    </a:p>
                  </a:txBody>
                  <a:tcPr marL="34414" marR="34414" marT="0" marB="0" anchor="b">
                    <a:lnL>
                      <a:noFill/>
                    </a:lnL>
                    <a:lnR>
                      <a:noFill/>
                    </a:lnR>
                    <a:lnT>
                      <a:noFill/>
                    </a:lnT>
                    <a:lnB w="12700" cap="flat" cmpd="sng" algn="ctr">
                      <a:solidFill>
                        <a:srgbClr val="00CC98"/>
                      </a:solidFill>
                      <a:prstDash val="solid"/>
                      <a:round/>
                      <a:headEnd type="none" w="med" len="med"/>
                      <a:tailEnd type="none" w="med" len="med"/>
                    </a:lnB>
                  </a:tcPr>
                </a:tc>
                <a:tc>
                  <a:txBody>
                    <a:bodyPr/>
                    <a:lstStyle/>
                    <a:p>
                      <a:endParaRPr lang="ca-ES" sz="900">
                        <a:latin typeface="Calibri"/>
                        <a:ea typeface="Times New Roman"/>
                        <a:cs typeface="Times New Roman"/>
                      </a:endParaRPr>
                    </a:p>
                  </a:txBody>
                  <a:tcPr marL="34414" marR="34414" marT="0" marB="0" anchor="b">
                    <a:lnL>
                      <a:noFill/>
                    </a:lnL>
                    <a:lnR>
                      <a:noFill/>
                    </a:lnR>
                    <a:lnT>
                      <a:noFill/>
                    </a:lnT>
                    <a:lnB w="12700" cap="flat" cmpd="sng" algn="ctr">
                      <a:solidFill>
                        <a:srgbClr val="00CC98"/>
                      </a:solidFill>
                      <a:prstDash val="solid"/>
                      <a:round/>
                      <a:headEnd type="none" w="med" len="med"/>
                      <a:tailEnd type="none" w="med" len="med"/>
                    </a:lnB>
                  </a:tcPr>
                </a:tc>
                <a:tc>
                  <a:txBody>
                    <a:bodyPr/>
                    <a:lstStyle/>
                    <a:p>
                      <a:endParaRPr lang="ca-ES" sz="900">
                        <a:latin typeface="Calibri"/>
                        <a:ea typeface="Times New Roman"/>
                        <a:cs typeface="Times New Roman"/>
                      </a:endParaRPr>
                    </a:p>
                  </a:txBody>
                  <a:tcPr marL="34414" marR="34414" marT="0" marB="0" anchor="b">
                    <a:lnL>
                      <a:noFill/>
                    </a:lnL>
                    <a:lnR>
                      <a:noFill/>
                    </a:lnR>
                    <a:lnT>
                      <a:noFill/>
                    </a:lnT>
                    <a:lnB w="12700" cap="flat" cmpd="sng" algn="ctr">
                      <a:solidFill>
                        <a:srgbClr val="00CC98"/>
                      </a:solidFill>
                      <a:prstDash val="solid"/>
                      <a:round/>
                      <a:headEnd type="none" w="med" len="med"/>
                      <a:tailEnd type="none" w="med" len="med"/>
                    </a:lnB>
                  </a:tcPr>
                </a:tc>
                <a:tc>
                  <a:txBody>
                    <a:bodyPr/>
                    <a:lstStyle/>
                    <a:p>
                      <a:endParaRPr lang="ca-ES" sz="900">
                        <a:latin typeface="Calibri"/>
                        <a:ea typeface="Times New Roman"/>
                        <a:cs typeface="Times New Roman"/>
                      </a:endParaRPr>
                    </a:p>
                  </a:txBody>
                  <a:tcPr marL="34414" marR="34414" marT="0" marB="0" anchor="b">
                    <a:lnL>
                      <a:noFill/>
                    </a:lnL>
                    <a:lnR>
                      <a:noFill/>
                    </a:lnR>
                    <a:lnT>
                      <a:noFill/>
                    </a:lnT>
                    <a:lnB w="12700" cap="flat" cmpd="sng" algn="ctr">
                      <a:solidFill>
                        <a:srgbClr val="00CC98"/>
                      </a:solidFill>
                      <a:prstDash val="solid"/>
                      <a:round/>
                      <a:headEnd type="none" w="med" len="med"/>
                      <a:tailEnd type="none" w="med" len="med"/>
                    </a:lnB>
                  </a:tcPr>
                </a:tc>
                <a:tc>
                  <a:txBody>
                    <a:bodyPr/>
                    <a:lstStyle/>
                    <a:p>
                      <a:endParaRPr lang="ca-ES" sz="900">
                        <a:latin typeface="Calibri"/>
                        <a:ea typeface="Times New Roman"/>
                        <a:cs typeface="Times New Roman"/>
                      </a:endParaRPr>
                    </a:p>
                  </a:txBody>
                  <a:tcPr marL="34414" marR="34414" marT="0" marB="0" anchor="b">
                    <a:lnL>
                      <a:noFill/>
                    </a:lnL>
                    <a:lnR>
                      <a:noFill/>
                    </a:lnR>
                    <a:lnT>
                      <a:noFill/>
                    </a:lnT>
                    <a:lnB w="12700" cap="flat" cmpd="sng" algn="ctr">
                      <a:solidFill>
                        <a:srgbClr val="00CC98"/>
                      </a:solidFill>
                      <a:prstDash val="solid"/>
                      <a:round/>
                      <a:headEnd type="none" w="med" len="med"/>
                      <a:tailEnd type="none" w="med" len="med"/>
                    </a:lnB>
                  </a:tcPr>
                </a:tc>
                <a:tc>
                  <a:txBody>
                    <a:bodyPr/>
                    <a:lstStyle/>
                    <a:p>
                      <a:endParaRPr lang="ca-ES" sz="900">
                        <a:latin typeface="Calibri"/>
                        <a:ea typeface="Times New Roman"/>
                        <a:cs typeface="Times New Roman"/>
                      </a:endParaRPr>
                    </a:p>
                  </a:txBody>
                  <a:tcPr marL="34414" marR="34414" marT="0" marB="0" anchor="b">
                    <a:lnL>
                      <a:noFill/>
                    </a:lnL>
                    <a:lnR>
                      <a:noFill/>
                    </a:lnR>
                    <a:lnT>
                      <a:noFill/>
                    </a:lnT>
                    <a:lnB w="12700" cap="flat" cmpd="sng" algn="ctr">
                      <a:solidFill>
                        <a:srgbClr val="00CC98"/>
                      </a:solidFill>
                      <a:prstDash val="solid"/>
                      <a:round/>
                      <a:headEnd type="none" w="med" len="med"/>
                      <a:tailEnd type="none" w="med" len="med"/>
                    </a:lnB>
                  </a:tcPr>
                </a:tc>
                <a:tc>
                  <a:txBody>
                    <a:bodyPr/>
                    <a:lstStyle/>
                    <a:p>
                      <a:endParaRPr lang="ca-ES" sz="900">
                        <a:latin typeface="Calibri"/>
                        <a:ea typeface="Times New Roman"/>
                        <a:cs typeface="Times New Roman"/>
                      </a:endParaRPr>
                    </a:p>
                  </a:txBody>
                  <a:tcPr marL="34414" marR="34414" marT="0" marB="0" anchor="b">
                    <a:lnL>
                      <a:noFill/>
                    </a:lnL>
                    <a:lnR>
                      <a:noFill/>
                    </a:lnR>
                    <a:lnT>
                      <a:noFill/>
                    </a:lnT>
                    <a:lnB w="12700" cap="flat" cmpd="sng" algn="ctr">
                      <a:solidFill>
                        <a:srgbClr val="00CC98"/>
                      </a:solidFill>
                      <a:prstDash val="solid"/>
                      <a:round/>
                      <a:headEnd type="none" w="med" len="med"/>
                      <a:tailEnd type="none" w="med" len="med"/>
                    </a:lnB>
                  </a:tcPr>
                </a:tc>
                <a:tc>
                  <a:txBody>
                    <a:bodyPr/>
                    <a:lstStyle/>
                    <a:p>
                      <a:endParaRPr lang="ca-ES" sz="900">
                        <a:latin typeface="Calibri"/>
                        <a:ea typeface="Times New Roman"/>
                        <a:cs typeface="Times New Roman"/>
                      </a:endParaRPr>
                    </a:p>
                  </a:txBody>
                  <a:tcPr marL="34414" marR="34414" marT="0" marB="0" anchor="b">
                    <a:lnL>
                      <a:noFill/>
                    </a:lnL>
                    <a:lnR>
                      <a:noFill/>
                    </a:lnR>
                    <a:lnT>
                      <a:noFill/>
                    </a:lnT>
                    <a:lnB w="12700" cap="flat" cmpd="sng" algn="ctr">
                      <a:solidFill>
                        <a:srgbClr val="00CC98"/>
                      </a:solidFill>
                      <a:prstDash val="solid"/>
                      <a:round/>
                      <a:headEnd type="none" w="med" len="med"/>
                      <a:tailEnd type="none" w="med" len="med"/>
                    </a:lnB>
                  </a:tcPr>
                </a:tc>
                <a:tc>
                  <a:txBody>
                    <a:bodyPr/>
                    <a:lstStyle/>
                    <a:p>
                      <a:endParaRPr lang="ca-ES" sz="900">
                        <a:latin typeface="Calibri"/>
                        <a:ea typeface="Times New Roman"/>
                        <a:cs typeface="Times New Roman"/>
                      </a:endParaRPr>
                    </a:p>
                  </a:txBody>
                  <a:tcPr marL="34414" marR="34414" marT="0" marB="0" anchor="b">
                    <a:lnL>
                      <a:noFill/>
                    </a:lnL>
                    <a:lnR>
                      <a:noFill/>
                    </a:lnR>
                    <a:lnT>
                      <a:noFill/>
                    </a:lnT>
                    <a:lnB w="12700" cap="flat" cmpd="sng" algn="ctr">
                      <a:solidFill>
                        <a:srgbClr val="00CC98"/>
                      </a:solidFill>
                      <a:prstDash val="solid"/>
                      <a:round/>
                      <a:headEnd type="none" w="med" len="med"/>
                      <a:tailEnd type="none" w="med" len="med"/>
                    </a:lnB>
                  </a:tcPr>
                </a:tc>
                <a:tc>
                  <a:txBody>
                    <a:bodyPr/>
                    <a:lstStyle/>
                    <a:p>
                      <a:endParaRPr lang="ca-ES" sz="900">
                        <a:latin typeface="Calibri"/>
                        <a:ea typeface="Times New Roman"/>
                        <a:cs typeface="Times New Roman"/>
                      </a:endParaRPr>
                    </a:p>
                  </a:txBody>
                  <a:tcPr marL="34414" marR="34414" marT="0" marB="0" anchor="b">
                    <a:lnL>
                      <a:noFill/>
                    </a:lnL>
                    <a:lnR>
                      <a:noFill/>
                    </a:lnR>
                    <a:lnT>
                      <a:noFill/>
                    </a:lnT>
                    <a:lnB>
                      <a:noFill/>
                    </a:lnB>
                  </a:tcPr>
                </a:tc>
              </a:tr>
              <a:tr h="494455">
                <a:tc>
                  <a:txBody>
                    <a:bodyPr/>
                    <a:lstStyle/>
                    <a:p>
                      <a:pPr algn="r">
                        <a:spcAft>
                          <a:spcPts val="0"/>
                        </a:spcAft>
                      </a:pPr>
                      <a:r>
                        <a:rPr lang="ca-ES" sz="2800" dirty="0">
                          <a:solidFill>
                            <a:srgbClr val="FFFFFF"/>
                          </a:solidFill>
                          <a:latin typeface="Calibri"/>
                          <a:ea typeface="Calibri"/>
                          <a:cs typeface="Times New Roman"/>
                        </a:rPr>
                        <a:t> </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6666"/>
                    </a:solidFill>
                  </a:tcPr>
                </a:tc>
                <a:tc>
                  <a:txBody>
                    <a:bodyPr/>
                    <a:lstStyle/>
                    <a:p>
                      <a:pPr algn="r">
                        <a:spcAft>
                          <a:spcPts val="0"/>
                        </a:spcAft>
                      </a:pPr>
                      <a:r>
                        <a:rPr lang="ca-ES" sz="1600" b="1" dirty="0">
                          <a:solidFill>
                            <a:srgbClr val="FFFFFF"/>
                          </a:solidFill>
                          <a:latin typeface="Calibri"/>
                          <a:ea typeface="Calibri"/>
                          <a:cs typeface="Times New Roman"/>
                        </a:rPr>
                        <a:t>Gener ‘06 Des’13</a:t>
                      </a:r>
                      <a:r>
                        <a:rPr lang="ca-ES" sz="3200" b="1" dirty="0">
                          <a:solidFill>
                            <a:srgbClr val="FFFFFF"/>
                          </a:solidFill>
                          <a:latin typeface="Calibri"/>
                          <a:ea typeface="Calibri"/>
                          <a:cs typeface="Times New Roman"/>
                        </a:rPr>
                        <a:t> </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6666"/>
                    </a:solidFill>
                  </a:tcPr>
                </a:tc>
                <a:tc>
                  <a:txBody>
                    <a:bodyPr/>
                    <a:lstStyle/>
                    <a:p>
                      <a:pPr algn="r">
                        <a:spcAft>
                          <a:spcPts val="0"/>
                        </a:spcAft>
                      </a:pPr>
                      <a:r>
                        <a:rPr lang="ca-ES" sz="1600" b="1" dirty="0">
                          <a:solidFill>
                            <a:srgbClr val="FFFFFF"/>
                          </a:solidFill>
                          <a:latin typeface="Calibri"/>
                          <a:ea typeface="Calibri"/>
                          <a:cs typeface="Times New Roman"/>
                        </a:rPr>
                        <a:t>2006</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6666"/>
                    </a:solidFill>
                  </a:tcPr>
                </a:tc>
                <a:tc>
                  <a:txBody>
                    <a:bodyPr/>
                    <a:lstStyle/>
                    <a:p>
                      <a:pPr algn="r">
                        <a:spcAft>
                          <a:spcPts val="0"/>
                        </a:spcAft>
                      </a:pPr>
                      <a:r>
                        <a:rPr lang="ca-ES" sz="1600" b="1" dirty="0">
                          <a:solidFill>
                            <a:srgbClr val="FFFFFF"/>
                          </a:solidFill>
                          <a:latin typeface="Calibri"/>
                          <a:ea typeface="Calibri"/>
                          <a:cs typeface="Times New Roman"/>
                        </a:rPr>
                        <a:t>2007</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6666"/>
                    </a:solidFill>
                  </a:tcPr>
                </a:tc>
                <a:tc>
                  <a:txBody>
                    <a:bodyPr/>
                    <a:lstStyle/>
                    <a:p>
                      <a:pPr algn="r">
                        <a:spcAft>
                          <a:spcPts val="0"/>
                        </a:spcAft>
                      </a:pPr>
                      <a:r>
                        <a:rPr lang="ca-ES" sz="1600" b="1" dirty="0">
                          <a:solidFill>
                            <a:srgbClr val="FFFFFF"/>
                          </a:solidFill>
                          <a:latin typeface="Calibri"/>
                          <a:ea typeface="Calibri"/>
                          <a:cs typeface="Times New Roman"/>
                        </a:rPr>
                        <a:t>2008</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6666"/>
                    </a:solidFill>
                  </a:tcPr>
                </a:tc>
                <a:tc>
                  <a:txBody>
                    <a:bodyPr/>
                    <a:lstStyle/>
                    <a:p>
                      <a:pPr algn="r">
                        <a:spcAft>
                          <a:spcPts val="0"/>
                        </a:spcAft>
                      </a:pPr>
                      <a:r>
                        <a:rPr lang="ca-ES" sz="1600" b="1">
                          <a:solidFill>
                            <a:srgbClr val="FFFFFF"/>
                          </a:solidFill>
                          <a:latin typeface="Calibri"/>
                          <a:ea typeface="Calibri"/>
                          <a:cs typeface="Times New Roman"/>
                        </a:rPr>
                        <a:t>2009</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6666"/>
                    </a:solidFill>
                  </a:tcPr>
                </a:tc>
                <a:tc>
                  <a:txBody>
                    <a:bodyPr/>
                    <a:lstStyle/>
                    <a:p>
                      <a:pPr algn="r">
                        <a:spcAft>
                          <a:spcPts val="0"/>
                        </a:spcAft>
                      </a:pPr>
                      <a:r>
                        <a:rPr lang="ca-ES" sz="1600" b="1">
                          <a:solidFill>
                            <a:srgbClr val="FFFFFF"/>
                          </a:solidFill>
                          <a:latin typeface="Calibri"/>
                          <a:ea typeface="Calibri"/>
                          <a:cs typeface="Times New Roman"/>
                        </a:rPr>
                        <a:t>2010</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6666"/>
                    </a:solidFill>
                  </a:tcPr>
                </a:tc>
                <a:tc>
                  <a:txBody>
                    <a:bodyPr/>
                    <a:lstStyle/>
                    <a:p>
                      <a:pPr algn="r">
                        <a:spcAft>
                          <a:spcPts val="0"/>
                        </a:spcAft>
                      </a:pPr>
                      <a:r>
                        <a:rPr lang="ca-ES" sz="3200" b="1">
                          <a:solidFill>
                            <a:srgbClr val="FFFFFF"/>
                          </a:solidFill>
                          <a:latin typeface="Calibri"/>
                          <a:ea typeface="Calibri"/>
                          <a:cs typeface="Times New Roman"/>
                        </a:rPr>
                        <a:t> </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B88A"/>
                    </a:solidFill>
                  </a:tcPr>
                </a:tc>
                <a:tc>
                  <a:txBody>
                    <a:bodyPr/>
                    <a:lstStyle/>
                    <a:p>
                      <a:pPr algn="r">
                        <a:spcAft>
                          <a:spcPts val="0"/>
                        </a:spcAft>
                      </a:pPr>
                      <a:r>
                        <a:rPr lang="ca-ES" sz="1600" b="1">
                          <a:solidFill>
                            <a:srgbClr val="FFFFFF"/>
                          </a:solidFill>
                          <a:latin typeface="Calibri"/>
                          <a:ea typeface="Calibri"/>
                          <a:cs typeface="Times New Roman"/>
                        </a:rPr>
                        <a:t>2011</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6666"/>
                    </a:solidFill>
                  </a:tcPr>
                </a:tc>
                <a:tc>
                  <a:txBody>
                    <a:bodyPr/>
                    <a:lstStyle/>
                    <a:p>
                      <a:pPr algn="r">
                        <a:spcAft>
                          <a:spcPts val="0"/>
                        </a:spcAft>
                      </a:pPr>
                      <a:r>
                        <a:rPr lang="ca-ES" sz="1600" b="1" dirty="0">
                          <a:solidFill>
                            <a:schemeClr val="bg1"/>
                          </a:solidFill>
                          <a:latin typeface="Calibri"/>
                          <a:ea typeface="Calibri"/>
                          <a:cs typeface="Times New Roman"/>
                        </a:rPr>
                        <a:t>2012</a:t>
                      </a:r>
                      <a:endParaRPr lang="ca-ES" sz="1050" dirty="0">
                        <a:solidFill>
                          <a:schemeClr val="bg1"/>
                        </a:solidFill>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6666"/>
                    </a:solidFill>
                  </a:tcPr>
                </a:tc>
                <a:tc>
                  <a:txBody>
                    <a:bodyPr/>
                    <a:lstStyle/>
                    <a:p>
                      <a:pPr algn="r">
                        <a:spcAft>
                          <a:spcPts val="0"/>
                        </a:spcAft>
                      </a:pPr>
                      <a:r>
                        <a:rPr lang="ca-ES" sz="1600" b="1" dirty="0">
                          <a:solidFill>
                            <a:schemeClr val="bg1"/>
                          </a:solidFill>
                          <a:latin typeface="Calibri"/>
                          <a:ea typeface="Calibri"/>
                          <a:cs typeface="Times New Roman"/>
                        </a:rPr>
                        <a:t>2013</a:t>
                      </a:r>
                      <a:endParaRPr lang="ca-ES" sz="1050" dirty="0">
                        <a:solidFill>
                          <a:schemeClr val="bg1"/>
                        </a:solidFill>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a:noFill/>
                    </a:lnT>
                    <a:lnB>
                      <a:noFill/>
                    </a:lnB>
                    <a:solidFill>
                      <a:srgbClr val="006666"/>
                    </a:solidFill>
                  </a:tcPr>
                </a:tc>
              </a:tr>
              <a:tr h="412963">
                <a:tc>
                  <a:txBody>
                    <a:bodyPr/>
                    <a:lstStyle/>
                    <a:p>
                      <a:pPr algn="r">
                        <a:spcAft>
                          <a:spcPts val="0"/>
                        </a:spcAft>
                      </a:pPr>
                      <a:r>
                        <a:rPr lang="ca-ES" sz="1600" b="1">
                          <a:solidFill>
                            <a:srgbClr val="000000"/>
                          </a:solidFill>
                          <a:latin typeface="Calibri"/>
                          <a:ea typeface="Calibri"/>
                          <a:cs typeface="Times New Roman"/>
                        </a:rPr>
                        <a:t>Denúncies </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3.205</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276</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623</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517</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558</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433</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 </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B88A"/>
                    </a:solidFill>
                  </a:tcPr>
                </a:tc>
                <a:tc>
                  <a:txBody>
                    <a:bodyPr/>
                    <a:lstStyle/>
                    <a:p>
                      <a:pPr algn="r">
                        <a:spcAft>
                          <a:spcPts val="0"/>
                        </a:spcAft>
                      </a:pPr>
                      <a:r>
                        <a:rPr lang="ca-ES" sz="1600" dirty="0">
                          <a:solidFill>
                            <a:srgbClr val="000000"/>
                          </a:solidFill>
                          <a:latin typeface="Calibri"/>
                          <a:ea typeface="Calibri"/>
                          <a:cs typeface="Times New Roman"/>
                        </a:rPr>
                        <a:t>465</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152</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181</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a:noFill/>
                    </a:lnT>
                    <a:lnB w="12700" cap="flat" cmpd="sng" algn="ctr">
                      <a:solidFill>
                        <a:srgbClr val="00CC98"/>
                      </a:solidFill>
                      <a:prstDash val="solid"/>
                      <a:round/>
                      <a:headEnd type="none" w="med" len="med"/>
                      <a:tailEnd type="none" w="med" len="med"/>
                    </a:lnB>
                    <a:solidFill>
                      <a:srgbClr val="E6E6E6"/>
                    </a:solidFill>
                  </a:tcPr>
                </a:tc>
              </a:tr>
              <a:tr h="412963">
                <a:tc>
                  <a:txBody>
                    <a:bodyPr/>
                    <a:lstStyle/>
                    <a:p>
                      <a:pPr algn="r">
                        <a:spcAft>
                          <a:spcPts val="0"/>
                        </a:spcAft>
                      </a:pPr>
                      <a:r>
                        <a:rPr lang="ca-ES" sz="1600" b="1">
                          <a:solidFill>
                            <a:srgbClr val="000000"/>
                          </a:solidFill>
                          <a:latin typeface="Calibri"/>
                          <a:ea typeface="Calibri"/>
                          <a:cs typeface="Times New Roman"/>
                        </a:rPr>
                        <a:t>Inspeccions </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128.961</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9.966</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11.380</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11.238</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19.696</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18.634</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 </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B88A"/>
                    </a:solidFill>
                  </a:tcPr>
                </a:tc>
                <a:tc>
                  <a:txBody>
                    <a:bodyPr/>
                    <a:lstStyle/>
                    <a:p>
                      <a:pPr algn="r">
                        <a:spcAft>
                          <a:spcPts val="0"/>
                        </a:spcAft>
                      </a:pPr>
                      <a:r>
                        <a:rPr lang="ca-ES" sz="1600" dirty="0">
                          <a:solidFill>
                            <a:srgbClr val="000000"/>
                          </a:solidFill>
                          <a:latin typeface="Calibri"/>
                          <a:ea typeface="Calibri"/>
                          <a:cs typeface="Times New Roman"/>
                        </a:rPr>
                        <a:t>24.899</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17.221</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15.927</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r>
              <a:tr h="825926">
                <a:tc>
                  <a:txBody>
                    <a:bodyPr/>
                    <a:lstStyle/>
                    <a:p>
                      <a:pPr algn="r">
                        <a:spcAft>
                          <a:spcPts val="0"/>
                        </a:spcAft>
                      </a:pPr>
                      <a:r>
                        <a:rPr lang="ca-ES" sz="1600" b="1">
                          <a:solidFill>
                            <a:srgbClr val="000000"/>
                          </a:solidFill>
                          <a:latin typeface="Calibri"/>
                          <a:ea typeface="Calibri"/>
                          <a:cs typeface="Times New Roman"/>
                        </a:rPr>
                        <a:t>Inspeccions incorrectes </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11.083</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1.531</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1.861</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1.483</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1.696</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789</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 </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B88A"/>
                    </a:solidFill>
                  </a:tcPr>
                </a:tc>
                <a:tc>
                  <a:txBody>
                    <a:bodyPr/>
                    <a:lstStyle/>
                    <a:p>
                      <a:pPr algn="r">
                        <a:spcAft>
                          <a:spcPts val="0"/>
                        </a:spcAft>
                      </a:pPr>
                      <a:r>
                        <a:rPr lang="ca-ES" sz="1600">
                          <a:solidFill>
                            <a:srgbClr val="000000"/>
                          </a:solidFill>
                          <a:latin typeface="Calibri"/>
                          <a:ea typeface="Calibri"/>
                          <a:cs typeface="Times New Roman"/>
                        </a:rPr>
                        <a:t>1.904</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940</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879</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r>
              <a:tr h="825926">
                <a:tc>
                  <a:txBody>
                    <a:bodyPr/>
                    <a:lstStyle/>
                    <a:p>
                      <a:pPr algn="r">
                        <a:spcAft>
                          <a:spcPts val="0"/>
                        </a:spcAft>
                      </a:pPr>
                      <a:r>
                        <a:rPr lang="ca-ES" sz="1600" b="1">
                          <a:solidFill>
                            <a:srgbClr val="000000"/>
                          </a:solidFill>
                          <a:latin typeface="Calibri"/>
                          <a:ea typeface="Calibri"/>
                          <a:cs typeface="Times New Roman"/>
                        </a:rPr>
                        <a:t>Expedients incoats </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1.023</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78</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177</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195</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82</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101</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 </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B88A"/>
                    </a:solidFill>
                  </a:tcPr>
                </a:tc>
                <a:tc>
                  <a:txBody>
                    <a:bodyPr/>
                    <a:lstStyle/>
                    <a:p>
                      <a:pPr algn="r">
                        <a:spcAft>
                          <a:spcPts val="0"/>
                        </a:spcAft>
                      </a:pPr>
                      <a:r>
                        <a:rPr lang="ca-ES" sz="1600" dirty="0">
                          <a:solidFill>
                            <a:srgbClr val="000000"/>
                          </a:solidFill>
                          <a:latin typeface="Calibri"/>
                          <a:ea typeface="Calibri"/>
                          <a:cs typeface="Times New Roman"/>
                        </a:rPr>
                        <a:t>96</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126</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168</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r>
              <a:tr h="825926">
                <a:tc>
                  <a:txBody>
                    <a:bodyPr/>
                    <a:lstStyle/>
                    <a:p>
                      <a:pPr algn="r">
                        <a:spcAft>
                          <a:spcPts val="0"/>
                        </a:spcAft>
                      </a:pPr>
                      <a:r>
                        <a:rPr lang="ca-ES" sz="1600" b="1">
                          <a:solidFill>
                            <a:srgbClr val="000000"/>
                          </a:solidFill>
                          <a:latin typeface="Calibri"/>
                          <a:ea typeface="Calibri"/>
                          <a:cs typeface="Times New Roman"/>
                        </a:rPr>
                        <a:t>Expedients amb sanció</a:t>
                      </a:r>
                      <a:r>
                        <a:rPr lang="ca-ES" sz="2800" b="1">
                          <a:solidFill>
                            <a:srgbClr val="000000"/>
                          </a:solidFill>
                          <a:latin typeface="Calibri"/>
                          <a:ea typeface="Calibri"/>
                          <a:cs typeface="Times New Roman"/>
                        </a:rPr>
                        <a:t> </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721</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21</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118</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135</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76</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76</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a:solidFill>
                            <a:srgbClr val="000000"/>
                          </a:solidFill>
                          <a:latin typeface="Calibri"/>
                          <a:ea typeface="Calibri"/>
                          <a:cs typeface="Times New Roman"/>
                        </a:rPr>
                        <a:t> </a:t>
                      </a:r>
                      <a:endParaRPr lang="ca-ES" sz="105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00B88A"/>
                    </a:solidFill>
                  </a:tcPr>
                </a:tc>
                <a:tc>
                  <a:txBody>
                    <a:bodyPr/>
                    <a:lstStyle/>
                    <a:p>
                      <a:pPr algn="r">
                        <a:spcAft>
                          <a:spcPts val="0"/>
                        </a:spcAft>
                      </a:pPr>
                      <a:r>
                        <a:rPr lang="ca-ES" sz="1600" dirty="0">
                          <a:solidFill>
                            <a:srgbClr val="000000"/>
                          </a:solidFill>
                          <a:latin typeface="Calibri"/>
                          <a:ea typeface="Calibri"/>
                          <a:cs typeface="Times New Roman"/>
                        </a:rPr>
                        <a:t>43</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114</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c>
                  <a:txBody>
                    <a:bodyPr/>
                    <a:lstStyle/>
                    <a:p>
                      <a:pPr algn="r">
                        <a:spcAft>
                          <a:spcPts val="0"/>
                        </a:spcAft>
                      </a:pPr>
                      <a:r>
                        <a:rPr lang="ca-ES" sz="1600" dirty="0">
                          <a:solidFill>
                            <a:srgbClr val="000000"/>
                          </a:solidFill>
                          <a:latin typeface="Calibri"/>
                          <a:ea typeface="Calibri"/>
                          <a:cs typeface="Times New Roman"/>
                        </a:rPr>
                        <a:t>138</a:t>
                      </a:r>
                      <a:endParaRPr lang="ca-ES" sz="1050" dirty="0">
                        <a:latin typeface="Calibri"/>
                        <a:ea typeface="Calibri"/>
                        <a:cs typeface="Times New Roman"/>
                      </a:endParaRPr>
                    </a:p>
                  </a:txBody>
                  <a:tcPr marL="34414" marR="34414" marT="0" marB="0">
                    <a:lnL w="12700" cap="flat" cmpd="sng" algn="ctr">
                      <a:solidFill>
                        <a:srgbClr val="00CC98"/>
                      </a:solidFill>
                      <a:prstDash val="solid"/>
                      <a:round/>
                      <a:headEnd type="none" w="med" len="med"/>
                      <a:tailEnd type="none" w="med" len="med"/>
                    </a:lnL>
                    <a:lnR w="12700" cap="flat" cmpd="sng" algn="ctr">
                      <a:solidFill>
                        <a:srgbClr val="00CC98"/>
                      </a:solidFill>
                      <a:prstDash val="solid"/>
                      <a:round/>
                      <a:headEnd type="none" w="med" len="med"/>
                      <a:tailEnd type="none" w="med" len="med"/>
                    </a:lnR>
                    <a:lnT w="12700" cap="flat" cmpd="sng" algn="ctr">
                      <a:solidFill>
                        <a:srgbClr val="00CC98"/>
                      </a:solidFill>
                      <a:prstDash val="solid"/>
                      <a:round/>
                      <a:headEnd type="none" w="med" len="med"/>
                      <a:tailEnd type="none" w="med" len="med"/>
                    </a:lnT>
                    <a:lnB w="12700" cap="flat" cmpd="sng" algn="ctr">
                      <a:solidFill>
                        <a:srgbClr val="00CC98"/>
                      </a:solidFill>
                      <a:prstDash val="solid"/>
                      <a:round/>
                      <a:headEnd type="none" w="med" len="med"/>
                      <a:tailEnd type="none" w="med" len="med"/>
                    </a:lnB>
                    <a:solidFill>
                      <a:srgbClr val="E6E6E6"/>
                    </a:solidFill>
                  </a:tcPr>
                </a:tc>
              </a:tr>
            </a:tbl>
          </a:graphicData>
        </a:graphic>
      </p:graphicFrame>
      <p:pic>
        <p:nvPicPr>
          <p:cNvPr id="5" name="Picture 11"/>
          <p:cNvPicPr>
            <a:picLocks noChangeAspect="1" noChangeArrowheads="1"/>
          </p:cNvPicPr>
          <p:nvPr/>
        </p:nvPicPr>
        <p:blipFill>
          <a:blip r:embed="rId2" cstate="email"/>
          <a:srcRect/>
          <a:stretch>
            <a:fillRect/>
          </a:stretch>
        </p:blipFill>
        <p:spPr bwMode="auto">
          <a:xfrm>
            <a:off x="8244408" y="188640"/>
            <a:ext cx="727264" cy="720080"/>
          </a:xfrm>
          <a:prstGeom prst="rect">
            <a:avLst/>
          </a:prstGeom>
          <a:noFill/>
          <a:ln w="9525">
            <a:noFill/>
            <a:miter lim="800000"/>
            <a:headEnd/>
            <a:tailEnd/>
          </a:ln>
        </p:spPr>
      </p:pic>
      <p:pic>
        <p:nvPicPr>
          <p:cNvPr id="6" name="Imatge 5" descr="aspc_color_h2.jpg"/>
          <p:cNvPicPr>
            <a:picLocks noChangeAspect="1"/>
          </p:cNvPicPr>
          <p:nvPr/>
        </p:nvPicPr>
        <p:blipFill>
          <a:blip r:embed="rId3" cstate="print"/>
          <a:srcRect/>
          <a:stretch>
            <a:fillRect/>
          </a:stretch>
        </p:blipFill>
        <p:spPr bwMode="auto">
          <a:xfrm>
            <a:off x="468313" y="6337300"/>
            <a:ext cx="3144837" cy="331788"/>
          </a:xfrm>
          <a:prstGeom prst="rect">
            <a:avLst/>
          </a:prstGeom>
          <a:noFill/>
          <a:ln w="9525">
            <a:noFill/>
            <a:miter lim="800000"/>
            <a:headEnd/>
            <a:tailEnd/>
          </a:ln>
        </p:spPr>
      </p:pic>
      <p:pic>
        <p:nvPicPr>
          <p:cNvPr id="7" name="Imatge 6" descr="cid:image001.jpg@01CF07AF.A55BC5C0"/>
          <p:cNvPicPr/>
          <p:nvPr/>
        </p:nvPicPr>
        <p:blipFill>
          <a:blip r:embed="rId4" cstate="print"/>
          <a:srcRect/>
          <a:stretch>
            <a:fillRect/>
          </a:stretch>
        </p:blipFill>
        <p:spPr bwMode="auto">
          <a:xfrm>
            <a:off x="7884368" y="6237312"/>
            <a:ext cx="581025"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or recte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2529" name="Text Box 1"/>
          <p:cNvSpPr txBox="1">
            <a:spLocks noChangeArrowheads="1"/>
          </p:cNvSpPr>
          <p:nvPr/>
        </p:nvSpPr>
        <p:spPr bwMode="auto">
          <a:xfrm>
            <a:off x="750888" y="2112963"/>
            <a:ext cx="7924800" cy="3908425"/>
          </a:xfrm>
          <a:prstGeom prst="rect">
            <a:avLst/>
          </a:prstGeom>
          <a:noFill/>
          <a:ln w="9525">
            <a:noFill/>
            <a:round/>
            <a:headEnd/>
            <a:tailEnd/>
          </a:ln>
        </p:spPr>
        <p:txBody>
          <a:bodyPr/>
          <a:lstStyle/>
          <a:p>
            <a:pPr marL="338138" indent="-338138">
              <a:lnSpc>
                <a:spcPct val="80000"/>
              </a:lnSpc>
              <a:spcBef>
                <a:spcPts val="600"/>
              </a:spcBef>
              <a:buClr>
                <a:srgbClr val="FFFF99"/>
              </a:buClr>
              <a:buSzPct val="100000"/>
              <a:buFont typeface="Arial Unicode MS" pitchFamily="34" charset="-128"/>
              <a:buNone/>
              <a:tabLst>
                <a:tab pos="338138" algn="l"/>
                <a:tab pos="904875" algn="l"/>
                <a:tab pos="1819275" algn="l"/>
                <a:tab pos="2733675" algn="l"/>
                <a:tab pos="3648075" algn="l"/>
                <a:tab pos="4562475" algn="l"/>
                <a:tab pos="5476875" algn="l"/>
                <a:tab pos="6391275" algn="l"/>
                <a:tab pos="7305675" algn="l"/>
                <a:tab pos="8220075" algn="l"/>
                <a:tab pos="9134475" algn="l"/>
                <a:tab pos="10048875" algn="l"/>
                <a:tab pos="10326688" algn="l"/>
                <a:tab pos="10775950" algn="l"/>
                <a:tab pos="10779125" algn="l"/>
              </a:tabLst>
            </a:pPr>
            <a:r>
              <a:rPr lang="en-GB" sz="1800" dirty="0">
                <a:solidFill>
                  <a:srgbClr val="FFFF99"/>
                </a:solidFill>
                <a:ea typeface="MS Gothic"/>
                <a:cs typeface="Arial" charset="0"/>
              </a:rPr>
              <a:t>	</a:t>
            </a:r>
            <a:r>
              <a:rPr lang="en-GB" sz="2400" dirty="0">
                <a:solidFill>
                  <a:srgbClr val="000000"/>
                </a:solidFill>
                <a:ea typeface="MS Gothic"/>
                <a:cs typeface="Arial" charset="0"/>
              </a:rPr>
              <a:t>1. </a:t>
            </a:r>
            <a:r>
              <a:rPr lang="en-GB" sz="2400" dirty="0" err="1">
                <a:solidFill>
                  <a:srgbClr val="000000"/>
                </a:solidFill>
                <a:ea typeface="MS Gothic"/>
                <a:cs typeface="Arial" charset="0"/>
              </a:rPr>
              <a:t>Evitar</a:t>
            </a:r>
            <a:r>
              <a:rPr lang="en-GB" sz="2400" dirty="0">
                <a:solidFill>
                  <a:srgbClr val="000000"/>
                </a:solidFill>
                <a:ea typeface="MS Gothic"/>
                <a:cs typeface="Arial" charset="0"/>
              </a:rPr>
              <a:t> </a:t>
            </a:r>
            <a:r>
              <a:rPr lang="en-GB" sz="2400" dirty="0" err="1">
                <a:solidFill>
                  <a:srgbClr val="000000"/>
                </a:solidFill>
                <a:ea typeface="MS Gothic"/>
                <a:cs typeface="Arial" charset="0"/>
              </a:rPr>
              <a:t>l'exposició</a:t>
            </a:r>
            <a:r>
              <a:rPr lang="en-GB" sz="2400" dirty="0">
                <a:solidFill>
                  <a:srgbClr val="000000"/>
                </a:solidFill>
                <a:ea typeface="MS Gothic"/>
                <a:cs typeface="Arial" charset="0"/>
              </a:rPr>
              <a:t> </a:t>
            </a:r>
            <a:r>
              <a:rPr lang="en-GB" sz="2400" dirty="0" err="1">
                <a:solidFill>
                  <a:srgbClr val="000000"/>
                </a:solidFill>
                <a:ea typeface="MS Gothic"/>
                <a:cs typeface="Arial" charset="0"/>
              </a:rPr>
              <a:t>involuntària</a:t>
            </a:r>
            <a:r>
              <a:rPr lang="en-GB" sz="2400" dirty="0">
                <a:solidFill>
                  <a:srgbClr val="000000"/>
                </a:solidFill>
                <a:ea typeface="MS Gothic"/>
                <a:cs typeface="Arial" charset="0"/>
              </a:rPr>
              <a:t> al </a:t>
            </a:r>
            <a:r>
              <a:rPr lang="en-GB" sz="2400" dirty="0" err="1">
                <a:solidFill>
                  <a:srgbClr val="000000"/>
                </a:solidFill>
                <a:ea typeface="MS Gothic"/>
                <a:cs typeface="Arial" charset="0"/>
              </a:rPr>
              <a:t>fum</a:t>
            </a:r>
            <a:r>
              <a:rPr lang="en-GB" sz="2400" dirty="0">
                <a:solidFill>
                  <a:srgbClr val="000000"/>
                </a:solidFill>
                <a:ea typeface="MS Gothic"/>
                <a:cs typeface="Arial" charset="0"/>
              </a:rPr>
              <a:t> del </a:t>
            </a:r>
            <a:r>
              <a:rPr lang="en-GB" sz="2400" dirty="0" err="1">
                <a:solidFill>
                  <a:srgbClr val="000000"/>
                </a:solidFill>
                <a:ea typeface="MS Gothic"/>
                <a:cs typeface="Arial" charset="0"/>
              </a:rPr>
              <a:t>tabac</a:t>
            </a:r>
            <a:r>
              <a:rPr lang="en-GB" sz="2400" dirty="0">
                <a:solidFill>
                  <a:srgbClr val="000000"/>
                </a:solidFill>
                <a:ea typeface="MS Gothic"/>
                <a:cs typeface="Arial" charset="0"/>
              </a:rPr>
              <a:t>/</a:t>
            </a:r>
            <a:r>
              <a:rPr lang="en-GB" sz="2400" dirty="0" err="1">
                <a:solidFill>
                  <a:srgbClr val="000000"/>
                </a:solidFill>
                <a:ea typeface="MS Gothic"/>
                <a:cs typeface="Arial" charset="0"/>
              </a:rPr>
              <a:t>crear</a:t>
            </a:r>
            <a:r>
              <a:rPr lang="en-GB" sz="2400" dirty="0">
                <a:solidFill>
                  <a:srgbClr val="000000"/>
                </a:solidFill>
                <a:ea typeface="MS Gothic"/>
                <a:cs typeface="Arial" charset="0"/>
              </a:rPr>
              <a:t> un ambient social </a:t>
            </a:r>
            <a:r>
              <a:rPr lang="en-GB" sz="2400" dirty="0" err="1">
                <a:solidFill>
                  <a:srgbClr val="000000"/>
                </a:solidFill>
                <a:ea typeface="MS Gothic"/>
                <a:cs typeface="Arial" charset="0"/>
              </a:rPr>
              <a:t>lliure</a:t>
            </a:r>
            <a:r>
              <a:rPr lang="en-GB" sz="2400" dirty="0">
                <a:solidFill>
                  <a:srgbClr val="000000"/>
                </a:solidFill>
                <a:ea typeface="MS Gothic"/>
                <a:cs typeface="Arial" charset="0"/>
              </a:rPr>
              <a:t> de </a:t>
            </a:r>
            <a:r>
              <a:rPr lang="en-GB" sz="2400" dirty="0" err="1">
                <a:solidFill>
                  <a:srgbClr val="000000"/>
                </a:solidFill>
                <a:ea typeface="MS Gothic"/>
                <a:cs typeface="Arial" charset="0"/>
              </a:rPr>
              <a:t>fum</a:t>
            </a:r>
            <a:r>
              <a:rPr lang="en-GB" sz="2400" dirty="0">
                <a:solidFill>
                  <a:srgbClr val="000000"/>
                </a:solidFill>
                <a:ea typeface="MS Gothic"/>
                <a:cs typeface="Arial" charset="0"/>
              </a:rPr>
              <a:t>.</a:t>
            </a:r>
          </a:p>
          <a:p>
            <a:pPr marL="338138" indent="-338138">
              <a:lnSpc>
                <a:spcPct val="80000"/>
              </a:lnSpc>
              <a:spcBef>
                <a:spcPts val="600"/>
              </a:spcBef>
              <a:buClr>
                <a:srgbClr val="000000"/>
              </a:buClr>
              <a:buSzPct val="100000"/>
              <a:buFont typeface="Tahoma" pitchFamily="34" charset="0"/>
              <a:buNone/>
              <a:tabLst>
                <a:tab pos="338138" algn="l"/>
                <a:tab pos="904875" algn="l"/>
                <a:tab pos="1819275" algn="l"/>
                <a:tab pos="2733675" algn="l"/>
                <a:tab pos="3648075" algn="l"/>
                <a:tab pos="4562475" algn="l"/>
                <a:tab pos="5476875" algn="l"/>
                <a:tab pos="6391275" algn="l"/>
                <a:tab pos="7305675" algn="l"/>
                <a:tab pos="8220075" algn="l"/>
                <a:tab pos="9134475" algn="l"/>
                <a:tab pos="10048875" algn="l"/>
                <a:tab pos="10326688" algn="l"/>
                <a:tab pos="10775950" algn="l"/>
                <a:tab pos="10779125" algn="l"/>
              </a:tabLst>
            </a:pPr>
            <a:r>
              <a:rPr lang="en-GB" sz="2400" dirty="0">
                <a:solidFill>
                  <a:srgbClr val="000000"/>
                </a:solidFill>
                <a:ea typeface="MS Gothic"/>
                <a:cs typeface="Arial" charset="0"/>
              </a:rPr>
              <a:t> </a:t>
            </a:r>
          </a:p>
          <a:p>
            <a:pPr marL="338138" indent="-338138">
              <a:lnSpc>
                <a:spcPct val="80000"/>
              </a:lnSpc>
              <a:spcBef>
                <a:spcPts val="600"/>
              </a:spcBef>
              <a:buClr>
                <a:srgbClr val="000000"/>
              </a:buClr>
              <a:buSzPct val="100000"/>
              <a:buFont typeface="Tahoma" pitchFamily="34" charset="0"/>
              <a:buNone/>
              <a:tabLst>
                <a:tab pos="338138" algn="l"/>
                <a:tab pos="904875" algn="l"/>
                <a:tab pos="1819275" algn="l"/>
                <a:tab pos="2733675" algn="l"/>
                <a:tab pos="3648075" algn="l"/>
                <a:tab pos="4562475" algn="l"/>
                <a:tab pos="5476875" algn="l"/>
                <a:tab pos="6391275" algn="l"/>
                <a:tab pos="7305675" algn="l"/>
                <a:tab pos="8220075" algn="l"/>
                <a:tab pos="9134475" algn="l"/>
                <a:tab pos="10048875" algn="l"/>
                <a:tab pos="10326688" algn="l"/>
                <a:tab pos="10775950" algn="l"/>
                <a:tab pos="10779125" algn="l"/>
              </a:tabLst>
            </a:pPr>
            <a:r>
              <a:rPr lang="en-GB" sz="2400" dirty="0">
                <a:solidFill>
                  <a:srgbClr val="000000"/>
                </a:solidFill>
                <a:ea typeface="MS Gothic"/>
                <a:cs typeface="Arial" charset="0"/>
              </a:rPr>
              <a:t>	2. </a:t>
            </a:r>
            <a:r>
              <a:rPr lang="en-GB" sz="2400" dirty="0" err="1">
                <a:solidFill>
                  <a:srgbClr val="000000"/>
                </a:solidFill>
                <a:ea typeface="MS Gothic"/>
                <a:cs typeface="Arial" charset="0"/>
              </a:rPr>
              <a:t>Prevenir</a:t>
            </a:r>
            <a:r>
              <a:rPr lang="en-GB" sz="2400" dirty="0">
                <a:solidFill>
                  <a:srgbClr val="000000"/>
                </a:solidFill>
                <a:ea typeface="MS Gothic"/>
                <a:cs typeface="Arial" charset="0"/>
              </a:rPr>
              <a:t> </a:t>
            </a:r>
            <a:r>
              <a:rPr lang="en-GB" sz="2400" dirty="0" err="1">
                <a:solidFill>
                  <a:srgbClr val="000000"/>
                </a:solidFill>
                <a:ea typeface="MS Gothic"/>
                <a:cs typeface="Arial" charset="0"/>
              </a:rPr>
              <a:t>l’inici</a:t>
            </a:r>
            <a:r>
              <a:rPr lang="en-GB" sz="2400" dirty="0">
                <a:solidFill>
                  <a:srgbClr val="000000"/>
                </a:solidFill>
                <a:ea typeface="MS Gothic"/>
                <a:cs typeface="Arial" charset="0"/>
              </a:rPr>
              <a:t> del </a:t>
            </a:r>
            <a:r>
              <a:rPr lang="en-GB" sz="2400" dirty="0" err="1">
                <a:solidFill>
                  <a:srgbClr val="000000"/>
                </a:solidFill>
                <a:ea typeface="MS Gothic"/>
                <a:cs typeface="Arial" charset="0"/>
              </a:rPr>
              <a:t>tabaquisme</a:t>
            </a:r>
            <a:r>
              <a:rPr lang="en-GB" sz="2400" dirty="0">
                <a:solidFill>
                  <a:srgbClr val="000000"/>
                </a:solidFill>
                <a:ea typeface="MS Gothic"/>
                <a:cs typeface="Arial" charset="0"/>
              </a:rPr>
              <a:t> en la </a:t>
            </a:r>
            <a:r>
              <a:rPr lang="en-GB" sz="2400" dirty="0" err="1">
                <a:solidFill>
                  <a:srgbClr val="000000"/>
                </a:solidFill>
                <a:ea typeface="MS Gothic"/>
                <a:cs typeface="Arial" charset="0"/>
              </a:rPr>
              <a:t>població</a:t>
            </a:r>
            <a:r>
              <a:rPr lang="en-GB" sz="2400" dirty="0">
                <a:solidFill>
                  <a:srgbClr val="000000"/>
                </a:solidFill>
                <a:ea typeface="MS Gothic"/>
                <a:cs typeface="Arial" charset="0"/>
              </a:rPr>
              <a:t> adolescent  </a:t>
            </a:r>
            <a:r>
              <a:rPr lang="en-GB" sz="2400" dirty="0" err="1">
                <a:solidFill>
                  <a:srgbClr val="000000"/>
                </a:solidFill>
                <a:ea typeface="MS Gothic"/>
                <a:cs typeface="Arial" charset="0"/>
              </a:rPr>
              <a:t>i</a:t>
            </a:r>
            <a:r>
              <a:rPr lang="en-GB" sz="2400" dirty="0">
                <a:solidFill>
                  <a:srgbClr val="000000"/>
                </a:solidFill>
                <a:ea typeface="MS Gothic"/>
                <a:cs typeface="Arial" charset="0"/>
              </a:rPr>
              <a:t> </a:t>
            </a:r>
            <a:r>
              <a:rPr lang="en-GB" sz="2400" dirty="0" err="1">
                <a:solidFill>
                  <a:srgbClr val="000000"/>
                </a:solidFill>
                <a:ea typeface="MS Gothic"/>
                <a:cs typeface="Arial" charset="0"/>
              </a:rPr>
              <a:t>jove</a:t>
            </a:r>
            <a:r>
              <a:rPr lang="en-GB" sz="2400" dirty="0">
                <a:solidFill>
                  <a:srgbClr val="000000"/>
                </a:solidFill>
                <a:ea typeface="MS Gothic"/>
                <a:cs typeface="Arial" charset="0"/>
              </a:rPr>
              <a:t>.</a:t>
            </a:r>
          </a:p>
          <a:p>
            <a:pPr marL="338138" indent="-338138">
              <a:lnSpc>
                <a:spcPct val="80000"/>
              </a:lnSpc>
              <a:spcBef>
                <a:spcPts val="600"/>
              </a:spcBef>
              <a:buClr>
                <a:srgbClr val="000000"/>
              </a:buClr>
              <a:buSzPct val="100000"/>
              <a:buFont typeface="Tahoma" pitchFamily="34" charset="0"/>
              <a:buNone/>
              <a:tabLst>
                <a:tab pos="338138" algn="l"/>
                <a:tab pos="904875" algn="l"/>
                <a:tab pos="1819275" algn="l"/>
                <a:tab pos="2733675" algn="l"/>
                <a:tab pos="3648075" algn="l"/>
                <a:tab pos="4562475" algn="l"/>
                <a:tab pos="5476875" algn="l"/>
                <a:tab pos="6391275" algn="l"/>
                <a:tab pos="7305675" algn="l"/>
                <a:tab pos="8220075" algn="l"/>
                <a:tab pos="9134475" algn="l"/>
                <a:tab pos="10048875" algn="l"/>
                <a:tab pos="10326688" algn="l"/>
                <a:tab pos="10775950" algn="l"/>
                <a:tab pos="10779125" algn="l"/>
              </a:tabLst>
            </a:pPr>
            <a:r>
              <a:rPr lang="en-GB" sz="2400" dirty="0">
                <a:solidFill>
                  <a:srgbClr val="000000"/>
                </a:solidFill>
                <a:ea typeface="MS Gothic"/>
                <a:cs typeface="Arial" charset="0"/>
              </a:rPr>
              <a:t> </a:t>
            </a:r>
          </a:p>
          <a:p>
            <a:pPr marL="338138" indent="-338138">
              <a:lnSpc>
                <a:spcPct val="80000"/>
              </a:lnSpc>
              <a:spcBef>
                <a:spcPts val="600"/>
              </a:spcBef>
              <a:buClr>
                <a:srgbClr val="000000"/>
              </a:buClr>
              <a:buSzPct val="100000"/>
              <a:buFont typeface="Tahoma" pitchFamily="34" charset="0"/>
              <a:buNone/>
              <a:tabLst>
                <a:tab pos="338138" algn="l"/>
                <a:tab pos="904875" algn="l"/>
                <a:tab pos="1819275" algn="l"/>
                <a:tab pos="2733675" algn="l"/>
                <a:tab pos="3648075" algn="l"/>
                <a:tab pos="4562475" algn="l"/>
                <a:tab pos="5476875" algn="l"/>
                <a:tab pos="6391275" algn="l"/>
                <a:tab pos="7305675" algn="l"/>
                <a:tab pos="8220075" algn="l"/>
                <a:tab pos="9134475" algn="l"/>
                <a:tab pos="10048875" algn="l"/>
                <a:tab pos="10326688" algn="l"/>
                <a:tab pos="10775950" algn="l"/>
                <a:tab pos="10779125" algn="l"/>
              </a:tabLst>
            </a:pPr>
            <a:r>
              <a:rPr lang="en-GB" sz="2400" dirty="0">
                <a:solidFill>
                  <a:srgbClr val="000000"/>
                </a:solidFill>
                <a:ea typeface="MS Gothic"/>
                <a:cs typeface="Arial" charset="0"/>
              </a:rPr>
              <a:t>	3. </a:t>
            </a:r>
            <a:r>
              <a:rPr lang="en-GB" sz="2400" dirty="0" err="1">
                <a:solidFill>
                  <a:srgbClr val="000000"/>
                </a:solidFill>
                <a:ea typeface="MS Gothic"/>
                <a:cs typeface="Arial" charset="0"/>
              </a:rPr>
              <a:t>Promoure</a:t>
            </a:r>
            <a:r>
              <a:rPr lang="en-GB" sz="2400" dirty="0">
                <a:solidFill>
                  <a:srgbClr val="000000"/>
                </a:solidFill>
                <a:ea typeface="MS Gothic"/>
                <a:cs typeface="Arial" charset="0"/>
              </a:rPr>
              <a:t> </a:t>
            </a:r>
            <a:r>
              <a:rPr lang="en-GB" sz="2400" dirty="0" err="1">
                <a:solidFill>
                  <a:srgbClr val="000000"/>
                </a:solidFill>
                <a:ea typeface="MS Gothic"/>
                <a:cs typeface="Arial" charset="0"/>
              </a:rPr>
              <a:t>l’abandonament</a:t>
            </a:r>
            <a:r>
              <a:rPr lang="en-GB" sz="2400" dirty="0">
                <a:solidFill>
                  <a:srgbClr val="000000"/>
                </a:solidFill>
                <a:ea typeface="MS Gothic"/>
                <a:cs typeface="Arial" charset="0"/>
              </a:rPr>
              <a:t> </a:t>
            </a:r>
            <a:r>
              <a:rPr lang="en-GB" sz="2400" dirty="0" err="1">
                <a:solidFill>
                  <a:srgbClr val="000000"/>
                </a:solidFill>
                <a:ea typeface="MS Gothic"/>
                <a:cs typeface="Arial" charset="0"/>
              </a:rPr>
              <a:t>tabàquic</a:t>
            </a:r>
            <a:r>
              <a:rPr lang="en-GB" sz="2400" dirty="0">
                <a:solidFill>
                  <a:srgbClr val="000000"/>
                </a:solidFill>
                <a:ea typeface="MS Gothic"/>
                <a:cs typeface="Arial" charset="0"/>
              </a:rPr>
              <a:t> en la </a:t>
            </a:r>
            <a:r>
              <a:rPr lang="en-GB" sz="2400" dirty="0" err="1">
                <a:solidFill>
                  <a:srgbClr val="000000"/>
                </a:solidFill>
                <a:ea typeface="MS Gothic"/>
                <a:cs typeface="Arial" charset="0"/>
              </a:rPr>
              <a:t>població</a:t>
            </a:r>
            <a:r>
              <a:rPr lang="en-GB" sz="2400" dirty="0">
                <a:solidFill>
                  <a:srgbClr val="000000"/>
                </a:solidFill>
                <a:ea typeface="MS Gothic"/>
                <a:cs typeface="Arial" charset="0"/>
              </a:rPr>
              <a:t> </a:t>
            </a:r>
            <a:r>
              <a:rPr lang="en-GB" sz="2400" dirty="0" err="1">
                <a:solidFill>
                  <a:srgbClr val="000000"/>
                </a:solidFill>
                <a:ea typeface="MS Gothic"/>
                <a:cs typeface="Arial" charset="0"/>
              </a:rPr>
              <a:t>fumadora</a:t>
            </a:r>
            <a:r>
              <a:rPr lang="en-GB" sz="2400" dirty="0">
                <a:solidFill>
                  <a:srgbClr val="000000"/>
                </a:solidFill>
                <a:ea typeface="MS Gothic"/>
                <a:cs typeface="Arial" charset="0"/>
              </a:rPr>
              <a:t>.</a:t>
            </a:r>
          </a:p>
          <a:p>
            <a:pPr marL="338138" indent="-338138">
              <a:lnSpc>
                <a:spcPct val="80000"/>
              </a:lnSpc>
              <a:spcBef>
                <a:spcPts val="600"/>
              </a:spcBef>
              <a:buClr>
                <a:srgbClr val="000000"/>
              </a:buClr>
              <a:buSzPct val="100000"/>
              <a:buFont typeface="Tahoma" pitchFamily="34" charset="0"/>
              <a:buNone/>
              <a:tabLst>
                <a:tab pos="338138" algn="l"/>
                <a:tab pos="904875" algn="l"/>
                <a:tab pos="1819275" algn="l"/>
                <a:tab pos="2733675" algn="l"/>
                <a:tab pos="3648075" algn="l"/>
                <a:tab pos="4562475" algn="l"/>
                <a:tab pos="5476875" algn="l"/>
                <a:tab pos="6391275" algn="l"/>
                <a:tab pos="7305675" algn="l"/>
                <a:tab pos="8220075" algn="l"/>
                <a:tab pos="9134475" algn="l"/>
                <a:tab pos="10048875" algn="l"/>
                <a:tab pos="10326688" algn="l"/>
                <a:tab pos="10775950" algn="l"/>
                <a:tab pos="10779125" algn="l"/>
              </a:tabLst>
            </a:pPr>
            <a:r>
              <a:rPr lang="en-GB" sz="2400" dirty="0">
                <a:solidFill>
                  <a:srgbClr val="000000"/>
                </a:solidFill>
                <a:ea typeface="MS Gothic"/>
                <a:cs typeface="Arial" charset="0"/>
              </a:rPr>
              <a:t> </a:t>
            </a:r>
          </a:p>
          <a:p>
            <a:pPr marL="338138" indent="-338138">
              <a:lnSpc>
                <a:spcPct val="80000"/>
              </a:lnSpc>
              <a:spcBef>
                <a:spcPts val="600"/>
              </a:spcBef>
              <a:buClr>
                <a:srgbClr val="000000"/>
              </a:buClr>
              <a:buSzPct val="100000"/>
              <a:buFont typeface="Tahoma" pitchFamily="34" charset="0"/>
              <a:buNone/>
              <a:tabLst>
                <a:tab pos="338138" algn="l"/>
                <a:tab pos="904875" algn="l"/>
                <a:tab pos="1819275" algn="l"/>
                <a:tab pos="2733675" algn="l"/>
                <a:tab pos="3648075" algn="l"/>
                <a:tab pos="4562475" algn="l"/>
                <a:tab pos="5476875" algn="l"/>
                <a:tab pos="6391275" algn="l"/>
                <a:tab pos="7305675" algn="l"/>
                <a:tab pos="8220075" algn="l"/>
                <a:tab pos="9134475" algn="l"/>
                <a:tab pos="10048875" algn="l"/>
                <a:tab pos="10326688" algn="l"/>
                <a:tab pos="10775950" algn="l"/>
                <a:tab pos="10779125" algn="l"/>
              </a:tabLst>
            </a:pPr>
            <a:r>
              <a:rPr lang="en-GB" sz="2400" dirty="0">
                <a:solidFill>
                  <a:srgbClr val="000000"/>
                </a:solidFill>
                <a:ea typeface="MS Gothic"/>
                <a:cs typeface="Arial" charset="0"/>
              </a:rPr>
              <a:t>	4. </a:t>
            </a:r>
            <a:r>
              <a:rPr lang="ca-ES" sz="2400" b="0" dirty="0">
                <a:solidFill>
                  <a:srgbClr val="000000"/>
                </a:solidFill>
                <a:ea typeface="MS Gothic"/>
                <a:cs typeface="Arial" charset="0"/>
              </a:rPr>
              <a:t>. </a:t>
            </a:r>
            <a:r>
              <a:rPr lang="ca-ES" sz="2400" dirty="0">
                <a:solidFill>
                  <a:srgbClr val="000000"/>
                </a:solidFill>
                <a:ea typeface="MS Gothic"/>
                <a:cs typeface="Arial" charset="0"/>
              </a:rPr>
              <a:t>Lluitar contra les desigualtats incorporant la perspectiva de  gènere i de classe social</a:t>
            </a:r>
            <a:endParaRPr lang="en-GB" sz="2400" b="0" dirty="0">
              <a:solidFill>
                <a:srgbClr val="000000"/>
              </a:solidFill>
              <a:latin typeface="Tahoma" pitchFamily="34" charset="0"/>
              <a:ea typeface="MS Gothic"/>
              <a:cs typeface="Arial" charset="0"/>
            </a:endParaRPr>
          </a:p>
          <a:p>
            <a:pPr marL="338138" indent="-338138">
              <a:lnSpc>
                <a:spcPct val="80000"/>
              </a:lnSpc>
              <a:spcBef>
                <a:spcPts val="600"/>
              </a:spcBef>
              <a:buClr>
                <a:srgbClr val="000000"/>
              </a:buClr>
              <a:buSzPct val="100000"/>
              <a:buFont typeface="Tahoma" pitchFamily="34" charset="0"/>
              <a:buNone/>
              <a:tabLst>
                <a:tab pos="338138" algn="l"/>
                <a:tab pos="904875" algn="l"/>
                <a:tab pos="1819275" algn="l"/>
                <a:tab pos="2733675" algn="l"/>
                <a:tab pos="3648075" algn="l"/>
                <a:tab pos="4562475" algn="l"/>
                <a:tab pos="5476875" algn="l"/>
                <a:tab pos="6391275" algn="l"/>
                <a:tab pos="7305675" algn="l"/>
                <a:tab pos="8220075" algn="l"/>
                <a:tab pos="9134475" algn="l"/>
                <a:tab pos="10048875" algn="l"/>
                <a:tab pos="10326688" algn="l"/>
                <a:tab pos="10775950" algn="l"/>
                <a:tab pos="10779125" algn="l"/>
              </a:tabLst>
            </a:pPr>
            <a:endParaRPr lang="en-GB" sz="2400" b="0" dirty="0">
              <a:solidFill>
                <a:srgbClr val="000000"/>
              </a:solidFill>
              <a:latin typeface="Tahoma" pitchFamily="34" charset="0"/>
              <a:ea typeface="MS Gothic"/>
              <a:cs typeface="Arial" charset="0"/>
            </a:endParaRPr>
          </a:p>
          <a:p>
            <a:pPr marL="338138" indent="-338138">
              <a:lnSpc>
                <a:spcPct val="80000"/>
              </a:lnSpc>
              <a:spcBef>
                <a:spcPts val="600"/>
              </a:spcBef>
              <a:buClr>
                <a:srgbClr val="000000"/>
              </a:buClr>
              <a:buSzPct val="100000"/>
              <a:buFont typeface="Tahoma" pitchFamily="34" charset="0"/>
              <a:buNone/>
              <a:tabLst>
                <a:tab pos="338138" algn="l"/>
                <a:tab pos="904875" algn="l"/>
                <a:tab pos="1819275" algn="l"/>
                <a:tab pos="2733675" algn="l"/>
                <a:tab pos="3648075" algn="l"/>
                <a:tab pos="4562475" algn="l"/>
                <a:tab pos="5476875" algn="l"/>
                <a:tab pos="6391275" algn="l"/>
                <a:tab pos="7305675" algn="l"/>
                <a:tab pos="8220075" algn="l"/>
                <a:tab pos="9134475" algn="l"/>
                <a:tab pos="10048875" algn="l"/>
                <a:tab pos="10326688" algn="l"/>
                <a:tab pos="10775950" algn="l"/>
                <a:tab pos="10779125" algn="l"/>
              </a:tabLst>
            </a:pPr>
            <a:endParaRPr lang="en-GB" sz="2400" b="0" dirty="0">
              <a:solidFill>
                <a:srgbClr val="000000"/>
              </a:solidFill>
              <a:latin typeface="Tahoma" pitchFamily="34" charset="0"/>
              <a:ea typeface="MS Gothic"/>
              <a:cs typeface="Arial" charset="0"/>
            </a:endParaRPr>
          </a:p>
        </p:txBody>
      </p:sp>
      <p:sp>
        <p:nvSpPr>
          <p:cNvPr id="100355" name="Text Box 2"/>
          <p:cNvSpPr txBox="1">
            <a:spLocks noChangeArrowheads="1"/>
          </p:cNvSpPr>
          <p:nvPr/>
        </p:nvSpPr>
        <p:spPr bwMode="auto">
          <a:xfrm>
            <a:off x="3779838" y="404813"/>
            <a:ext cx="1944687" cy="336550"/>
          </a:xfrm>
          <a:prstGeom prst="rect">
            <a:avLst/>
          </a:prstGeom>
          <a:noFill/>
          <a:ln w="9525">
            <a:noFill/>
            <a:round/>
            <a:headEnd/>
            <a:tailEnd/>
          </a:ln>
        </p:spPr>
        <p:txBody>
          <a:bodyPr wrap="none" anchor="ctr"/>
          <a:lstStyle/>
          <a:p>
            <a:pPr>
              <a:lnSpc>
                <a:spcPct val="81000"/>
              </a:lnSpc>
              <a:spcBef>
                <a:spcPct val="0"/>
              </a:spcBef>
              <a:buClr>
                <a:srgbClr val="000000"/>
              </a:buClr>
              <a:buSzPct val="100000"/>
              <a:buFont typeface="Arial" charset="0"/>
              <a:buNone/>
            </a:pPr>
            <a:endParaRPr lang="ca-ES" sz="1800" b="0">
              <a:solidFill>
                <a:srgbClr val="FFFFFF"/>
              </a:solidFill>
              <a:ea typeface="MS Gothic"/>
            </a:endParaRPr>
          </a:p>
        </p:txBody>
      </p:sp>
      <p:grpSp>
        <p:nvGrpSpPr>
          <p:cNvPr id="2" name="Group 4"/>
          <p:cNvGrpSpPr>
            <a:grpSpLocks/>
          </p:cNvGrpSpPr>
          <p:nvPr/>
        </p:nvGrpSpPr>
        <p:grpSpPr bwMode="auto">
          <a:xfrm>
            <a:off x="755650" y="549275"/>
            <a:ext cx="7772400" cy="1295400"/>
            <a:chOff x="480" y="192"/>
            <a:chExt cx="4896" cy="1152"/>
          </a:xfrm>
        </p:grpSpPr>
        <p:pic>
          <p:nvPicPr>
            <p:cNvPr id="100357" name="Picture 5"/>
            <p:cNvPicPr>
              <a:picLocks noChangeAspect="1" noChangeArrowheads="1"/>
            </p:cNvPicPr>
            <p:nvPr/>
          </p:nvPicPr>
          <p:blipFill>
            <a:blip r:embed="rId3" cstate="print"/>
            <a:srcRect/>
            <a:stretch>
              <a:fillRect/>
            </a:stretch>
          </p:blipFill>
          <p:spPr bwMode="auto">
            <a:xfrm>
              <a:off x="480" y="192"/>
              <a:ext cx="4896" cy="1152"/>
            </a:xfrm>
            <a:prstGeom prst="rect">
              <a:avLst/>
            </a:prstGeom>
            <a:noFill/>
            <a:ln w="9525">
              <a:noFill/>
              <a:round/>
              <a:headEnd/>
              <a:tailEnd/>
            </a:ln>
          </p:spPr>
        </p:pic>
        <p:sp>
          <p:nvSpPr>
            <p:cNvPr id="100358" name="Rectangle 6"/>
            <p:cNvSpPr>
              <a:spLocks noChangeArrowheads="1"/>
            </p:cNvSpPr>
            <p:nvPr/>
          </p:nvSpPr>
          <p:spPr bwMode="auto">
            <a:xfrm>
              <a:off x="864" y="192"/>
              <a:ext cx="3984" cy="960"/>
            </a:xfrm>
            <a:prstGeom prst="rect">
              <a:avLst/>
            </a:prstGeom>
            <a:noFill/>
            <a:ln w="9525">
              <a:noFill/>
              <a:round/>
              <a:headEnd/>
              <a:tailEnd/>
            </a:ln>
          </p:spPr>
          <p:txBody>
            <a:bodyPr lIns="90000" tIns="46800" rIns="90000" bIns="46800">
              <a:spAutoFit/>
            </a:bodyPr>
            <a:lstStyle/>
            <a:p>
              <a:pPr algn="ctr">
                <a:spcBef>
                  <a:spcPct val="0"/>
                </a:spcBef>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solidFill>
                    <a:srgbClr val="FFFFFF"/>
                  </a:solidFill>
                  <a:ea typeface="MS Gothic"/>
                </a:rPr>
                <a:t>Els eixos d’actuació</a:t>
              </a:r>
            </a:p>
            <a:p>
              <a:pPr algn="ctr">
                <a:spcBef>
                  <a:spcPct val="0"/>
                </a:spcBef>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i="1">
                  <a:solidFill>
                    <a:srgbClr val="FFFFFF"/>
                  </a:solidFill>
                  <a:ea typeface="MS Gothic"/>
                </a:rPr>
                <a:t>Catalunya</a:t>
              </a:r>
            </a:p>
          </p:txBody>
        </p:sp>
      </p:grpSp>
      <p:pic>
        <p:nvPicPr>
          <p:cNvPr id="7" name="Imatge 6" descr="aspc_color_h2.jpg"/>
          <p:cNvPicPr>
            <a:picLocks noChangeAspect="1"/>
          </p:cNvPicPr>
          <p:nvPr/>
        </p:nvPicPr>
        <p:blipFill>
          <a:blip r:embed="rId4" cstate="print"/>
          <a:srcRect/>
          <a:stretch>
            <a:fillRect/>
          </a:stretch>
        </p:blipFill>
        <p:spPr bwMode="auto">
          <a:xfrm>
            <a:off x="468313" y="6337300"/>
            <a:ext cx="3144837" cy="331788"/>
          </a:xfrm>
          <a:prstGeom prst="rect">
            <a:avLst/>
          </a:prstGeom>
          <a:noFill/>
          <a:ln w="9525">
            <a:noFill/>
            <a:miter lim="800000"/>
            <a:headEnd/>
            <a:tailEnd/>
          </a:ln>
        </p:spPr>
      </p:pic>
      <p:pic>
        <p:nvPicPr>
          <p:cNvPr id="8" name="Imatge 7" descr="cid:image001.jpg@01CF07AF.A55BC5C0"/>
          <p:cNvPicPr/>
          <p:nvPr/>
        </p:nvPicPr>
        <p:blipFill>
          <a:blip r:embed="rId5" cstate="print"/>
          <a:srcRect/>
          <a:stretch>
            <a:fillRect/>
          </a:stretch>
        </p:blipFill>
        <p:spPr bwMode="auto">
          <a:xfrm>
            <a:off x="7884368" y="6237312"/>
            <a:ext cx="581025" cy="390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9388" y="869950"/>
            <a:ext cx="8713787" cy="758825"/>
          </a:xfrm>
        </p:spPr>
        <p:txBody>
          <a:bodyPr/>
          <a:lstStyle/>
          <a:p>
            <a:r>
              <a:rPr lang="en-US" sz="3600" b="1" smtClean="0">
                <a:solidFill>
                  <a:srgbClr val="C00000"/>
                </a:solidFill>
              </a:rPr>
              <a:t>CIGARRILLOS ELECTRONICOS </a:t>
            </a:r>
            <a:r>
              <a:rPr lang="es-ES" sz="3600" b="1" smtClean="0">
                <a:solidFill>
                  <a:srgbClr val="C00000"/>
                </a:solidFill>
              </a:rPr>
              <a:t>¿QUÉ SON?</a:t>
            </a:r>
            <a:endParaRPr lang="en-GB" sz="3600" b="1" smtClean="0">
              <a:solidFill>
                <a:srgbClr val="C00000"/>
              </a:solidFill>
            </a:endParaRPr>
          </a:p>
        </p:txBody>
      </p:sp>
      <p:sp>
        <p:nvSpPr>
          <p:cNvPr id="3" name="Content Placeholder 2"/>
          <p:cNvSpPr>
            <a:spLocks noGrp="1"/>
          </p:cNvSpPr>
          <p:nvPr>
            <p:ph sz="quarter" idx="4294967295"/>
          </p:nvPr>
        </p:nvSpPr>
        <p:spPr>
          <a:xfrm>
            <a:off x="323850" y="1736725"/>
            <a:ext cx="6142038" cy="4572000"/>
          </a:xfrm>
        </p:spPr>
        <p:txBody>
          <a:bodyPr rtlCol="0">
            <a:noAutofit/>
          </a:bodyPr>
          <a:lstStyle/>
          <a:p>
            <a:pPr marL="274320" indent="-274320" fontAlgn="auto">
              <a:spcAft>
                <a:spcPts val="0"/>
              </a:spcAft>
              <a:buFont typeface="Arial" pitchFamily="34" charset="0"/>
              <a:buChar char="•"/>
              <a:defRPr/>
            </a:pPr>
            <a:r>
              <a:rPr lang="es-ES" sz="2800" dirty="0" smtClean="0">
                <a:latin typeface="+mj-lt"/>
                <a:cs typeface="Calibri" panose="020F0502020204030204" pitchFamily="34" charset="0"/>
              </a:rPr>
              <a:t>los </a:t>
            </a:r>
            <a:r>
              <a:rPr lang="es-ES" sz="2800" dirty="0">
                <a:latin typeface="+mj-lt"/>
                <a:cs typeface="Calibri" panose="020F0502020204030204" pitchFamily="34" charset="0"/>
              </a:rPr>
              <a:t>cigarrillos electrónicos </a:t>
            </a:r>
            <a:r>
              <a:rPr lang="es-ES" sz="2800" dirty="0" smtClean="0">
                <a:latin typeface="+mj-lt"/>
                <a:cs typeface="Calibri" panose="020F0502020204030204" pitchFamily="34" charset="0"/>
              </a:rPr>
              <a:t>administran un </a:t>
            </a:r>
            <a:r>
              <a:rPr lang="es-ES" sz="2800" dirty="0">
                <a:latin typeface="+mj-lt"/>
                <a:cs typeface="Calibri" panose="020F0502020204030204" pitchFamily="34" charset="0"/>
              </a:rPr>
              <a:t>aerosol </a:t>
            </a:r>
            <a:r>
              <a:rPr lang="es-ES" sz="2800" dirty="0" smtClean="0">
                <a:latin typeface="+mj-lt"/>
                <a:cs typeface="Calibri" panose="020F0502020204030204" pitchFamily="34" charset="0"/>
              </a:rPr>
              <a:t>al pulmón </a:t>
            </a:r>
            <a:r>
              <a:rPr lang="es-ES" sz="2800" dirty="0">
                <a:latin typeface="+mj-lt"/>
                <a:cs typeface="Calibri" panose="020F0502020204030204" pitchFamily="34" charset="0"/>
              </a:rPr>
              <a:t>de los usuarios mediante el calentamiento de una </a:t>
            </a:r>
            <a:r>
              <a:rPr lang="es-ES" sz="2800" dirty="0" smtClean="0">
                <a:latin typeface="+mj-lt"/>
                <a:cs typeface="Calibri" panose="020F0502020204030204" pitchFamily="34" charset="0"/>
              </a:rPr>
              <a:t>solución</a:t>
            </a:r>
          </a:p>
          <a:p>
            <a:pPr marL="274320" indent="-274320" fontAlgn="auto">
              <a:spcAft>
                <a:spcPts val="0"/>
              </a:spcAft>
              <a:buFont typeface="Arial" pitchFamily="34" charset="0"/>
              <a:buChar char="•"/>
              <a:defRPr/>
            </a:pPr>
            <a:r>
              <a:rPr lang="es-ES" sz="2800" dirty="0" smtClean="0">
                <a:latin typeface="+mj-lt"/>
                <a:cs typeface="Calibri" panose="020F0502020204030204" pitchFamily="34" charset="0"/>
              </a:rPr>
              <a:t>Los </a:t>
            </a:r>
            <a:r>
              <a:rPr lang="es-ES" sz="2800" dirty="0">
                <a:latin typeface="+mj-lt"/>
                <a:cs typeface="Calibri" panose="020F0502020204030204" pitchFamily="34" charset="0"/>
              </a:rPr>
              <a:t>principales constituyentes de la solución en volumen, </a:t>
            </a:r>
            <a:r>
              <a:rPr lang="es-ES" sz="2800" dirty="0" smtClean="0">
                <a:latin typeface="+mj-lt"/>
                <a:cs typeface="Calibri" panose="020F0502020204030204" pitchFamily="34" charset="0"/>
              </a:rPr>
              <a:t>además de </a:t>
            </a:r>
            <a:r>
              <a:rPr lang="es-ES" sz="2800" dirty="0">
                <a:latin typeface="+mj-lt"/>
                <a:cs typeface="Calibri" panose="020F0502020204030204" pitchFamily="34" charset="0"/>
              </a:rPr>
              <a:t>nicotina cuando </a:t>
            </a:r>
            <a:r>
              <a:rPr lang="es-ES" sz="2800" dirty="0" smtClean="0">
                <a:latin typeface="+mj-lt"/>
                <a:cs typeface="Calibri" panose="020F0502020204030204" pitchFamily="34" charset="0"/>
              </a:rPr>
              <a:t>está </a:t>
            </a:r>
            <a:r>
              <a:rPr lang="es-ES" sz="2800" dirty="0">
                <a:latin typeface="+mj-lt"/>
                <a:cs typeface="Calibri" panose="020F0502020204030204" pitchFamily="34" charset="0"/>
              </a:rPr>
              <a:t>presente, son </a:t>
            </a:r>
            <a:r>
              <a:rPr lang="es-ES" sz="2800" dirty="0" err="1" smtClean="0">
                <a:latin typeface="+mj-lt"/>
                <a:cs typeface="Calibri" panose="020F0502020204030204" pitchFamily="34" charset="0"/>
              </a:rPr>
              <a:t>propilenglicol</a:t>
            </a:r>
            <a:r>
              <a:rPr lang="es-ES" sz="2800" dirty="0" smtClean="0">
                <a:latin typeface="+mj-lt"/>
                <a:cs typeface="Calibri" panose="020F0502020204030204" pitchFamily="34" charset="0"/>
              </a:rPr>
              <a:t>, el glicerol </a:t>
            </a:r>
            <a:r>
              <a:rPr lang="es-ES" sz="2800" dirty="0">
                <a:latin typeface="+mj-lt"/>
                <a:cs typeface="Calibri" panose="020F0502020204030204" pitchFamily="34" charset="0"/>
              </a:rPr>
              <a:t>y </a:t>
            </a:r>
            <a:r>
              <a:rPr lang="es-ES" sz="2800" dirty="0" smtClean="0">
                <a:latin typeface="+mj-lt"/>
                <a:cs typeface="Calibri" panose="020F0502020204030204" pitchFamily="34" charset="0"/>
              </a:rPr>
              <a:t>  sustancias aromatizantes</a:t>
            </a:r>
            <a:endParaRPr lang="en-GB" sz="2800" dirty="0">
              <a:latin typeface="+mj-lt"/>
            </a:endParaRPr>
          </a:p>
        </p:txBody>
      </p:sp>
      <p:pic>
        <p:nvPicPr>
          <p:cNvPr id="15364" name="Picture 2" descr="https://encrypted-tbn3.gstatic.com/images?q=tbn:ANd9GcTtve437-rSMeNR9Ly2rCnKC3p9FhnB4Orww_gA0phxuQox8CmK"/>
          <p:cNvPicPr>
            <a:picLocks noChangeAspect="1" noChangeArrowheads="1"/>
          </p:cNvPicPr>
          <p:nvPr/>
        </p:nvPicPr>
        <p:blipFill>
          <a:blip r:embed="rId2"/>
          <a:srcRect/>
          <a:stretch>
            <a:fillRect/>
          </a:stretch>
        </p:blipFill>
        <p:spPr bwMode="auto">
          <a:xfrm>
            <a:off x="6084888" y="1557338"/>
            <a:ext cx="2808287" cy="2808287"/>
          </a:xfrm>
          <a:prstGeom prst="rect">
            <a:avLst/>
          </a:prstGeom>
          <a:noFill/>
          <a:ln w="9525">
            <a:noFill/>
            <a:miter lim="800000"/>
            <a:headEnd/>
            <a:tailEnd/>
          </a:ln>
        </p:spPr>
      </p:pic>
      <p:pic>
        <p:nvPicPr>
          <p:cNvPr id="15365" name="Picture 4" descr="https://encrypted-tbn3.gstatic.com/images?q=tbn:ANd9GcRTMPiH_yAS6_Vw2IGTDW9LuK5n-EuLv3k7gK8_ms80hPqLEMVS"/>
          <p:cNvPicPr>
            <a:picLocks noChangeAspect="1" noChangeArrowheads="1"/>
          </p:cNvPicPr>
          <p:nvPr/>
        </p:nvPicPr>
        <p:blipFill>
          <a:blip r:embed="rId3"/>
          <a:srcRect/>
          <a:stretch>
            <a:fillRect/>
          </a:stretch>
        </p:blipFill>
        <p:spPr bwMode="auto">
          <a:xfrm>
            <a:off x="6084888" y="3789363"/>
            <a:ext cx="2808287" cy="2290762"/>
          </a:xfrm>
          <a:prstGeom prst="rect">
            <a:avLst/>
          </a:prstGeom>
          <a:noFill/>
          <a:ln w="9525">
            <a:noFill/>
            <a:miter lim="800000"/>
            <a:headEnd/>
            <a:tailEnd/>
          </a:ln>
        </p:spPr>
      </p:pic>
      <p:sp>
        <p:nvSpPr>
          <p:cNvPr id="6" name="5 CuadroTexto"/>
          <p:cNvSpPr txBox="1"/>
          <p:nvPr/>
        </p:nvSpPr>
        <p:spPr>
          <a:xfrm>
            <a:off x="5292080" y="6237312"/>
            <a:ext cx="3563888" cy="430887"/>
          </a:xfrm>
          <a:prstGeom prst="rect">
            <a:avLst/>
          </a:prstGeom>
          <a:noFill/>
        </p:spPr>
        <p:txBody>
          <a:bodyPr wrap="square" rtlCol="0">
            <a:spAutoFit/>
          </a:bodyPr>
          <a:lstStyle/>
          <a:p>
            <a:pPr algn="r"/>
            <a:r>
              <a:rPr lang="en-GB" i="1" dirty="0" smtClean="0"/>
              <a:t>A. </a:t>
            </a:r>
            <a:r>
              <a:rPr lang="en-GB" i="1" dirty="0" err="1" smtClean="0"/>
              <a:t>Peruga</a:t>
            </a:r>
            <a:r>
              <a:rPr lang="en-GB" i="1" dirty="0" smtClean="0"/>
              <a:t>, 2014</a:t>
            </a:r>
            <a:endParaRPr lang="en-GB" i="1"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GB" dirty="0" smtClean="0">
                <a:solidFill>
                  <a:schemeClr val="accent1">
                    <a:lumMod val="75000"/>
                  </a:schemeClr>
                </a:solidFill>
              </a:rPr>
              <a:t>MITOS Y REALIDADES</a:t>
            </a:r>
            <a:endParaRPr lang="en-GB" dirty="0">
              <a:solidFill>
                <a:schemeClr val="accent1">
                  <a:lumMod val="75000"/>
                </a:schemeClr>
              </a:solidFill>
            </a:endParaRPr>
          </a:p>
        </p:txBody>
      </p:sp>
      <p:sp>
        <p:nvSpPr>
          <p:cNvPr id="3" name="Content Placeholder 2"/>
          <p:cNvSpPr>
            <a:spLocks noGrp="1"/>
          </p:cNvSpPr>
          <p:nvPr>
            <p:ph idx="1"/>
          </p:nvPr>
        </p:nvSpPr>
        <p:spPr/>
        <p:txBody>
          <a:bodyPr rtlCol="0">
            <a:normAutofit/>
          </a:bodyPr>
          <a:lstStyle/>
          <a:p>
            <a:pPr marL="274320" indent="-274320" fontAlgn="auto">
              <a:spcAft>
                <a:spcPts val="0"/>
              </a:spcAft>
              <a:buFont typeface="Arial" pitchFamily="34" charset="0"/>
              <a:buChar char="•"/>
              <a:defRPr/>
            </a:pPr>
            <a:r>
              <a:rPr lang="en-GB" sz="3600" dirty="0" smtClean="0">
                <a:latin typeface="+mj-lt"/>
              </a:rPr>
              <a:t>¿HACEN DAÑO A LA SALUD?</a:t>
            </a:r>
          </a:p>
          <a:p>
            <a:pPr marL="274320" indent="-274320" fontAlgn="auto">
              <a:spcAft>
                <a:spcPts val="0"/>
              </a:spcAft>
              <a:buFont typeface="Arial" pitchFamily="34" charset="0"/>
              <a:buChar char="•"/>
              <a:defRPr/>
            </a:pPr>
            <a:r>
              <a:rPr lang="en-GB" sz="3600" dirty="0" smtClean="0">
                <a:latin typeface="+mj-lt"/>
              </a:rPr>
              <a:t>¿SIRVEN PARA DEJAR DE FUMAR?</a:t>
            </a:r>
          </a:p>
          <a:p>
            <a:pPr marL="274320" indent="-274320" fontAlgn="auto">
              <a:spcAft>
                <a:spcPts val="0"/>
              </a:spcAft>
              <a:buFont typeface="Arial" pitchFamily="34" charset="0"/>
              <a:buChar char="•"/>
              <a:defRPr/>
            </a:pPr>
            <a:r>
              <a:rPr lang="en-GB" sz="3600" dirty="0" smtClean="0">
                <a:latin typeface="+mj-lt"/>
              </a:rPr>
              <a:t>¿CONTRIBUYEN A LOS ESFUERZOS ANTITABAQUICOS?</a:t>
            </a:r>
            <a:endParaRPr lang="en-GB" dirty="0"/>
          </a:p>
        </p:txBody>
      </p:sp>
      <p:sp>
        <p:nvSpPr>
          <p:cNvPr id="5" name="4 CuadroTexto"/>
          <p:cNvSpPr txBox="1"/>
          <p:nvPr/>
        </p:nvSpPr>
        <p:spPr>
          <a:xfrm>
            <a:off x="5292080" y="6237312"/>
            <a:ext cx="3563888" cy="430887"/>
          </a:xfrm>
          <a:prstGeom prst="rect">
            <a:avLst/>
          </a:prstGeom>
          <a:noFill/>
        </p:spPr>
        <p:txBody>
          <a:bodyPr wrap="square" rtlCol="0">
            <a:spAutoFit/>
          </a:bodyPr>
          <a:lstStyle/>
          <a:p>
            <a:pPr algn="r"/>
            <a:r>
              <a:rPr lang="en-GB" i="1" dirty="0" smtClean="0"/>
              <a:t>A. </a:t>
            </a:r>
            <a:r>
              <a:rPr lang="en-GB" i="1" dirty="0" err="1" smtClean="0"/>
              <a:t>Peruga</a:t>
            </a:r>
            <a:r>
              <a:rPr lang="en-GB" i="1" dirty="0" smtClean="0"/>
              <a:t>, 2014</a:t>
            </a:r>
            <a:endParaRPr lang="en-GB" i="1"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257800"/>
            <a:ext cx="8202613" cy="1600200"/>
          </a:xfrm>
        </p:spPr>
        <p:txBody>
          <a:bodyPr rtlCol="0">
            <a:normAutofit/>
          </a:bodyPr>
          <a:lstStyle/>
          <a:p>
            <a:pPr fontAlgn="auto">
              <a:spcAft>
                <a:spcPts val="0"/>
              </a:spcAft>
              <a:defRPr/>
            </a:pPr>
            <a:r>
              <a:rPr lang="es-ES" sz="4400" dirty="0" smtClean="0">
                <a:solidFill>
                  <a:schemeClr val="accent1">
                    <a:lumMod val="75000"/>
                  </a:schemeClr>
                </a:solidFill>
              </a:rPr>
              <a:t>¿HACEN DAÑO A LA SALUD?</a:t>
            </a:r>
            <a:br>
              <a:rPr lang="es-ES" sz="4400" dirty="0" smtClean="0">
                <a:solidFill>
                  <a:schemeClr val="accent1">
                    <a:lumMod val="75000"/>
                  </a:schemeClr>
                </a:solidFill>
              </a:rPr>
            </a:br>
            <a:r>
              <a:rPr lang="es-ES" sz="3600" dirty="0" smtClean="0">
                <a:solidFill>
                  <a:schemeClr val="accent1">
                    <a:lumMod val="75000"/>
                  </a:schemeClr>
                </a:solidFill>
              </a:rPr>
              <a:t>Limitaciones de la evidencia </a:t>
            </a:r>
            <a:endParaRPr lang="es-ES" sz="4400" dirty="0">
              <a:solidFill>
                <a:schemeClr val="accent1">
                  <a:lumMod val="75000"/>
                </a:schemeClr>
              </a:solidFill>
            </a:endParaRPr>
          </a:p>
        </p:txBody>
      </p:sp>
      <p:graphicFrame>
        <p:nvGraphicFramePr>
          <p:cNvPr id="5" name="Content Placeholder 4"/>
          <p:cNvGraphicFramePr>
            <a:graphicFrameLocks noGrp="1"/>
          </p:cNvGraphicFramePr>
          <p:nvPr>
            <p:ph idx="1"/>
          </p:nvPr>
        </p:nvGraphicFramePr>
        <p:xfrm>
          <a:off x="900113" y="914400"/>
          <a:ext cx="7416826" cy="3306648"/>
        </p:xfrm>
        <a:graphic>
          <a:graphicData uri="http://schemas.openxmlformats.org/drawingml/2006/table">
            <a:tbl>
              <a:tblPr firstRow="1" firstCol="1" bandRow="1"/>
              <a:tblGrid>
                <a:gridCol w="2023290"/>
                <a:gridCol w="2023290"/>
                <a:gridCol w="1498037"/>
                <a:gridCol w="1872209"/>
              </a:tblGrid>
              <a:tr h="551108">
                <a:tc gridSpan="2">
                  <a:txBody>
                    <a:bodyPr/>
                    <a:lstStyle/>
                    <a:p>
                      <a:pPr algn="ctr">
                        <a:lnSpc>
                          <a:spcPct val="115000"/>
                        </a:lnSpc>
                        <a:spcAft>
                          <a:spcPts val="0"/>
                        </a:spcAft>
                      </a:pPr>
                      <a:r>
                        <a:rPr lang="en-GB" sz="2000" baseline="0" dirty="0">
                          <a:solidFill>
                            <a:srgbClr val="FFFFFF"/>
                          </a:solidFill>
                          <a:effectLst/>
                          <a:latin typeface="Impact"/>
                          <a:ea typeface="SimSun"/>
                          <a:cs typeface="Arial"/>
                        </a:rPr>
                        <a:t>EXPOSICION</a:t>
                      </a:r>
                      <a:endParaRPr lang="en-GB" sz="2000" baseline="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gridSpan="2">
                  <a:txBody>
                    <a:bodyPr/>
                    <a:lstStyle/>
                    <a:p>
                      <a:pPr algn="ctr">
                        <a:lnSpc>
                          <a:spcPct val="115000"/>
                        </a:lnSpc>
                        <a:spcAft>
                          <a:spcPts val="0"/>
                        </a:spcAft>
                      </a:pPr>
                      <a:r>
                        <a:rPr lang="en-GB" sz="2000" baseline="0" dirty="0" smtClean="0">
                          <a:solidFill>
                            <a:srgbClr val="FFFFFF"/>
                          </a:solidFill>
                          <a:effectLst/>
                          <a:latin typeface="Impact"/>
                          <a:ea typeface="SimSun"/>
                          <a:cs typeface="Arial"/>
                        </a:rPr>
                        <a:t>DAÑO</a:t>
                      </a:r>
                      <a:endParaRPr lang="en-GB" sz="2000" baseline="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r>
              <a:tr h="551108">
                <a:tc rowSpan="2">
                  <a:txBody>
                    <a:bodyPr/>
                    <a:lstStyle/>
                    <a:p>
                      <a:pPr algn="ctr">
                        <a:lnSpc>
                          <a:spcPct val="115000"/>
                        </a:lnSpc>
                        <a:spcAft>
                          <a:spcPts val="0"/>
                        </a:spcAft>
                      </a:pPr>
                      <a:r>
                        <a:rPr lang="en-GB" sz="2000" dirty="0">
                          <a:effectLst/>
                          <a:latin typeface="Impact"/>
                          <a:ea typeface="SimSun"/>
                          <a:cs typeface="Arial"/>
                        </a:rPr>
                        <a:t>TOXICO</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n-GB" sz="2000" dirty="0">
                          <a:effectLst/>
                          <a:latin typeface="Impact"/>
                          <a:ea typeface="SimSun"/>
                          <a:cs typeface="Arial"/>
                        </a:rPr>
                        <a:t>TIPO</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algn="ctr">
                        <a:lnSpc>
                          <a:spcPct val="115000"/>
                        </a:lnSpc>
                        <a:spcAft>
                          <a:spcPts val="0"/>
                        </a:spcAft>
                      </a:pPr>
                      <a:r>
                        <a:rPr lang="en-GB" sz="2000" dirty="0">
                          <a:effectLst/>
                          <a:latin typeface="Impact"/>
                          <a:ea typeface="SimSun"/>
                          <a:cs typeface="Arial"/>
                        </a:rPr>
                        <a:t>INTERACCION</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rowSpan="2">
                  <a:txBody>
                    <a:bodyPr/>
                    <a:lstStyle/>
                    <a:p>
                      <a:pPr algn="ctr">
                        <a:lnSpc>
                          <a:spcPct val="115000"/>
                        </a:lnSpc>
                        <a:spcAft>
                          <a:spcPts val="0"/>
                        </a:spcAft>
                      </a:pPr>
                      <a:r>
                        <a:rPr lang="en-GB" sz="2000" dirty="0">
                          <a:effectLst/>
                          <a:latin typeface="Impact"/>
                          <a:ea typeface="SimSun"/>
                          <a:cs typeface="Arial"/>
                        </a:rPr>
                        <a:t>LABORATORIO</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1108">
                <a:tc vMerge="1">
                  <a:txBody>
                    <a:bodyPr/>
                    <a:lstStyle/>
                    <a:p>
                      <a:endParaRPr lang="en-GB"/>
                    </a:p>
                  </a:txBody>
                  <a:tcPr/>
                </a:tc>
                <a:tc>
                  <a:txBody>
                    <a:bodyPr/>
                    <a:lstStyle/>
                    <a:p>
                      <a:pPr algn="ctr">
                        <a:lnSpc>
                          <a:spcPct val="115000"/>
                        </a:lnSpc>
                        <a:spcAft>
                          <a:spcPts val="0"/>
                        </a:spcAft>
                      </a:pPr>
                      <a:r>
                        <a:rPr lang="en-GB" sz="2000" dirty="0">
                          <a:effectLst/>
                          <a:latin typeface="Impact"/>
                          <a:ea typeface="SimSun"/>
                          <a:cs typeface="Arial"/>
                        </a:rPr>
                        <a:t>DOSIS</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51108">
                <a:tc rowSpan="3">
                  <a:txBody>
                    <a:bodyPr/>
                    <a:lstStyle/>
                    <a:p>
                      <a:pPr algn="ctr">
                        <a:lnSpc>
                          <a:spcPct val="115000"/>
                        </a:lnSpc>
                        <a:spcAft>
                          <a:spcPts val="0"/>
                        </a:spcAft>
                      </a:pPr>
                      <a:r>
                        <a:rPr lang="en-GB" sz="2000">
                          <a:effectLst/>
                          <a:latin typeface="Impact"/>
                          <a:ea typeface="SimSun"/>
                          <a:cs typeface="Arial"/>
                        </a:rPr>
                        <a:t>COMPOR-TAMIENTO</a:t>
                      </a:r>
                      <a:endParaRPr lang="en-GB" sz="200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n-GB" sz="2000" dirty="0">
                          <a:effectLst/>
                          <a:latin typeface="Impact"/>
                          <a:ea typeface="SimSun"/>
                          <a:cs typeface="Arial"/>
                        </a:rPr>
                        <a:t>INTENSIDAD</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rowSpan="2">
                  <a:txBody>
                    <a:bodyPr/>
                    <a:lstStyle/>
                    <a:p>
                      <a:pPr algn="ctr">
                        <a:lnSpc>
                          <a:spcPct val="115000"/>
                        </a:lnSpc>
                        <a:spcAft>
                          <a:spcPts val="0"/>
                        </a:spcAft>
                      </a:pPr>
                      <a:r>
                        <a:rPr lang="en-GB" sz="2000" dirty="0">
                          <a:effectLst/>
                          <a:latin typeface="Impact"/>
                          <a:ea typeface="SimSun"/>
                          <a:cs typeface="Arial"/>
                        </a:rPr>
                        <a:t>MARCADORES</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1108">
                <a:tc vMerge="1">
                  <a:txBody>
                    <a:bodyPr/>
                    <a:lstStyle/>
                    <a:p>
                      <a:endParaRPr lang="en-GB"/>
                    </a:p>
                  </a:txBody>
                  <a:tcPr/>
                </a:tc>
                <a:tc>
                  <a:txBody>
                    <a:bodyPr/>
                    <a:lstStyle/>
                    <a:p>
                      <a:pPr algn="ctr">
                        <a:lnSpc>
                          <a:spcPct val="115000"/>
                        </a:lnSpc>
                        <a:spcAft>
                          <a:spcPts val="0"/>
                        </a:spcAft>
                      </a:pPr>
                      <a:r>
                        <a:rPr lang="en-GB" sz="2000" dirty="0">
                          <a:effectLst/>
                          <a:latin typeface="Impact"/>
                          <a:ea typeface="SimSun"/>
                          <a:cs typeface="Arial"/>
                        </a:rPr>
                        <a:t>FRECUENCIA</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51108">
                <a:tc vMerge="1">
                  <a:txBody>
                    <a:bodyPr/>
                    <a:lstStyle/>
                    <a:p>
                      <a:endParaRPr lang="en-GB"/>
                    </a:p>
                  </a:txBody>
                  <a:tcPr/>
                </a:tc>
                <a:tc>
                  <a:txBody>
                    <a:bodyPr/>
                    <a:lstStyle/>
                    <a:p>
                      <a:pPr algn="ctr">
                        <a:lnSpc>
                          <a:spcPct val="115000"/>
                        </a:lnSpc>
                        <a:spcAft>
                          <a:spcPts val="0"/>
                        </a:spcAft>
                      </a:pPr>
                      <a:r>
                        <a:rPr lang="en-GB" sz="2000" dirty="0">
                          <a:effectLst/>
                          <a:latin typeface="Impact"/>
                          <a:ea typeface="SimSun"/>
                          <a:cs typeface="Arial"/>
                        </a:rPr>
                        <a:t>TOPOGRAFIA</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15000"/>
                        </a:lnSpc>
                        <a:spcAft>
                          <a:spcPts val="0"/>
                        </a:spcAft>
                      </a:pPr>
                      <a:r>
                        <a:rPr lang="en-GB" sz="2000" dirty="0">
                          <a:effectLst/>
                          <a:latin typeface="Impact"/>
                          <a:ea typeface="SimSun"/>
                          <a:cs typeface="Arial"/>
                        </a:rPr>
                        <a:t>HUMANOS</a:t>
                      </a:r>
                      <a:endParaRPr lang="en-GB" sz="200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Rectangle 3"/>
          <p:cNvSpPr/>
          <p:nvPr/>
        </p:nvSpPr>
        <p:spPr>
          <a:xfrm>
            <a:off x="900113" y="1484313"/>
            <a:ext cx="4032250" cy="1081087"/>
          </a:xfrm>
          <a:prstGeom prst="rect">
            <a:avLst/>
          </a:prstGeom>
          <a:noFill/>
          <a:ln w="50800">
            <a:solidFill>
              <a:srgbClr val="CC99FF"/>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prstClr val="white"/>
              </a:solidFill>
            </a:endParaRPr>
          </a:p>
        </p:txBody>
      </p:sp>
      <p:sp>
        <p:nvSpPr>
          <p:cNvPr id="6" name="Rectangle 5"/>
          <p:cNvSpPr/>
          <p:nvPr/>
        </p:nvSpPr>
        <p:spPr>
          <a:xfrm>
            <a:off x="900113" y="2636838"/>
            <a:ext cx="4032250" cy="1584325"/>
          </a:xfrm>
          <a:prstGeom prst="rect">
            <a:avLst/>
          </a:prstGeom>
          <a:noFill/>
          <a:ln w="50800">
            <a:solidFill>
              <a:srgbClr val="FFCC66"/>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prstClr val="white"/>
              </a:solidFill>
            </a:endParaRPr>
          </a:p>
        </p:txBody>
      </p:sp>
      <p:sp>
        <p:nvSpPr>
          <p:cNvPr id="7" name="Rectangle 6"/>
          <p:cNvSpPr/>
          <p:nvPr/>
        </p:nvSpPr>
        <p:spPr>
          <a:xfrm>
            <a:off x="4932363" y="1484313"/>
            <a:ext cx="3384550" cy="2719387"/>
          </a:xfrm>
          <a:prstGeom prst="rect">
            <a:avLst/>
          </a:prstGeom>
          <a:noFill/>
          <a:ln w="50800">
            <a:solidFill>
              <a:srgbClr val="CC99FF"/>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prstClr val="white"/>
              </a:solidFill>
            </a:endParaRPr>
          </a:p>
        </p:txBody>
      </p:sp>
      <p:sp>
        <p:nvSpPr>
          <p:cNvPr id="3" name="Rectangular Callout 2"/>
          <p:cNvSpPr/>
          <p:nvPr/>
        </p:nvSpPr>
        <p:spPr>
          <a:xfrm>
            <a:off x="250825" y="3141663"/>
            <a:ext cx="2665413" cy="2232025"/>
          </a:xfrm>
          <a:prstGeom prst="wedgeRectCallout">
            <a:avLst>
              <a:gd name="adj1" fmla="val 64396"/>
              <a:gd name="adj2" fmla="val -146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800" b="0" dirty="0">
                <a:solidFill>
                  <a:prstClr val="white"/>
                </a:solidFill>
                <a:latin typeface="Impact"/>
              </a:rPr>
              <a:t>Información muy limitada para determinar cantidades y duración de la exposición</a:t>
            </a:r>
          </a:p>
          <a:p>
            <a:pPr algn="ctr" fontAlgn="auto">
              <a:spcBef>
                <a:spcPts val="0"/>
              </a:spcBef>
              <a:spcAft>
                <a:spcPts val="0"/>
              </a:spcAft>
              <a:defRPr/>
            </a:pPr>
            <a:r>
              <a:rPr lang="es-ES" sz="1800" b="0" dirty="0" err="1">
                <a:solidFill>
                  <a:srgbClr val="FFFF00"/>
                </a:solidFill>
                <a:latin typeface="Impact"/>
              </a:rPr>
              <a:t>Succion</a:t>
            </a:r>
            <a:r>
              <a:rPr lang="es-ES" sz="1800" b="0" dirty="0">
                <a:solidFill>
                  <a:prstClr val="white"/>
                </a:solidFill>
                <a:latin typeface="Impact"/>
              </a:rPr>
              <a:t>: más larga y  profunda que para el cigarrillo convencional</a:t>
            </a:r>
            <a:endParaRPr lang="en-GB" sz="1800" b="0" dirty="0">
              <a:solidFill>
                <a:prstClr val="white"/>
              </a:solidFill>
              <a:latin typeface="Impact"/>
            </a:endParaRPr>
          </a:p>
        </p:txBody>
      </p:sp>
      <p:sp>
        <p:nvSpPr>
          <p:cNvPr id="8" name="Rectangular Callout 7"/>
          <p:cNvSpPr/>
          <p:nvPr/>
        </p:nvSpPr>
        <p:spPr>
          <a:xfrm>
            <a:off x="4873625" y="44450"/>
            <a:ext cx="4235450" cy="5400675"/>
          </a:xfrm>
          <a:prstGeom prst="wedgeRectCallout">
            <a:avLst>
              <a:gd name="adj1" fmla="val -60767"/>
              <a:gd name="adj2" fmla="val -122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r>
              <a:rPr lang="es-ES" sz="1800" b="0" dirty="0">
                <a:solidFill>
                  <a:prstClr val="white"/>
                </a:solidFill>
                <a:latin typeface="Impact"/>
              </a:rPr>
              <a:t>Muy pocos cigarrillos electrónicos han sido sometidos a una evaluación toxicológica completa</a:t>
            </a:r>
          </a:p>
          <a:p>
            <a:pPr marL="285750" indent="-285750" fontAlgn="auto">
              <a:spcBef>
                <a:spcPts val="0"/>
              </a:spcBef>
              <a:spcAft>
                <a:spcPts val="0"/>
              </a:spcAft>
              <a:buFont typeface="Arial" panose="020B0604020202020204" pitchFamily="34" charset="0"/>
              <a:buChar char="•"/>
              <a:defRPr/>
            </a:pPr>
            <a:r>
              <a:rPr lang="es-ES" sz="1800" b="0" dirty="0">
                <a:solidFill>
                  <a:srgbClr val="FFFF00"/>
                </a:solidFill>
                <a:latin typeface="Impact"/>
              </a:rPr>
              <a:t>Perfil toxicológico (tipos y niveles de sustancias tóxicas) de los aerosoles dependen del diseño del dispositivo (el material de la resistencia, la potencia de la batería)</a:t>
            </a:r>
          </a:p>
          <a:p>
            <a:pPr marL="285750" indent="-285750" fontAlgn="auto">
              <a:spcBef>
                <a:spcPts val="0"/>
              </a:spcBef>
              <a:spcAft>
                <a:spcPts val="0"/>
              </a:spcAft>
              <a:buFont typeface="Arial" panose="020B0604020202020204" pitchFamily="34" charset="0"/>
              <a:buChar char="•"/>
              <a:defRPr/>
            </a:pPr>
            <a:r>
              <a:rPr lang="es-ES" sz="1800" b="0" dirty="0">
                <a:solidFill>
                  <a:prstClr val="white"/>
                </a:solidFill>
                <a:latin typeface="Impact"/>
              </a:rPr>
              <a:t>No hay pruebas estandarizadas para evaluar y comparar la toxicidad del CE entre marcas y entre  productos del tabaco</a:t>
            </a:r>
          </a:p>
          <a:p>
            <a:pPr marL="285750" indent="-285750" fontAlgn="auto">
              <a:spcBef>
                <a:spcPts val="0"/>
              </a:spcBef>
              <a:spcAft>
                <a:spcPts val="0"/>
              </a:spcAft>
              <a:buFont typeface="Arial" panose="020B0604020202020204" pitchFamily="34" charset="0"/>
              <a:buChar char="•"/>
              <a:defRPr/>
            </a:pPr>
            <a:r>
              <a:rPr lang="es-ES" sz="1800" b="0" dirty="0">
                <a:solidFill>
                  <a:srgbClr val="FFFF00"/>
                </a:solidFill>
                <a:latin typeface="Impact"/>
              </a:rPr>
              <a:t>No hay consenso científico sobre los datos adecuados (listas de químicos, sustancias tóxicas y </a:t>
            </a:r>
            <a:r>
              <a:rPr lang="es-ES" sz="1800" b="0" dirty="0" err="1">
                <a:solidFill>
                  <a:srgbClr val="FFFF00"/>
                </a:solidFill>
                <a:latin typeface="Impact"/>
              </a:rPr>
              <a:t>biomarcadores</a:t>
            </a:r>
            <a:r>
              <a:rPr lang="es-ES" sz="1800" b="0" dirty="0">
                <a:solidFill>
                  <a:srgbClr val="FFFF00"/>
                </a:solidFill>
                <a:latin typeface="Impact"/>
              </a:rPr>
              <a:t> de exposición) y paradigmas procedimentales (producción de aerosoles e-cigarrillo) para comparar CE con otros productos</a:t>
            </a:r>
          </a:p>
        </p:txBody>
      </p:sp>
      <p:sp>
        <p:nvSpPr>
          <p:cNvPr id="9" name="8 CuadroTexto"/>
          <p:cNvSpPr txBox="1"/>
          <p:nvPr/>
        </p:nvSpPr>
        <p:spPr>
          <a:xfrm>
            <a:off x="5580112" y="6427113"/>
            <a:ext cx="3563888" cy="430887"/>
          </a:xfrm>
          <a:prstGeom prst="rect">
            <a:avLst/>
          </a:prstGeom>
          <a:noFill/>
        </p:spPr>
        <p:txBody>
          <a:bodyPr wrap="square" rtlCol="0">
            <a:spAutoFit/>
          </a:bodyPr>
          <a:lstStyle/>
          <a:p>
            <a:pPr algn="r"/>
            <a:r>
              <a:rPr lang="en-GB" i="1" dirty="0" smtClean="0"/>
              <a:t>A. </a:t>
            </a:r>
            <a:r>
              <a:rPr lang="en-GB" i="1" dirty="0" err="1" smtClean="0"/>
              <a:t>Peruga</a:t>
            </a:r>
            <a:r>
              <a:rPr lang="en-GB" i="1" dirty="0" smtClean="0"/>
              <a:t>, 2014</a:t>
            </a:r>
            <a:endParaRPr lang="en-GB"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s-ES" dirty="0" smtClean="0">
                <a:solidFill>
                  <a:schemeClr val="accent1">
                    <a:lumMod val="75000"/>
                  </a:schemeClr>
                </a:solidFill>
              </a:rPr>
              <a:t>¿</a:t>
            </a:r>
            <a:r>
              <a:rPr lang="es-ES" dirty="0">
                <a:solidFill>
                  <a:schemeClr val="accent1">
                    <a:lumMod val="75000"/>
                  </a:schemeClr>
                </a:solidFill>
              </a:rPr>
              <a:t>HACEN DAÑO A LA SALUD?</a:t>
            </a:r>
            <a:endParaRPr lang="en-GB" dirty="0">
              <a:solidFill>
                <a:schemeClr val="accent1">
                  <a:lumMod val="75000"/>
                </a:schemeClr>
              </a:solidFill>
            </a:endParaRPr>
          </a:p>
        </p:txBody>
      </p:sp>
      <p:sp>
        <p:nvSpPr>
          <p:cNvPr id="3" name="Content Placeholder 2"/>
          <p:cNvSpPr>
            <a:spLocks noGrp="1"/>
          </p:cNvSpPr>
          <p:nvPr>
            <p:ph idx="1"/>
          </p:nvPr>
        </p:nvSpPr>
        <p:spPr>
          <a:xfrm>
            <a:off x="539750" y="911225"/>
            <a:ext cx="8208963" cy="3886200"/>
          </a:xfrm>
        </p:spPr>
        <p:txBody>
          <a:bodyPr rtlCol="0">
            <a:noAutofit/>
          </a:bodyPr>
          <a:lstStyle/>
          <a:p>
            <a:pPr marL="0" indent="0" fontAlgn="auto">
              <a:spcAft>
                <a:spcPts val="0"/>
              </a:spcAft>
              <a:buFont typeface="Arial" pitchFamily="34" charset="0"/>
              <a:buNone/>
              <a:defRPr/>
            </a:pPr>
            <a:r>
              <a:rPr lang="es-ES" sz="3200" dirty="0">
                <a:solidFill>
                  <a:srgbClr val="C00000"/>
                </a:solidFill>
                <a:latin typeface="+mj-lt"/>
              </a:rPr>
              <a:t>El vapor de los cigarrillos electrónicos </a:t>
            </a:r>
            <a:r>
              <a:rPr lang="es-ES" sz="3200" dirty="0" smtClean="0">
                <a:solidFill>
                  <a:srgbClr val="C00000"/>
                </a:solidFill>
                <a:latin typeface="+mj-lt"/>
              </a:rPr>
              <a:t>contiene</a:t>
            </a:r>
          </a:p>
          <a:p>
            <a:pPr marL="274320" indent="-274320" fontAlgn="auto">
              <a:spcAft>
                <a:spcPts val="0"/>
              </a:spcAft>
              <a:buFont typeface="Arial" pitchFamily="34" charset="0"/>
              <a:buChar char="•"/>
              <a:defRPr/>
            </a:pPr>
            <a:r>
              <a:rPr lang="es-ES" sz="2800" dirty="0">
                <a:latin typeface="+mj-lt"/>
              </a:rPr>
              <a:t>algunos tóxicos NO presentes en el humo del tabaco</a:t>
            </a:r>
          </a:p>
          <a:p>
            <a:pPr marL="274320" indent="-274320" fontAlgn="auto">
              <a:spcAft>
                <a:spcPts val="0"/>
              </a:spcAft>
              <a:buFont typeface="Arial" pitchFamily="34" charset="0"/>
              <a:buChar char="•"/>
              <a:defRPr/>
            </a:pPr>
            <a:r>
              <a:rPr lang="es-ES" sz="2800" dirty="0" smtClean="0">
                <a:latin typeface="+mj-lt"/>
              </a:rPr>
              <a:t>algunos </a:t>
            </a:r>
            <a:r>
              <a:rPr lang="es-ES" sz="2800" dirty="0" err="1" smtClean="0">
                <a:latin typeface="+mj-lt"/>
              </a:rPr>
              <a:t>citotóxicos</a:t>
            </a:r>
            <a:r>
              <a:rPr lang="es-ES" sz="2800" dirty="0" smtClean="0">
                <a:latin typeface="+mj-lt"/>
              </a:rPr>
              <a:t> </a:t>
            </a:r>
            <a:r>
              <a:rPr lang="es-ES" sz="2800" dirty="0">
                <a:latin typeface="+mj-lt"/>
              </a:rPr>
              <a:t>y carcinógenos presentes en el humo del </a:t>
            </a:r>
            <a:r>
              <a:rPr lang="es-ES" sz="2800" dirty="0" smtClean="0">
                <a:latin typeface="+mj-lt"/>
              </a:rPr>
              <a:t>tabaco</a:t>
            </a:r>
          </a:p>
          <a:p>
            <a:pPr marL="274320" indent="-274320" fontAlgn="auto">
              <a:spcAft>
                <a:spcPts val="0"/>
              </a:spcAft>
              <a:buFont typeface="Arial" pitchFamily="34" charset="0"/>
              <a:buChar char="•"/>
              <a:defRPr/>
            </a:pPr>
            <a:r>
              <a:rPr lang="es-ES" sz="2800" dirty="0">
                <a:latin typeface="+mj-lt"/>
              </a:rPr>
              <a:t>E</a:t>
            </a:r>
            <a:r>
              <a:rPr lang="es-ES" sz="2800" dirty="0" smtClean="0">
                <a:latin typeface="+mj-lt"/>
              </a:rPr>
              <a:t>n </a:t>
            </a:r>
            <a:r>
              <a:rPr lang="es-ES" sz="2800" dirty="0">
                <a:latin typeface="+mj-lt"/>
              </a:rPr>
              <a:t>promedio sus niveles son </a:t>
            </a:r>
            <a:r>
              <a:rPr lang="es-ES" sz="2800" dirty="0" smtClean="0">
                <a:latin typeface="+mj-lt"/>
              </a:rPr>
              <a:t>1 </a:t>
            </a:r>
            <a:r>
              <a:rPr lang="es-ES" sz="2800" dirty="0">
                <a:latin typeface="+mj-lt"/>
              </a:rPr>
              <a:t>a 2 órdenes de magnitud menor que en el humo del tabaco, pero más alto que en un inhalador de nicotina. Sin embargo, ciertas marcas producen niveles de algunos de estos agentes cancerígenos tan altos como en algunos </a:t>
            </a:r>
            <a:r>
              <a:rPr lang="es-ES" sz="2800" dirty="0" smtClean="0">
                <a:latin typeface="+mj-lt"/>
              </a:rPr>
              <a:t>cigarrillos</a:t>
            </a:r>
          </a:p>
        </p:txBody>
      </p:sp>
      <p:sp>
        <p:nvSpPr>
          <p:cNvPr id="4" name="3 CuadroTexto"/>
          <p:cNvSpPr txBox="1"/>
          <p:nvPr/>
        </p:nvSpPr>
        <p:spPr>
          <a:xfrm>
            <a:off x="5292080" y="6237312"/>
            <a:ext cx="3563888" cy="430887"/>
          </a:xfrm>
          <a:prstGeom prst="rect">
            <a:avLst/>
          </a:prstGeom>
          <a:noFill/>
        </p:spPr>
        <p:txBody>
          <a:bodyPr wrap="square" rtlCol="0">
            <a:spAutoFit/>
          </a:bodyPr>
          <a:lstStyle/>
          <a:p>
            <a:pPr algn="r"/>
            <a:r>
              <a:rPr lang="en-GB" i="1" dirty="0" smtClean="0"/>
              <a:t>A. </a:t>
            </a:r>
            <a:r>
              <a:rPr lang="en-GB" i="1" dirty="0" err="1" smtClean="0"/>
              <a:t>Peruga</a:t>
            </a:r>
            <a:r>
              <a:rPr lang="en-GB" i="1" dirty="0" smtClean="0"/>
              <a:t>, 2014</a:t>
            </a:r>
            <a:endParaRPr lang="en-GB" i="1"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s-ES" dirty="0" smtClean="0">
                <a:solidFill>
                  <a:schemeClr val="accent1">
                    <a:lumMod val="75000"/>
                  </a:schemeClr>
                </a:solidFill>
              </a:rPr>
              <a:t>¿</a:t>
            </a:r>
            <a:r>
              <a:rPr lang="es-ES" dirty="0">
                <a:solidFill>
                  <a:schemeClr val="accent1">
                    <a:lumMod val="75000"/>
                  </a:schemeClr>
                </a:solidFill>
              </a:rPr>
              <a:t>HACEN DAÑO A LA SALUD</a:t>
            </a:r>
            <a:r>
              <a:rPr lang="es-ES" dirty="0" smtClean="0">
                <a:solidFill>
                  <a:schemeClr val="accent1">
                    <a:lumMod val="75000"/>
                  </a:schemeClr>
                </a:solidFill>
              </a:rPr>
              <a:t>?</a:t>
            </a:r>
            <a:endParaRPr lang="en-GB" dirty="0">
              <a:solidFill>
                <a:schemeClr val="accent1">
                  <a:lumMod val="75000"/>
                </a:schemeClr>
              </a:solidFill>
            </a:endParaRPr>
          </a:p>
        </p:txBody>
      </p:sp>
      <p:graphicFrame>
        <p:nvGraphicFramePr>
          <p:cNvPr id="3" name="Table 2"/>
          <p:cNvGraphicFramePr>
            <a:graphicFrameLocks noGrp="1"/>
          </p:cNvGraphicFramePr>
          <p:nvPr/>
        </p:nvGraphicFramePr>
        <p:xfrm>
          <a:off x="755650" y="476250"/>
          <a:ext cx="7535396" cy="4945503"/>
        </p:xfrm>
        <a:graphic>
          <a:graphicData uri="http://schemas.openxmlformats.org/drawingml/2006/table">
            <a:tbl>
              <a:tblPr firstRow="1" firstCol="1" bandRow="1" bandCol="1">
                <a:tableStyleId>{5C22544A-7EE6-4342-B048-85BDC9FD1C3A}</a:tableStyleId>
              </a:tblPr>
              <a:tblGrid>
                <a:gridCol w="2544482"/>
                <a:gridCol w="1301977"/>
                <a:gridCol w="2026906"/>
                <a:gridCol w="1662031"/>
              </a:tblGrid>
              <a:tr h="195533">
                <a:tc gridSpan="4">
                  <a:txBody>
                    <a:bodyPr/>
                    <a:lstStyle/>
                    <a:p>
                      <a:pPr>
                        <a:lnSpc>
                          <a:spcPct val="115000"/>
                        </a:lnSpc>
                        <a:spcAft>
                          <a:spcPts val="0"/>
                        </a:spcAft>
                      </a:pPr>
                      <a:r>
                        <a:rPr lang="es-ES" sz="2800" b="0" noProof="0" dirty="0" smtClean="0">
                          <a:solidFill>
                            <a:srgbClr val="FFCC66"/>
                          </a:solidFill>
                          <a:effectLst/>
                          <a:latin typeface="+mj-lt"/>
                        </a:rPr>
                        <a:t>Nivel del tóxico: comparación entre vapor CE, humo cigarrillo y inhalador nicotina</a:t>
                      </a:r>
                      <a:endParaRPr lang="es-ES" sz="2400" b="0" noProof="0" dirty="0">
                        <a:solidFill>
                          <a:srgbClr val="FFCC66"/>
                        </a:solidFill>
                        <a:effectLst/>
                        <a:latin typeface="+mj-lt"/>
                        <a:ea typeface="Times New Roman"/>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r>
              <a:tr h="576882">
                <a:tc>
                  <a:txBody>
                    <a:bodyPr/>
                    <a:lstStyle/>
                    <a:p>
                      <a:pPr>
                        <a:lnSpc>
                          <a:spcPct val="115000"/>
                        </a:lnSpc>
                        <a:spcAft>
                          <a:spcPts val="0"/>
                        </a:spcAft>
                      </a:pPr>
                      <a:endParaRPr lang="en-US" sz="1200" b="0" dirty="0" smtClean="0">
                        <a:effectLst/>
                        <a:latin typeface="+mj-lt"/>
                      </a:endParaRPr>
                    </a:p>
                    <a:p>
                      <a:pPr>
                        <a:lnSpc>
                          <a:spcPct val="115000"/>
                        </a:lnSpc>
                        <a:spcAft>
                          <a:spcPts val="0"/>
                        </a:spcAft>
                      </a:pPr>
                      <a:r>
                        <a:rPr lang="en-US" sz="2000" b="0" dirty="0" err="1" smtClean="0">
                          <a:effectLst/>
                          <a:latin typeface="+mj-lt"/>
                        </a:rPr>
                        <a:t>Toxico</a:t>
                      </a:r>
                      <a:endParaRPr lang="en-GB" sz="18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600" b="1" dirty="0" smtClean="0">
                          <a:effectLst/>
                          <a:latin typeface="Calibri" panose="020F0502020204030204" pitchFamily="34" charset="0"/>
                          <a:cs typeface="Calibri" panose="020F0502020204030204" pitchFamily="34" charset="0"/>
                        </a:rPr>
                        <a:t>Vapor CE 15 puffs </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Humo de  cigarrillo </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de-DE" sz="1600" b="1">
                          <a:effectLst/>
                          <a:latin typeface="Calibri" panose="020F0502020204030204" pitchFamily="34" charset="0"/>
                          <a:cs typeface="Calibri" panose="020F0502020204030204" pitchFamily="34" charset="0"/>
                        </a:rPr>
                        <a:t>Inhalador nicotina 15 puffs</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r>
              <a:tr h="279738">
                <a:tc>
                  <a:txBody>
                    <a:bodyPr/>
                    <a:lstStyle/>
                    <a:p>
                      <a:pPr>
                        <a:lnSpc>
                          <a:spcPct val="115000"/>
                        </a:lnSpc>
                        <a:spcAft>
                          <a:spcPts val="0"/>
                        </a:spcAft>
                      </a:pPr>
                      <a:r>
                        <a:rPr lang="en-US" sz="1600" b="0" dirty="0">
                          <a:effectLst/>
                          <a:latin typeface="+mj-lt"/>
                        </a:rPr>
                        <a:t>Formaldehyde (µg)</a:t>
                      </a:r>
                      <a:endParaRPr lang="en-GB" sz="14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8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0.2-5.61</a:t>
                      </a:r>
                      <a:endParaRPr lang="en-GB" sz="16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8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1.6-52</a:t>
                      </a:r>
                      <a:endParaRPr lang="en-GB" sz="16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8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0.2</a:t>
                      </a:r>
                      <a:endParaRPr lang="en-GB" sz="16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Times New Roman"/>
                        <a:cs typeface="Calibri" panose="020F0502020204030204" pitchFamily="34" charset="0"/>
                      </a:endParaRPr>
                    </a:p>
                  </a:txBody>
                  <a:tcPr marL="68580" marR="68580" marT="0" marB="0"/>
                </a:tc>
              </a:tr>
              <a:tr h="279738">
                <a:tc>
                  <a:txBody>
                    <a:bodyPr/>
                    <a:lstStyle/>
                    <a:p>
                      <a:pPr>
                        <a:lnSpc>
                          <a:spcPct val="115000"/>
                        </a:lnSpc>
                        <a:spcAft>
                          <a:spcPts val="0"/>
                        </a:spcAft>
                      </a:pPr>
                      <a:r>
                        <a:rPr lang="en-US" sz="1600" b="0" dirty="0">
                          <a:effectLst/>
                          <a:latin typeface="+mj-lt"/>
                        </a:rPr>
                        <a:t>Acetaldehyde (µg)</a:t>
                      </a:r>
                      <a:endParaRPr lang="en-GB" sz="14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0.11-1.36</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52-140</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0.11</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r>
              <a:tr h="279738">
                <a:tc>
                  <a:txBody>
                    <a:bodyPr/>
                    <a:lstStyle/>
                    <a:p>
                      <a:pPr>
                        <a:lnSpc>
                          <a:spcPct val="115000"/>
                        </a:lnSpc>
                        <a:spcAft>
                          <a:spcPts val="0"/>
                        </a:spcAft>
                      </a:pPr>
                      <a:r>
                        <a:rPr lang="en-US" sz="1600" b="0" dirty="0" err="1">
                          <a:effectLst/>
                          <a:latin typeface="+mj-lt"/>
                        </a:rPr>
                        <a:t>Acrolein</a:t>
                      </a:r>
                      <a:r>
                        <a:rPr lang="en-US" sz="1600" b="0" dirty="0">
                          <a:effectLst/>
                          <a:latin typeface="+mj-lt"/>
                        </a:rPr>
                        <a:t> (µg)</a:t>
                      </a:r>
                      <a:endParaRPr lang="en-GB" sz="14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0.07-4.19</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2.4-62</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ND</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r>
              <a:tr h="279738">
                <a:tc>
                  <a:txBody>
                    <a:bodyPr/>
                    <a:lstStyle/>
                    <a:p>
                      <a:pPr>
                        <a:lnSpc>
                          <a:spcPct val="115000"/>
                        </a:lnSpc>
                        <a:spcAft>
                          <a:spcPts val="0"/>
                        </a:spcAft>
                      </a:pPr>
                      <a:r>
                        <a:rPr lang="en-US" sz="1600" b="0" dirty="0">
                          <a:effectLst/>
                          <a:latin typeface="+mj-lt"/>
                        </a:rPr>
                        <a:t>o-</a:t>
                      </a:r>
                      <a:r>
                        <a:rPr lang="en-US" sz="1600" b="0" dirty="0" err="1">
                          <a:effectLst/>
                          <a:latin typeface="+mj-lt"/>
                        </a:rPr>
                        <a:t>methylbenzaldehyde</a:t>
                      </a:r>
                      <a:r>
                        <a:rPr lang="en-US" sz="1600" b="0" dirty="0">
                          <a:effectLst/>
                          <a:latin typeface="+mj-lt"/>
                        </a:rPr>
                        <a:t> (µg)   </a:t>
                      </a:r>
                      <a:endParaRPr lang="en-GB" sz="14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.13-.71</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0.07</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r>
              <a:tr h="279738">
                <a:tc>
                  <a:txBody>
                    <a:bodyPr/>
                    <a:lstStyle/>
                    <a:p>
                      <a:pPr>
                        <a:lnSpc>
                          <a:spcPct val="115000"/>
                        </a:lnSpc>
                        <a:spcAft>
                          <a:spcPts val="0"/>
                        </a:spcAft>
                      </a:pPr>
                      <a:r>
                        <a:rPr lang="en-US" sz="1600" b="0" dirty="0">
                          <a:effectLst/>
                          <a:latin typeface="+mj-lt"/>
                        </a:rPr>
                        <a:t>Toluene(µg)</a:t>
                      </a:r>
                      <a:endParaRPr lang="en-GB" sz="14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ND-0.63</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8.3-70</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ND</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r>
              <a:tr h="279738">
                <a:tc>
                  <a:txBody>
                    <a:bodyPr/>
                    <a:lstStyle/>
                    <a:p>
                      <a:pPr>
                        <a:lnSpc>
                          <a:spcPct val="115000"/>
                        </a:lnSpc>
                        <a:spcAft>
                          <a:spcPts val="0"/>
                        </a:spcAft>
                      </a:pPr>
                      <a:r>
                        <a:rPr lang="en-US" sz="1600" b="0" dirty="0" err="1">
                          <a:effectLst/>
                          <a:latin typeface="+mj-lt"/>
                        </a:rPr>
                        <a:t>p,m</a:t>
                      </a:r>
                      <a:r>
                        <a:rPr lang="en-US" sz="1600" b="0" dirty="0">
                          <a:effectLst/>
                          <a:latin typeface="+mj-lt"/>
                        </a:rPr>
                        <a:t>-xylene (µg)               </a:t>
                      </a:r>
                      <a:endParaRPr lang="en-GB" sz="14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ND - 0.2</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ND</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r>
              <a:tr h="279738">
                <a:tc>
                  <a:txBody>
                    <a:bodyPr/>
                    <a:lstStyle/>
                    <a:p>
                      <a:pPr>
                        <a:lnSpc>
                          <a:spcPct val="115000"/>
                        </a:lnSpc>
                        <a:spcAft>
                          <a:spcPts val="0"/>
                        </a:spcAft>
                      </a:pPr>
                      <a:r>
                        <a:rPr lang="en-US" sz="1600" b="0" dirty="0">
                          <a:effectLst/>
                          <a:latin typeface="+mj-lt"/>
                        </a:rPr>
                        <a:t>NNN (</a:t>
                      </a:r>
                      <a:r>
                        <a:rPr lang="en-US" sz="1600" b="0" dirty="0" err="1">
                          <a:effectLst/>
                          <a:latin typeface="+mj-lt"/>
                        </a:rPr>
                        <a:t>ng</a:t>
                      </a:r>
                      <a:r>
                        <a:rPr lang="en-US" sz="1600" b="0" dirty="0">
                          <a:effectLst/>
                          <a:latin typeface="+mj-lt"/>
                        </a:rPr>
                        <a:t>)</a:t>
                      </a:r>
                      <a:endParaRPr lang="en-GB" sz="14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ND - 0.00043</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0.0005-0.19</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ND</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r>
              <a:tr h="279738">
                <a:tc>
                  <a:txBody>
                    <a:bodyPr/>
                    <a:lstStyle/>
                    <a:p>
                      <a:pPr>
                        <a:lnSpc>
                          <a:spcPct val="115000"/>
                        </a:lnSpc>
                        <a:spcAft>
                          <a:spcPts val="0"/>
                        </a:spcAft>
                      </a:pPr>
                      <a:r>
                        <a:rPr lang="en-US" sz="1600" b="0" dirty="0">
                          <a:effectLst/>
                          <a:latin typeface="+mj-lt"/>
                        </a:rPr>
                        <a:t>NNK (</a:t>
                      </a:r>
                      <a:r>
                        <a:rPr lang="en-US" sz="1600" b="0" dirty="0" err="1">
                          <a:effectLst/>
                          <a:latin typeface="+mj-lt"/>
                        </a:rPr>
                        <a:t>ng</a:t>
                      </a:r>
                      <a:r>
                        <a:rPr lang="en-US" sz="1600" b="0" dirty="0">
                          <a:effectLst/>
                          <a:latin typeface="+mj-lt"/>
                        </a:rPr>
                        <a:t>)</a:t>
                      </a:r>
                      <a:endParaRPr lang="en-GB" sz="14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ND-0.00283</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0.012-0.11</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ND</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r>
              <a:tr h="279738">
                <a:tc>
                  <a:txBody>
                    <a:bodyPr/>
                    <a:lstStyle/>
                    <a:p>
                      <a:pPr>
                        <a:lnSpc>
                          <a:spcPct val="115000"/>
                        </a:lnSpc>
                        <a:spcAft>
                          <a:spcPts val="0"/>
                        </a:spcAft>
                      </a:pPr>
                      <a:r>
                        <a:rPr lang="en-US" sz="1600" b="0" dirty="0">
                          <a:effectLst/>
                          <a:latin typeface="+mj-lt"/>
                        </a:rPr>
                        <a:t>Cadmium (</a:t>
                      </a:r>
                      <a:r>
                        <a:rPr lang="en-US" sz="1600" b="0" dirty="0" err="1">
                          <a:effectLst/>
                          <a:latin typeface="+mj-lt"/>
                        </a:rPr>
                        <a:t>ng</a:t>
                      </a:r>
                      <a:r>
                        <a:rPr lang="en-US" sz="1600" b="0" dirty="0">
                          <a:effectLst/>
                          <a:latin typeface="+mj-lt"/>
                        </a:rPr>
                        <a:t>)</a:t>
                      </a:r>
                      <a:endParaRPr lang="en-GB" sz="14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ND - 0.022</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0.003</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r>
              <a:tr h="279738">
                <a:tc>
                  <a:txBody>
                    <a:bodyPr/>
                    <a:lstStyle/>
                    <a:p>
                      <a:pPr>
                        <a:lnSpc>
                          <a:spcPct val="115000"/>
                        </a:lnSpc>
                        <a:spcAft>
                          <a:spcPts val="0"/>
                        </a:spcAft>
                      </a:pPr>
                      <a:r>
                        <a:rPr lang="en-US" sz="1600" b="0" dirty="0">
                          <a:effectLst/>
                          <a:latin typeface="+mj-lt"/>
                        </a:rPr>
                        <a:t>Nickel (</a:t>
                      </a:r>
                      <a:r>
                        <a:rPr lang="en-US" sz="1600" b="0" dirty="0" err="1">
                          <a:effectLst/>
                          <a:latin typeface="+mj-lt"/>
                        </a:rPr>
                        <a:t>ng</a:t>
                      </a:r>
                      <a:r>
                        <a:rPr lang="en-US" sz="1600" b="0" dirty="0">
                          <a:effectLst/>
                          <a:latin typeface="+mj-lt"/>
                        </a:rPr>
                        <a:t>)</a:t>
                      </a:r>
                      <a:endParaRPr lang="en-GB" sz="14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0.011-0.029</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0.019</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r>
              <a:tr h="279738">
                <a:tc>
                  <a:txBody>
                    <a:bodyPr/>
                    <a:lstStyle/>
                    <a:p>
                      <a:pPr>
                        <a:lnSpc>
                          <a:spcPct val="115000"/>
                        </a:lnSpc>
                        <a:spcAft>
                          <a:spcPts val="0"/>
                        </a:spcAft>
                      </a:pPr>
                      <a:r>
                        <a:rPr lang="en-US" sz="1600" b="0" dirty="0">
                          <a:effectLst/>
                          <a:latin typeface="+mj-lt"/>
                        </a:rPr>
                        <a:t>Lead (</a:t>
                      </a:r>
                      <a:r>
                        <a:rPr lang="en-US" sz="1600" b="0" dirty="0" err="1">
                          <a:effectLst/>
                          <a:latin typeface="+mj-lt"/>
                        </a:rPr>
                        <a:t>ng</a:t>
                      </a:r>
                      <a:r>
                        <a:rPr lang="en-US" sz="1600" b="0" dirty="0">
                          <a:effectLst/>
                          <a:latin typeface="+mj-lt"/>
                        </a:rPr>
                        <a:t>)</a:t>
                      </a:r>
                      <a:endParaRPr lang="en-GB" sz="1400" b="0" dirty="0">
                        <a:effectLst/>
                        <a:latin typeface="+mj-lt"/>
                        <a:ea typeface="Times New Roman"/>
                        <a:cs typeface="Times New Roman"/>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0.003-0.057</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a:effectLst/>
                          <a:latin typeface="Calibri" panose="020F0502020204030204" pitchFamily="34" charset="0"/>
                          <a:cs typeface="Calibri" panose="020F0502020204030204" pitchFamily="34" charset="0"/>
                        </a:rPr>
                        <a:t>--</a:t>
                      </a:r>
                      <a:endParaRPr lang="en-GB" sz="1400" b="1">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0.004</a:t>
                      </a:r>
                      <a:endParaRPr lang="en-GB" sz="1400" b="1" dirty="0">
                        <a:effectLst/>
                        <a:latin typeface="Calibri" panose="020F0502020204030204" pitchFamily="34" charset="0"/>
                        <a:ea typeface="Times New Roman"/>
                        <a:cs typeface="Calibri" panose="020F0502020204030204" pitchFamily="34" charset="0"/>
                      </a:endParaRPr>
                    </a:p>
                  </a:txBody>
                  <a:tcPr marL="68580" marR="68580" marT="0" marB="0"/>
                </a:tc>
              </a:tr>
              <a:tr h="267537">
                <a:tc gridSpan="4">
                  <a:txBody>
                    <a:bodyPr/>
                    <a:lstStyle/>
                    <a:p>
                      <a:pPr>
                        <a:lnSpc>
                          <a:spcPct val="115000"/>
                        </a:lnSpc>
                        <a:spcAft>
                          <a:spcPts val="0"/>
                        </a:spcAft>
                      </a:pPr>
                      <a:r>
                        <a:rPr lang="en-US" sz="1200" b="0" dirty="0" err="1">
                          <a:solidFill>
                            <a:schemeClr val="accent1">
                              <a:lumMod val="60000"/>
                              <a:lumOff val="40000"/>
                            </a:schemeClr>
                          </a:solidFill>
                          <a:effectLst/>
                          <a:latin typeface="+mj-lt"/>
                        </a:rPr>
                        <a:t>Goniewicz</a:t>
                      </a:r>
                      <a:r>
                        <a:rPr lang="en-US" sz="1200" b="0" dirty="0">
                          <a:solidFill>
                            <a:schemeClr val="accent1">
                              <a:lumMod val="60000"/>
                              <a:lumOff val="40000"/>
                            </a:schemeClr>
                          </a:solidFill>
                          <a:effectLst/>
                          <a:latin typeface="+mj-lt"/>
                        </a:rPr>
                        <a:t> et al.</a:t>
                      </a:r>
                      <a:endParaRPr lang="en-GB" sz="1100" b="0" dirty="0">
                        <a:solidFill>
                          <a:schemeClr val="accent1">
                            <a:lumMod val="60000"/>
                            <a:lumOff val="40000"/>
                          </a:schemeClr>
                        </a:solidFill>
                        <a:effectLst/>
                        <a:latin typeface="+mj-lt"/>
                        <a:ea typeface="Times New Roman"/>
                        <a:cs typeface="Times New Roman"/>
                      </a:endParaRPr>
                    </a:p>
                  </a:txBody>
                  <a:tcPr marL="68580" marR="68580" marT="0" marB="0">
                    <a:solidFill>
                      <a:schemeClr val="bg2">
                        <a:lumMod val="9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9" name="Rounded Rectangle 8"/>
          <p:cNvSpPr/>
          <p:nvPr/>
        </p:nvSpPr>
        <p:spPr>
          <a:xfrm>
            <a:off x="684213" y="1916113"/>
            <a:ext cx="7632700" cy="433387"/>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prstClr val="white"/>
              </a:solidFill>
            </a:endParaRPr>
          </a:p>
        </p:txBody>
      </p:sp>
      <p:sp>
        <p:nvSpPr>
          <p:cNvPr id="4098" name="Picture 2"/>
          <p:cNvSpPr>
            <a:spLocks noChangeAspect="1" noChangeArrowheads="1"/>
          </p:cNvSpPr>
          <p:nvPr/>
        </p:nvSpPr>
        <p:spPr bwMode="auto">
          <a:xfrm>
            <a:off x="684213" y="1446213"/>
            <a:ext cx="7688262" cy="4070350"/>
          </a:xfrm>
          <a:prstGeom prst="rect">
            <a:avLst/>
          </a:prstGeom>
          <a:noFill/>
          <a:ln w="9525">
            <a:noFill/>
            <a:miter lim="800000"/>
            <a:headEnd/>
            <a:tailEnd/>
          </a:ln>
        </p:spPr>
        <p:txBody>
          <a:bodyPr/>
          <a:lstStyle/>
          <a:p>
            <a:pPr>
              <a:spcBef>
                <a:spcPct val="0"/>
              </a:spcBef>
            </a:pPr>
            <a:endParaRPr lang="es-ES" sz="1800" b="0" smtClean="0">
              <a:solidFill>
                <a:prstClr val="black"/>
              </a:solidFill>
              <a:latin typeface="Arial" charset="0"/>
              <a:ea typeface="+mn-ea"/>
              <a:cs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0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n-GB" sz="3600" dirty="0" err="1" smtClean="0"/>
              <a:t>Guió</a:t>
            </a:r>
            <a:endParaRPr lang="en-GB" sz="3600" dirty="0"/>
          </a:p>
        </p:txBody>
      </p:sp>
      <p:sp>
        <p:nvSpPr>
          <p:cNvPr id="5" name="4 Marcador de contenido"/>
          <p:cNvSpPr>
            <a:spLocks noGrp="1"/>
          </p:cNvSpPr>
          <p:nvPr>
            <p:ph idx="1"/>
          </p:nvPr>
        </p:nvSpPr>
        <p:spPr>
          <a:xfrm>
            <a:off x="685800" y="2517775"/>
            <a:ext cx="7773988" cy="1668149"/>
          </a:xfrm>
        </p:spPr>
        <p:txBody>
          <a:bodyPr/>
          <a:lstStyle/>
          <a:p>
            <a:r>
              <a:rPr lang="en-GB" dirty="0" smtClean="0"/>
              <a:t> </a:t>
            </a:r>
            <a:r>
              <a:rPr lang="en-GB" dirty="0" err="1" smtClean="0"/>
              <a:t>Algunes</a:t>
            </a:r>
            <a:r>
              <a:rPr lang="en-GB" dirty="0" smtClean="0"/>
              <a:t> </a:t>
            </a:r>
            <a:r>
              <a:rPr lang="en-GB" dirty="0" err="1" smtClean="0"/>
              <a:t>dades</a:t>
            </a:r>
            <a:r>
              <a:rPr lang="en-GB" dirty="0" smtClean="0"/>
              <a:t> </a:t>
            </a:r>
            <a:r>
              <a:rPr lang="en-GB" dirty="0" err="1" smtClean="0"/>
              <a:t>globals</a:t>
            </a:r>
            <a:endParaRPr lang="en-GB" dirty="0" smtClean="0"/>
          </a:p>
          <a:p>
            <a:r>
              <a:rPr lang="en-GB" dirty="0" smtClean="0"/>
              <a:t> Les </a:t>
            </a:r>
            <a:r>
              <a:rPr lang="en-GB" dirty="0" err="1" smtClean="0"/>
              <a:t>cigarretes</a:t>
            </a:r>
            <a:r>
              <a:rPr lang="en-GB" dirty="0" smtClean="0"/>
              <a:t> </a:t>
            </a:r>
            <a:r>
              <a:rPr lang="en-GB" dirty="0" err="1" smtClean="0"/>
              <a:t>electròniques</a:t>
            </a:r>
            <a:r>
              <a:rPr lang="en-GB" dirty="0" smtClean="0"/>
              <a:t>: </a:t>
            </a:r>
            <a:r>
              <a:rPr lang="en-GB" dirty="0" err="1" smtClean="0"/>
              <a:t>actuacions</a:t>
            </a:r>
            <a:r>
              <a:rPr lang="en-GB" dirty="0" smtClean="0"/>
              <a:t> fetes</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s-ES" dirty="0" smtClean="0">
                <a:solidFill>
                  <a:schemeClr val="accent1">
                    <a:lumMod val="75000"/>
                  </a:schemeClr>
                </a:solidFill>
              </a:rPr>
              <a:t>¿HACEN </a:t>
            </a:r>
            <a:r>
              <a:rPr lang="es-ES" dirty="0">
                <a:solidFill>
                  <a:schemeClr val="accent1">
                    <a:lumMod val="75000"/>
                  </a:schemeClr>
                </a:solidFill>
              </a:rPr>
              <a:t>DAÑO A LA SALUD</a:t>
            </a:r>
            <a:r>
              <a:rPr lang="es-ES" dirty="0" smtClean="0">
                <a:solidFill>
                  <a:schemeClr val="accent1">
                    <a:lumMod val="75000"/>
                  </a:schemeClr>
                </a:solidFill>
              </a:rPr>
              <a:t>?</a:t>
            </a:r>
            <a:endParaRPr lang="en-GB" dirty="0">
              <a:solidFill>
                <a:schemeClr val="accent1">
                  <a:lumMod val="75000"/>
                </a:schemeClr>
              </a:solidFill>
            </a:endParaRPr>
          </a:p>
        </p:txBody>
      </p:sp>
      <p:graphicFrame>
        <p:nvGraphicFramePr>
          <p:cNvPr id="5" name="Content Placeholder 4"/>
          <p:cNvGraphicFramePr>
            <a:graphicFrameLocks noGrp="1"/>
          </p:cNvGraphicFramePr>
          <p:nvPr>
            <p:ph idx="1"/>
          </p:nvPr>
        </p:nvGraphicFramePr>
        <p:xfrm>
          <a:off x="900113" y="914400"/>
          <a:ext cx="7416826" cy="3456580"/>
        </p:xfrm>
        <a:graphic>
          <a:graphicData uri="http://schemas.openxmlformats.org/drawingml/2006/table">
            <a:tbl>
              <a:tblPr firstRow="1" firstCol="1" bandRow="1"/>
              <a:tblGrid>
                <a:gridCol w="2023290"/>
                <a:gridCol w="2023290"/>
                <a:gridCol w="1498037"/>
                <a:gridCol w="1872209"/>
              </a:tblGrid>
              <a:tr h="551108">
                <a:tc gridSpan="2">
                  <a:txBody>
                    <a:bodyPr/>
                    <a:lstStyle/>
                    <a:p>
                      <a:pPr algn="ctr">
                        <a:lnSpc>
                          <a:spcPct val="115000"/>
                        </a:lnSpc>
                        <a:spcAft>
                          <a:spcPts val="0"/>
                        </a:spcAft>
                      </a:pPr>
                      <a:r>
                        <a:rPr lang="es-ES" sz="2000" baseline="0" noProof="0" dirty="0" smtClean="0">
                          <a:solidFill>
                            <a:srgbClr val="FFFFFF"/>
                          </a:solidFill>
                          <a:effectLst/>
                          <a:latin typeface="Impact"/>
                          <a:ea typeface="SimSun"/>
                          <a:cs typeface="Arial"/>
                        </a:rPr>
                        <a:t>EXPOSICION</a:t>
                      </a:r>
                      <a:endParaRPr lang="es-ES" sz="2000" baseline="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gridSpan="2">
                  <a:txBody>
                    <a:bodyPr/>
                    <a:lstStyle/>
                    <a:p>
                      <a:pPr algn="ctr">
                        <a:lnSpc>
                          <a:spcPct val="115000"/>
                        </a:lnSpc>
                        <a:spcAft>
                          <a:spcPts val="0"/>
                        </a:spcAft>
                      </a:pPr>
                      <a:r>
                        <a:rPr lang="es-ES" sz="2000" baseline="0" noProof="0" dirty="0" smtClean="0">
                          <a:solidFill>
                            <a:srgbClr val="FFFFFF"/>
                          </a:solidFill>
                          <a:effectLst/>
                          <a:latin typeface="Impact"/>
                          <a:ea typeface="SimSun"/>
                          <a:cs typeface="Arial"/>
                        </a:rPr>
                        <a:t>DAÑO</a:t>
                      </a:r>
                      <a:endParaRPr lang="es-ES" sz="2000" baseline="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r>
              <a:tr h="551108">
                <a:tc rowSpan="2">
                  <a:txBody>
                    <a:bodyPr/>
                    <a:lstStyle/>
                    <a:p>
                      <a:pPr algn="ctr">
                        <a:lnSpc>
                          <a:spcPct val="115000"/>
                        </a:lnSpc>
                        <a:spcAft>
                          <a:spcPts val="0"/>
                        </a:spcAft>
                      </a:pPr>
                      <a:r>
                        <a:rPr lang="es-ES" sz="2000" noProof="0" dirty="0" smtClean="0">
                          <a:effectLst/>
                          <a:latin typeface="Impact"/>
                          <a:ea typeface="SimSun"/>
                          <a:cs typeface="Arial"/>
                        </a:rPr>
                        <a:t>TOXICO</a:t>
                      </a:r>
                      <a:endParaRPr lang="es-ES" sz="200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S" sz="2000" noProof="0" dirty="0" smtClean="0">
                          <a:effectLst/>
                          <a:latin typeface="Impact"/>
                          <a:ea typeface="SimSun"/>
                          <a:cs typeface="Arial"/>
                        </a:rPr>
                        <a:t>TIPO</a:t>
                      </a:r>
                      <a:endParaRPr lang="es-ES" sz="200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5">
                  <a:txBody>
                    <a:bodyPr/>
                    <a:lstStyle/>
                    <a:p>
                      <a:pPr algn="ctr">
                        <a:lnSpc>
                          <a:spcPct val="115000"/>
                        </a:lnSpc>
                        <a:spcAft>
                          <a:spcPts val="0"/>
                        </a:spcAft>
                      </a:pPr>
                      <a:r>
                        <a:rPr lang="es-ES" sz="2000" noProof="0" dirty="0" smtClean="0">
                          <a:effectLst/>
                          <a:latin typeface="Impact"/>
                          <a:ea typeface="SimSun"/>
                          <a:cs typeface="Arial"/>
                        </a:rPr>
                        <a:t>INTERACCION</a:t>
                      </a:r>
                      <a:endParaRPr lang="es-ES" sz="200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rowSpan="2">
                  <a:txBody>
                    <a:bodyPr/>
                    <a:lstStyle/>
                    <a:p>
                      <a:pPr algn="ctr">
                        <a:lnSpc>
                          <a:spcPct val="115000"/>
                        </a:lnSpc>
                        <a:spcAft>
                          <a:spcPts val="0"/>
                        </a:spcAft>
                      </a:pPr>
                      <a:r>
                        <a:rPr lang="es-ES" sz="2000" noProof="0" dirty="0" smtClean="0">
                          <a:effectLst/>
                          <a:latin typeface="Impact"/>
                          <a:ea typeface="SimSun"/>
                          <a:cs typeface="Arial"/>
                        </a:rPr>
                        <a:t>LABORATORIO</a:t>
                      </a:r>
                      <a:endParaRPr lang="es-ES" sz="200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1108">
                <a:tc vMerge="1">
                  <a:txBody>
                    <a:bodyPr/>
                    <a:lstStyle/>
                    <a:p>
                      <a:endParaRPr lang="en-GB"/>
                    </a:p>
                  </a:txBody>
                  <a:tcPr/>
                </a:tc>
                <a:tc>
                  <a:txBody>
                    <a:bodyPr/>
                    <a:lstStyle/>
                    <a:p>
                      <a:pPr algn="ctr">
                        <a:lnSpc>
                          <a:spcPct val="115000"/>
                        </a:lnSpc>
                        <a:spcAft>
                          <a:spcPts val="0"/>
                        </a:spcAft>
                      </a:pPr>
                      <a:r>
                        <a:rPr lang="es-ES" sz="2000" noProof="0" dirty="0" smtClean="0">
                          <a:effectLst/>
                          <a:latin typeface="Impact"/>
                          <a:ea typeface="SimSun"/>
                          <a:cs typeface="Arial"/>
                        </a:rPr>
                        <a:t>DOSIS</a:t>
                      </a:r>
                      <a:endParaRPr lang="es-ES" sz="200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51108">
                <a:tc rowSpan="3">
                  <a:txBody>
                    <a:bodyPr/>
                    <a:lstStyle/>
                    <a:p>
                      <a:pPr algn="ctr">
                        <a:lnSpc>
                          <a:spcPct val="115000"/>
                        </a:lnSpc>
                        <a:spcAft>
                          <a:spcPts val="0"/>
                        </a:spcAft>
                      </a:pPr>
                      <a:r>
                        <a:rPr lang="es-ES" sz="2000" noProof="0" dirty="0" smtClean="0">
                          <a:effectLst/>
                          <a:latin typeface="Impact"/>
                          <a:ea typeface="SimSun"/>
                          <a:cs typeface="Arial"/>
                        </a:rPr>
                        <a:t>COMPOR-TAMIENTO</a:t>
                      </a:r>
                      <a:endParaRPr lang="es-ES" sz="200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lnSpc>
                          <a:spcPct val="115000"/>
                        </a:lnSpc>
                        <a:spcAft>
                          <a:spcPts val="0"/>
                        </a:spcAft>
                      </a:pPr>
                      <a:r>
                        <a:rPr lang="es-ES" sz="2000" noProof="0" dirty="0" smtClean="0">
                          <a:effectLst/>
                          <a:latin typeface="Impact"/>
                          <a:ea typeface="SimSun"/>
                          <a:cs typeface="Arial"/>
                        </a:rPr>
                        <a:t>INTENSIDAD</a:t>
                      </a:r>
                      <a:endParaRPr lang="es-ES" sz="200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rowSpan="2">
                  <a:txBody>
                    <a:bodyPr/>
                    <a:lstStyle/>
                    <a:p>
                      <a:pPr algn="ctr">
                        <a:lnSpc>
                          <a:spcPct val="115000"/>
                        </a:lnSpc>
                        <a:spcAft>
                          <a:spcPts val="0"/>
                        </a:spcAft>
                      </a:pPr>
                      <a:r>
                        <a:rPr lang="es-ES" sz="2000" noProof="0" dirty="0" smtClean="0">
                          <a:effectLst/>
                          <a:latin typeface="Impact"/>
                          <a:ea typeface="SimSun"/>
                          <a:cs typeface="Arial"/>
                        </a:rPr>
                        <a:t>MARCADORES</a:t>
                      </a:r>
                    </a:p>
                    <a:p>
                      <a:pPr algn="ctr">
                        <a:lnSpc>
                          <a:spcPct val="115000"/>
                        </a:lnSpc>
                        <a:spcAft>
                          <a:spcPts val="0"/>
                        </a:spcAft>
                      </a:pPr>
                      <a:r>
                        <a:rPr lang="es-ES" sz="2000" noProof="0" dirty="0" smtClean="0">
                          <a:effectLst/>
                          <a:latin typeface="Impact"/>
                          <a:ea typeface="SimSun"/>
                          <a:cs typeface="Arial"/>
                        </a:rPr>
                        <a:t>HUMANOS</a:t>
                      </a:r>
                      <a:endParaRPr lang="es-ES" sz="200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1108">
                <a:tc vMerge="1">
                  <a:txBody>
                    <a:bodyPr/>
                    <a:lstStyle/>
                    <a:p>
                      <a:endParaRPr lang="en-GB"/>
                    </a:p>
                  </a:txBody>
                  <a:tcPr/>
                </a:tc>
                <a:tc>
                  <a:txBody>
                    <a:bodyPr/>
                    <a:lstStyle/>
                    <a:p>
                      <a:pPr algn="ctr">
                        <a:lnSpc>
                          <a:spcPct val="115000"/>
                        </a:lnSpc>
                        <a:spcAft>
                          <a:spcPts val="0"/>
                        </a:spcAft>
                      </a:pPr>
                      <a:r>
                        <a:rPr lang="es-ES" sz="2000" noProof="0" dirty="0" smtClean="0">
                          <a:effectLst/>
                          <a:latin typeface="Impact"/>
                          <a:ea typeface="SimSun"/>
                          <a:cs typeface="Arial"/>
                        </a:rPr>
                        <a:t>FRECUENCIA</a:t>
                      </a:r>
                      <a:endParaRPr lang="es-ES" sz="200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r>
              <a:tr h="551108">
                <a:tc vMerge="1">
                  <a:txBody>
                    <a:bodyPr/>
                    <a:lstStyle/>
                    <a:p>
                      <a:endParaRPr lang="en-GB"/>
                    </a:p>
                  </a:txBody>
                  <a:tcPr/>
                </a:tc>
                <a:tc>
                  <a:txBody>
                    <a:bodyPr/>
                    <a:lstStyle/>
                    <a:p>
                      <a:pPr algn="ctr">
                        <a:lnSpc>
                          <a:spcPct val="115000"/>
                        </a:lnSpc>
                        <a:spcAft>
                          <a:spcPts val="0"/>
                        </a:spcAft>
                      </a:pPr>
                      <a:r>
                        <a:rPr lang="es-ES" sz="2000" noProof="0" dirty="0" smtClean="0">
                          <a:effectLst/>
                          <a:latin typeface="Impact"/>
                          <a:ea typeface="SimSun"/>
                          <a:cs typeface="Arial"/>
                        </a:rPr>
                        <a:t>TOPOGRAFIA</a:t>
                      </a:r>
                      <a:endParaRPr lang="es-ES" sz="200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15000"/>
                        </a:lnSpc>
                        <a:spcAft>
                          <a:spcPts val="0"/>
                        </a:spcAft>
                      </a:pPr>
                      <a:r>
                        <a:rPr lang="es-ES" sz="2000" noProof="0" dirty="0" smtClean="0">
                          <a:effectLst/>
                          <a:latin typeface="Impact"/>
                          <a:ea typeface="SimSun"/>
                          <a:cs typeface="Arial"/>
                        </a:rPr>
                        <a:t>ENFERMEDAD HUMANOS</a:t>
                      </a:r>
                      <a:endParaRPr lang="es-ES" sz="2000" noProof="0" dirty="0">
                        <a:effectLst/>
                        <a:latin typeface="Calibri"/>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Rectangle 6"/>
          <p:cNvSpPr/>
          <p:nvPr/>
        </p:nvSpPr>
        <p:spPr>
          <a:xfrm>
            <a:off x="4932363" y="1484313"/>
            <a:ext cx="3384550" cy="2808287"/>
          </a:xfrm>
          <a:prstGeom prst="rect">
            <a:avLst/>
          </a:prstGeom>
          <a:noFill/>
          <a:ln w="50800">
            <a:solidFill>
              <a:srgbClr val="CC99FF"/>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prstClr val="white"/>
              </a:solidFill>
            </a:endParaRPr>
          </a:p>
        </p:txBody>
      </p:sp>
      <p:sp>
        <p:nvSpPr>
          <p:cNvPr id="8" name="Rectangular Callout 7"/>
          <p:cNvSpPr/>
          <p:nvPr/>
        </p:nvSpPr>
        <p:spPr>
          <a:xfrm>
            <a:off x="684213" y="1557338"/>
            <a:ext cx="4233862" cy="935037"/>
          </a:xfrm>
          <a:prstGeom prst="wedgeRectCallout">
            <a:avLst>
              <a:gd name="adj1" fmla="val 89672"/>
              <a:gd name="adj2" fmla="val 55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r" fontAlgn="auto">
              <a:spcBef>
                <a:spcPts val="0"/>
              </a:spcBef>
              <a:spcAft>
                <a:spcPts val="0"/>
              </a:spcAft>
              <a:buFont typeface="Arial" panose="020B0604020202020204" pitchFamily="34" charset="0"/>
              <a:buChar char="•"/>
              <a:defRPr/>
            </a:pPr>
            <a:r>
              <a:rPr lang="es-ES" sz="2800" b="0" dirty="0">
                <a:solidFill>
                  <a:prstClr val="white"/>
                </a:solidFill>
                <a:latin typeface="Impact"/>
              </a:rPr>
              <a:t>Existen 2 y muestran alteraciones celulares</a:t>
            </a:r>
          </a:p>
        </p:txBody>
      </p:sp>
      <p:sp>
        <p:nvSpPr>
          <p:cNvPr id="9" name="Rectangular Callout 8"/>
          <p:cNvSpPr/>
          <p:nvPr/>
        </p:nvSpPr>
        <p:spPr>
          <a:xfrm>
            <a:off x="703263" y="2708275"/>
            <a:ext cx="4235450" cy="1008063"/>
          </a:xfrm>
          <a:prstGeom prst="wedgeRectCallout">
            <a:avLst>
              <a:gd name="adj1" fmla="val 93271"/>
              <a:gd name="adj2" fmla="val -1349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r" fontAlgn="auto">
              <a:spcBef>
                <a:spcPts val="0"/>
              </a:spcBef>
              <a:spcAft>
                <a:spcPts val="0"/>
              </a:spcAft>
              <a:buFont typeface="Arial" panose="020B0604020202020204" pitchFamily="34" charset="0"/>
              <a:buChar char="•"/>
              <a:defRPr/>
            </a:pPr>
            <a:r>
              <a:rPr lang="es-ES" sz="2800" b="0" dirty="0">
                <a:solidFill>
                  <a:prstClr val="white"/>
                </a:solidFill>
                <a:latin typeface="Impact"/>
              </a:rPr>
              <a:t>No existen</a:t>
            </a:r>
          </a:p>
        </p:txBody>
      </p:sp>
      <p:sp>
        <p:nvSpPr>
          <p:cNvPr id="10" name="Rectangular Callout 9"/>
          <p:cNvSpPr/>
          <p:nvPr/>
        </p:nvSpPr>
        <p:spPr>
          <a:xfrm>
            <a:off x="723900" y="3860800"/>
            <a:ext cx="4235450" cy="1296988"/>
          </a:xfrm>
          <a:prstGeom prst="wedgeRectCallout">
            <a:avLst>
              <a:gd name="adj1" fmla="val 89312"/>
              <a:gd name="adj2" fmla="val -390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r" fontAlgn="auto">
              <a:spcBef>
                <a:spcPts val="0"/>
              </a:spcBef>
              <a:spcAft>
                <a:spcPts val="0"/>
              </a:spcAft>
              <a:buFont typeface="Arial" panose="020B0604020202020204" pitchFamily="34" charset="0"/>
              <a:buChar char="•"/>
              <a:defRPr/>
            </a:pPr>
            <a:r>
              <a:rPr lang="es-ES" sz="2800" b="0" dirty="0">
                <a:solidFill>
                  <a:prstClr val="white"/>
                </a:solidFill>
                <a:latin typeface="Impact"/>
              </a:rPr>
              <a:t>No existen estudios sobre daño por inhalación crónica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274050" cy="1600200"/>
          </a:xfrm>
        </p:spPr>
        <p:txBody>
          <a:bodyPr rtlCol="0">
            <a:normAutofit fontScale="90000"/>
          </a:bodyPr>
          <a:lstStyle/>
          <a:p>
            <a:pPr fontAlgn="auto">
              <a:spcAft>
                <a:spcPts val="0"/>
              </a:spcAft>
              <a:defRPr/>
            </a:pPr>
            <a:r>
              <a:rPr lang="es-ES" dirty="0">
                <a:solidFill>
                  <a:schemeClr val="accent1">
                    <a:lumMod val="75000"/>
                  </a:schemeClr>
                </a:solidFill>
              </a:rPr>
              <a:t>¿SIRVEN PARA DEJAR DE FUMAR</a:t>
            </a:r>
            <a:r>
              <a:rPr lang="es-ES" dirty="0" smtClean="0">
                <a:solidFill>
                  <a:schemeClr val="accent1">
                    <a:lumMod val="75000"/>
                  </a:schemeClr>
                </a:solidFill>
              </a:rPr>
              <a:t>?</a:t>
            </a:r>
            <a:endParaRPr lang="en-GB" dirty="0">
              <a:solidFill>
                <a:schemeClr val="accent1">
                  <a:lumMod val="75000"/>
                </a:schemeClr>
              </a:solidFill>
            </a:endParaRPr>
          </a:p>
        </p:txBody>
      </p:sp>
      <p:sp>
        <p:nvSpPr>
          <p:cNvPr id="3" name="Content Placeholder 2"/>
          <p:cNvSpPr>
            <a:spLocks noGrp="1"/>
          </p:cNvSpPr>
          <p:nvPr>
            <p:ph idx="1"/>
          </p:nvPr>
        </p:nvSpPr>
        <p:spPr>
          <a:xfrm>
            <a:off x="762000" y="685800"/>
            <a:ext cx="7543800" cy="4830763"/>
          </a:xfrm>
        </p:spPr>
        <p:txBody>
          <a:bodyPr rtlCol="0">
            <a:noAutofit/>
          </a:bodyPr>
          <a:lstStyle/>
          <a:p>
            <a:pPr marL="274320" indent="-274320" fontAlgn="auto">
              <a:spcAft>
                <a:spcPts val="0"/>
              </a:spcAft>
              <a:buFont typeface="Arial" pitchFamily="34" charset="0"/>
              <a:buChar char="•"/>
              <a:defRPr/>
            </a:pPr>
            <a:r>
              <a:rPr lang="es-ES" sz="2800" dirty="0" smtClean="0">
                <a:latin typeface="+mj-lt"/>
              </a:rPr>
              <a:t>DEPENDE DE LA CAPACIDAD DEL CE PARA ADMINIS-TRAR  LA DOSIS DE NICOTINA, LA SUSTANCIA ADICTIVA DEL TABACO,  QUE REQUIERE EL ADICTO</a:t>
            </a:r>
          </a:p>
          <a:p>
            <a:pPr marL="274320" indent="-274320" fontAlgn="auto">
              <a:spcAft>
                <a:spcPts val="0"/>
              </a:spcAft>
              <a:buFont typeface="Arial" pitchFamily="34" charset="0"/>
              <a:buChar char="•"/>
              <a:defRPr/>
            </a:pPr>
            <a:r>
              <a:rPr lang="es-ES" sz="2800" dirty="0" smtClean="0">
                <a:latin typeface="+mj-lt"/>
              </a:rPr>
              <a:t>EL SUMINISTRO DE NICOTINA VARÍA AMPLIAMENTE, DESDE MUY BAJO A NIVELES SIMILARES A LOS CIGARRILLOS EN FUNCIÓN DE</a:t>
            </a:r>
          </a:p>
          <a:p>
            <a:pPr marL="594360" lvl="1" indent="-274320" fontAlgn="auto">
              <a:spcAft>
                <a:spcPts val="0"/>
              </a:spcAft>
              <a:buFont typeface="Arial" pitchFamily="34" charset="0"/>
              <a:buChar char="•"/>
              <a:defRPr/>
            </a:pPr>
            <a:r>
              <a:rPr lang="es-ES" sz="2800" dirty="0" smtClean="0">
                <a:latin typeface="+mj-lt"/>
              </a:rPr>
              <a:t>LAS CARACTERÍSTICAS DEL APARATO</a:t>
            </a:r>
          </a:p>
          <a:p>
            <a:pPr marL="594360" lvl="1" indent="-274320" fontAlgn="auto">
              <a:spcAft>
                <a:spcPts val="0"/>
              </a:spcAft>
              <a:buFont typeface="Arial" pitchFamily="34" charset="0"/>
              <a:buChar char="•"/>
              <a:defRPr/>
            </a:pPr>
            <a:r>
              <a:rPr lang="es-ES" sz="2800" dirty="0" smtClean="0">
                <a:latin typeface="+mj-lt"/>
              </a:rPr>
              <a:t>EL COMPORTAMIENTO DEL USUARIO Y </a:t>
            </a:r>
          </a:p>
          <a:p>
            <a:pPr marL="594360" lvl="1" indent="-274320" fontAlgn="auto">
              <a:spcAft>
                <a:spcPts val="0"/>
              </a:spcAft>
              <a:buFont typeface="Arial" pitchFamily="34" charset="0"/>
              <a:buChar char="•"/>
              <a:defRPr/>
            </a:pPr>
            <a:r>
              <a:rPr lang="es-ES" sz="2800" dirty="0" smtClean="0">
                <a:latin typeface="+mj-lt"/>
              </a:rPr>
              <a:t>LA CONCENTRACIÓN E-LÍQUIDO DE NICOTINA</a:t>
            </a:r>
          </a:p>
          <a:p>
            <a:pPr marL="274320" indent="-274320" fontAlgn="auto">
              <a:spcAft>
                <a:spcPts val="0"/>
              </a:spcAft>
              <a:buFont typeface="Arial" pitchFamily="34" charset="0"/>
              <a:buChar char="•"/>
              <a:defRPr/>
            </a:pPr>
            <a:r>
              <a:rPr lang="es-ES" sz="2800" dirty="0" smtClean="0">
                <a:latin typeface="+mj-lt"/>
              </a:rPr>
              <a:t>HAY MUY POCOS ESTUDIOS</a:t>
            </a:r>
          </a:p>
        </p:txBody>
      </p:sp>
      <p:sp>
        <p:nvSpPr>
          <p:cNvPr id="4" name="3 CuadroTexto"/>
          <p:cNvSpPr txBox="1"/>
          <p:nvPr/>
        </p:nvSpPr>
        <p:spPr>
          <a:xfrm>
            <a:off x="5292080" y="6237312"/>
            <a:ext cx="3563888" cy="430887"/>
          </a:xfrm>
          <a:prstGeom prst="rect">
            <a:avLst/>
          </a:prstGeom>
          <a:noFill/>
        </p:spPr>
        <p:txBody>
          <a:bodyPr wrap="square" rtlCol="0">
            <a:spAutoFit/>
          </a:bodyPr>
          <a:lstStyle/>
          <a:p>
            <a:pPr algn="r"/>
            <a:r>
              <a:rPr lang="en-GB" i="1" dirty="0" smtClean="0"/>
              <a:t>A. </a:t>
            </a:r>
            <a:r>
              <a:rPr lang="en-GB" i="1" dirty="0" err="1" smtClean="0"/>
              <a:t>Peruga</a:t>
            </a:r>
            <a:r>
              <a:rPr lang="en-GB" i="1" dirty="0" smtClean="0"/>
              <a:t>, 2014</a:t>
            </a:r>
            <a:endParaRPr lang="en-GB"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274050" cy="1600200"/>
          </a:xfrm>
        </p:spPr>
        <p:txBody>
          <a:bodyPr rtlCol="0">
            <a:normAutofit/>
          </a:bodyPr>
          <a:lstStyle/>
          <a:p>
            <a:pPr fontAlgn="auto">
              <a:spcAft>
                <a:spcPts val="0"/>
              </a:spcAft>
              <a:defRPr/>
            </a:pPr>
            <a:r>
              <a:rPr lang="es-ES" dirty="0" smtClean="0">
                <a:solidFill>
                  <a:schemeClr val="accent1">
                    <a:lumMod val="75000"/>
                  </a:schemeClr>
                </a:solidFill>
              </a:rPr>
              <a:t>RIESGOS DE LA NICOTINA</a:t>
            </a:r>
            <a:endParaRPr lang="en-GB" dirty="0">
              <a:solidFill>
                <a:schemeClr val="accent1">
                  <a:lumMod val="75000"/>
                </a:schemeClr>
              </a:solidFill>
            </a:endParaRPr>
          </a:p>
        </p:txBody>
      </p:sp>
      <p:sp>
        <p:nvSpPr>
          <p:cNvPr id="3" name="Content Placeholder 2"/>
          <p:cNvSpPr>
            <a:spLocks noGrp="1"/>
          </p:cNvSpPr>
          <p:nvPr>
            <p:ph idx="1"/>
          </p:nvPr>
        </p:nvSpPr>
        <p:spPr>
          <a:xfrm>
            <a:off x="539750" y="685800"/>
            <a:ext cx="8604250" cy="4830763"/>
          </a:xfrm>
        </p:spPr>
        <p:txBody>
          <a:bodyPr rtlCol="0">
            <a:noAutofit/>
          </a:bodyPr>
          <a:lstStyle/>
          <a:p>
            <a:pPr marL="274320" indent="-274320" fontAlgn="auto">
              <a:spcAft>
                <a:spcPts val="0"/>
              </a:spcAft>
              <a:buFont typeface="Arial" pitchFamily="34" charset="0"/>
              <a:buChar char="•"/>
              <a:defRPr/>
            </a:pPr>
            <a:r>
              <a:rPr lang="es-ES" sz="2800" dirty="0" smtClean="0">
                <a:latin typeface="+mj-lt"/>
              </a:rPr>
              <a:t>LA </a:t>
            </a:r>
            <a:r>
              <a:rPr lang="es-ES" sz="2800" dirty="0">
                <a:latin typeface="+mj-lt"/>
              </a:rPr>
              <a:t>NICOTINA </a:t>
            </a:r>
            <a:r>
              <a:rPr lang="es-ES" sz="2800" dirty="0" smtClean="0">
                <a:latin typeface="+mj-lt"/>
              </a:rPr>
              <a:t>TIENE </a:t>
            </a:r>
            <a:r>
              <a:rPr lang="es-ES" sz="2800" dirty="0">
                <a:latin typeface="+mj-lt"/>
              </a:rPr>
              <a:t>EFECTOS ADVERSOS DURANTE EL EMBARAZO Y </a:t>
            </a:r>
            <a:r>
              <a:rPr lang="es-ES" sz="2800" dirty="0" smtClean="0">
                <a:latin typeface="+mj-lt"/>
              </a:rPr>
              <a:t>CONTRIBUYE </a:t>
            </a:r>
            <a:r>
              <a:rPr lang="es-ES" sz="2800" dirty="0">
                <a:latin typeface="+mj-lt"/>
              </a:rPr>
              <a:t>A LA ENFERMEDAD </a:t>
            </a:r>
            <a:r>
              <a:rPr lang="es-ES" sz="2800" dirty="0" smtClean="0">
                <a:latin typeface="+mj-lt"/>
              </a:rPr>
              <a:t>CARDIO-VASCULAR</a:t>
            </a:r>
            <a:r>
              <a:rPr lang="es-ES" sz="2800" dirty="0">
                <a:latin typeface="+mj-lt"/>
              </a:rPr>
              <a:t>. AUNQUE EN SÍ LA NICOTINA NO ES UN </a:t>
            </a:r>
            <a:r>
              <a:rPr lang="es-ES" sz="2800" dirty="0" smtClean="0">
                <a:latin typeface="+mj-lt"/>
              </a:rPr>
              <a:t>CARCINÓ-GENO</a:t>
            </a:r>
            <a:r>
              <a:rPr lang="es-ES" sz="2800" dirty="0">
                <a:latin typeface="+mj-lt"/>
              </a:rPr>
              <a:t>, PUEDE FUNCIONAR COMO UN PROMOTOR TUMORAL </a:t>
            </a:r>
          </a:p>
          <a:p>
            <a:pPr marL="274320" indent="-274320" fontAlgn="auto">
              <a:spcAft>
                <a:spcPts val="0"/>
              </a:spcAft>
              <a:buFont typeface="Arial" pitchFamily="34" charset="0"/>
              <a:buChar char="•"/>
              <a:defRPr/>
            </a:pPr>
            <a:r>
              <a:rPr lang="es-ES" sz="2800" dirty="0" smtClean="0">
                <a:latin typeface="+mj-lt"/>
              </a:rPr>
              <a:t>EL RIESGO </a:t>
            </a:r>
            <a:r>
              <a:rPr lang="es-ES" sz="2800" dirty="0">
                <a:latin typeface="+mj-lt"/>
              </a:rPr>
              <a:t>DE LA NICOTINA EN </a:t>
            </a:r>
            <a:r>
              <a:rPr lang="es-ES" sz="2800" dirty="0" smtClean="0">
                <a:latin typeface="+mj-lt"/>
              </a:rPr>
              <a:t>LAS DOSIS </a:t>
            </a:r>
            <a:r>
              <a:rPr lang="es-ES" sz="2800" dirty="0">
                <a:latin typeface="+mj-lt"/>
              </a:rPr>
              <a:t>EXISTENTES EN LOS MEDICAMENTOS PARA DEJAR DE FUMAR </a:t>
            </a:r>
            <a:r>
              <a:rPr lang="es-ES" sz="2800" dirty="0" smtClean="0">
                <a:latin typeface="+mj-lt"/>
              </a:rPr>
              <a:t>ES PEQUEÑO. </a:t>
            </a:r>
            <a:r>
              <a:rPr lang="es-ES" sz="2800" dirty="0">
                <a:latin typeface="+mj-lt"/>
              </a:rPr>
              <a:t>NO SE SABE SI LO MISMO ES CIERTO PARA LAS DOSIS MÁS ALTAS DE NICOTINA ADMINISTRADAS POR ALGUNOS CE </a:t>
            </a:r>
          </a:p>
          <a:p>
            <a:pPr marL="274320" indent="-274320" fontAlgn="auto">
              <a:spcAft>
                <a:spcPts val="0"/>
              </a:spcAft>
              <a:buFont typeface="Arial" pitchFamily="34" charset="0"/>
              <a:buChar char="•"/>
              <a:defRPr/>
            </a:pPr>
            <a:r>
              <a:rPr lang="es-ES" sz="2800" dirty="0">
                <a:latin typeface="+mj-lt"/>
              </a:rPr>
              <a:t>EL NÚMERO DE INCIDENTES POR </a:t>
            </a:r>
            <a:r>
              <a:rPr lang="es-ES" sz="2800" dirty="0" smtClean="0">
                <a:latin typeface="+mj-lt"/>
              </a:rPr>
              <a:t>INTOXICACIÓN </a:t>
            </a:r>
            <a:r>
              <a:rPr lang="es-ES" sz="2800" dirty="0">
                <a:latin typeface="+mj-lt"/>
              </a:rPr>
              <a:t>POR NICOTINA HA </a:t>
            </a:r>
            <a:r>
              <a:rPr lang="es-ES" sz="2800" dirty="0" smtClean="0">
                <a:latin typeface="+mj-lt"/>
              </a:rPr>
              <a:t>AUMENTADO</a:t>
            </a:r>
            <a:endParaRPr lang="es-ES" sz="2800" dirty="0">
              <a:latin typeface="+mj-lt"/>
            </a:endParaRPr>
          </a:p>
          <a:p>
            <a:pPr marL="274320" indent="-274320" fontAlgn="auto">
              <a:spcAft>
                <a:spcPts val="0"/>
              </a:spcAft>
              <a:buFont typeface="Arial" pitchFamily="34" charset="0"/>
              <a:buChar char="•"/>
              <a:defRPr/>
            </a:pPr>
            <a:endParaRPr lang="es-ES" sz="2800" dirty="0" smtClean="0">
              <a:latin typeface="+mj-lt"/>
            </a:endParaRPr>
          </a:p>
        </p:txBody>
      </p:sp>
      <p:sp>
        <p:nvSpPr>
          <p:cNvPr id="4" name="3 CuadroTexto"/>
          <p:cNvSpPr txBox="1"/>
          <p:nvPr/>
        </p:nvSpPr>
        <p:spPr>
          <a:xfrm>
            <a:off x="5292080" y="6237312"/>
            <a:ext cx="3563888" cy="430887"/>
          </a:xfrm>
          <a:prstGeom prst="rect">
            <a:avLst/>
          </a:prstGeom>
          <a:noFill/>
        </p:spPr>
        <p:txBody>
          <a:bodyPr wrap="square" rtlCol="0">
            <a:spAutoFit/>
          </a:bodyPr>
          <a:lstStyle/>
          <a:p>
            <a:pPr algn="r"/>
            <a:r>
              <a:rPr lang="en-GB" i="1" dirty="0" smtClean="0"/>
              <a:t>A. </a:t>
            </a:r>
            <a:r>
              <a:rPr lang="en-GB" i="1" dirty="0" err="1" smtClean="0"/>
              <a:t>Peruga</a:t>
            </a:r>
            <a:r>
              <a:rPr lang="en-GB" i="1" dirty="0" smtClean="0"/>
              <a:t>, 2014</a:t>
            </a:r>
            <a:endParaRPr lang="en-GB"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274050" cy="1600200"/>
          </a:xfrm>
        </p:spPr>
        <p:txBody>
          <a:bodyPr rtlCol="0">
            <a:normAutofit fontScale="90000"/>
          </a:bodyPr>
          <a:lstStyle/>
          <a:p>
            <a:pPr fontAlgn="auto">
              <a:spcAft>
                <a:spcPts val="0"/>
              </a:spcAft>
              <a:defRPr/>
            </a:pPr>
            <a:r>
              <a:rPr lang="es-ES" dirty="0">
                <a:solidFill>
                  <a:schemeClr val="accent1">
                    <a:lumMod val="75000"/>
                  </a:schemeClr>
                </a:solidFill>
              </a:rPr>
              <a:t>¿SIRVEN PARA DEJAR DE FUMAR</a:t>
            </a:r>
            <a:r>
              <a:rPr lang="es-ES" dirty="0" smtClean="0">
                <a:solidFill>
                  <a:schemeClr val="accent1">
                    <a:lumMod val="75000"/>
                  </a:schemeClr>
                </a:solidFill>
              </a:rPr>
              <a:t>?</a:t>
            </a:r>
            <a:endParaRPr lang="en-GB" dirty="0">
              <a:solidFill>
                <a:schemeClr val="accent1">
                  <a:lumMod val="75000"/>
                </a:schemeClr>
              </a:solidFill>
            </a:endParaRPr>
          </a:p>
        </p:txBody>
      </p:sp>
      <p:sp>
        <p:nvSpPr>
          <p:cNvPr id="3" name="Content Placeholder 2"/>
          <p:cNvSpPr>
            <a:spLocks noGrp="1"/>
          </p:cNvSpPr>
          <p:nvPr>
            <p:ph idx="1"/>
          </p:nvPr>
        </p:nvSpPr>
        <p:spPr>
          <a:xfrm>
            <a:off x="762000" y="685800"/>
            <a:ext cx="7543800" cy="4830763"/>
          </a:xfrm>
        </p:spPr>
        <p:txBody>
          <a:bodyPr rtlCol="0">
            <a:noAutofit/>
          </a:bodyPr>
          <a:lstStyle/>
          <a:p>
            <a:pPr marL="274320" indent="-274320" fontAlgn="auto">
              <a:spcAft>
                <a:spcPts val="0"/>
              </a:spcAft>
              <a:buFont typeface="Arial" pitchFamily="34" charset="0"/>
              <a:buChar char="•"/>
              <a:defRPr/>
            </a:pPr>
            <a:r>
              <a:rPr lang="es-ES" sz="2800" dirty="0" smtClean="0">
                <a:latin typeface="+mj-lt"/>
              </a:rPr>
              <a:t>SOLO HAY UN ENSAYO CLÍNICO CONTROLADO (</a:t>
            </a:r>
            <a:r>
              <a:rPr lang="es-ES" sz="2000" dirty="0" smtClean="0">
                <a:latin typeface="+mj-lt"/>
              </a:rPr>
              <a:t>LA MEJOR METODOLOGIA PARA RESPONDER A ESTE TIPO DE PREGUNTA</a:t>
            </a:r>
            <a:r>
              <a:rPr lang="es-ES" sz="2800" dirty="0" smtClean="0">
                <a:latin typeface="+mj-lt"/>
              </a:rPr>
              <a:t>) QUE COMPARA LOS CE CON PARCHES DE NICOTINA EN POBLACION GENERAL</a:t>
            </a:r>
          </a:p>
          <a:p>
            <a:pPr marL="274320" indent="-274320" fontAlgn="auto">
              <a:spcAft>
                <a:spcPts val="0"/>
              </a:spcAft>
              <a:buFont typeface="Arial" pitchFamily="34" charset="0"/>
              <a:buChar char="•"/>
              <a:defRPr/>
            </a:pPr>
            <a:r>
              <a:rPr lang="es-ES" sz="2800" dirty="0" smtClean="0">
                <a:latin typeface="+mj-lt"/>
              </a:rPr>
              <a:t>RESULTADOS: LOS CE TIENEN UNA EFICACIA IGUAL DE BAJA QUE LOS PARCHES USADOS SIN NINGUNA AYUDA</a:t>
            </a:r>
          </a:p>
          <a:p>
            <a:pPr marL="274320" indent="-274320" fontAlgn="auto">
              <a:spcAft>
                <a:spcPts val="0"/>
              </a:spcAft>
              <a:buFont typeface="Arial" pitchFamily="34" charset="0"/>
              <a:buChar char="•"/>
              <a:defRPr/>
            </a:pPr>
            <a:r>
              <a:rPr lang="es-ES" sz="2800" dirty="0">
                <a:latin typeface="+mj-lt"/>
              </a:rPr>
              <a:t>L</a:t>
            </a:r>
            <a:r>
              <a:rPr lang="es-ES" sz="2800" dirty="0" smtClean="0">
                <a:latin typeface="+mj-lt"/>
              </a:rPr>
              <a:t>A EFICACIA DE LOS PARCHES USADOS SIN AYUDA ES LA MENOR DE TODOS LOS METODOS MEDICINALES</a:t>
            </a:r>
            <a:endParaRPr lang="es-ES" sz="2800" dirty="0">
              <a:latin typeface="+mj-lt"/>
            </a:endParaRPr>
          </a:p>
        </p:txBody>
      </p:sp>
      <p:sp>
        <p:nvSpPr>
          <p:cNvPr id="4" name="3 CuadroTexto"/>
          <p:cNvSpPr txBox="1"/>
          <p:nvPr/>
        </p:nvSpPr>
        <p:spPr>
          <a:xfrm>
            <a:off x="5292080" y="6237312"/>
            <a:ext cx="3563888" cy="430887"/>
          </a:xfrm>
          <a:prstGeom prst="rect">
            <a:avLst/>
          </a:prstGeom>
          <a:noFill/>
        </p:spPr>
        <p:txBody>
          <a:bodyPr wrap="square" rtlCol="0">
            <a:spAutoFit/>
          </a:bodyPr>
          <a:lstStyle/>
          <a:p>
            <a:pPr algn="r"/>
            <a:r>
              <a:rPr lang="en-GB" i="1" dirty="0" smtClean="0"/>
              <a:t>A. </a:t>
            </a:r>
            <a:r>
              <a:rPr lang="en-GB" i="1" dirty="0" err="1" smtClean="0"/>
              <a:t>Peruga</a:t>
            </a:r>
            <a:r>
              <a:rPr lang="en-GB" i="1" dirty="0" smtClean="0"/>
              <a:t>, 2014</a:t>
            </a:r>
            <a:endParaRPr lang="en-GB"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572000"/>
            <a:ext cx="8135938" cy="1600200"/>
          </a:xfrm>
        </p:spPr>
        <p:txBody>
          <a:bodyPr rtlCol="0">
            <a:normAutofit fontScale="90000"/>
          </a:bodyPr>
          <a:lstStyle/>
          <a:p>
            <a:pPr fontAlgn="auto">
              <a:spcAft>
                <a:spcPts val="0"/>
              </a:spcAft>
              <a:defRPr/>
            </a:pPr>
            <a:r>
              <a:rPr lang="es-ES" dirty="0">
                <a:solidFill>
                  <a:schemeClr val="accent1">
                    <a:lumMod val="75000"/>
                  </a:schemeClr>
                </a:solidFill>
              </a:rPr>
              <a:t>¿CONTRIBUYEN A LOS ESFUERZOS ANTITABÁQUICOS?</a:t>
            </a:r>
            <a:endParaRPr lang="en-GB" dirty="0">
              <a:solidFill>
                <a:schemeClr val="tx1">
                  <a:lumMod val="85000"/>
                  <a:lumOff val="15000"/>
                </a:schemeClr>
              </a:solidFill>
            </a:endParaRPr>
          </a:p>
        </p:txBody>
      </p:sp>
      <p:sp>
        <p:nvSpPr>
          <p:cNvPr id="3" name="Content Placeholder 2"/>
          <p:cNvSpPr>
            <a:spLocks noGrp="1"/>
          </p:cNvSpPr>
          <p:nvPr>
            <p:ph idx="1"/>
          </p:nvPr>
        </p:nvSpPr>
        <p:spPr>
          <a:xfrm>
            <a:off x="323850" y="692150"/>
            <a:ext cx="8820150" cy="3886200"/>
          </a:xfrm>
        </p:spPr>
        <p:txBody>
          <a:bodyPr rtlCol="0">
            <a:noAutofit/>
          </a:bodyPr>
          <a:lstStyle/>
          <a:p>
            <a:pPr marL="274320" indent="-274320" fontAlgn="auto">
              <a:spcAft>
                <a:spcPts val="0"/>
              </a:spcAft>
              <a:buFont typeface="Arial" pitchFamily="34" charset="0"/>
              <a:buChar char="•"/>
              <a:defRPr/>
            </a:pPr>
            <a:r>
              <a:rPr lang="es-ES_tradnl" sz="3100" dirty="0">
                <a:latin typeface="+mj-lt"/>
              </a:rPr>
              <a:t>¿</a:t>
            </a:r>
            <a:r>
              <a:rPr lang="es-ES_tradnl" sz="3100" dirty="0" smtClean="0">
                <a:latin typeface="+mj-lt"/>
              </a:rPr>
              <a:t>QUÈ IMPACTO TIENE SOBRE EL MENSAJE ANTITABÁQUICO?</a:t>
            </a:r>
          </a:p>
          <a:p>
            <a:pPr marL="274320" indent="-274320" fontAlgn="auto">
              <a:spcAft>
                <a:spcPts val="0"/>
              </a:spcAft>
              <a:buFont typeface="Arial" pitchFamily="34" charset="0"/>
              <a:buChar char="•"/>
              <a:defRPr/>
            </a:pPr>
            <a:r>
              <a:rPr lang="es-ES_tradnl" sz="3100" dirty="0" smtClean="0">
                <a:latin typeface="+mj-lt"/>
              </a:rPr>
              <a:t>¿CUÁL ES EL PAPEL DE  LA INDUSTRIA TABAQUERA?</a:t>
            </a:r>
          </a:p>
          <a:p>
            <a:pPr marL="274320" indent="-274320" fontAlgn="auto">
              <a:spcAft>
                <a:spcPts val="0"/>
              </a:spcAft>
              <a:buFont typeface="Arial" pitchFamily="34" charset="0"/>
              <a:buChar char="•"/>
              <a:defRPr/>
            </a:pPr>
            <a:r>
              <a:rPr lang="es-ES_tradnl" sz="3100" dirty="0" smtClean="0">
                <a:latin typeface="+mj-lt"/>
              </a:rPr>
              <a:t>¿ES PUERTA DE ENTRADA A LA ADICCIÓN Y AL TABACO PARA JÓVENES?</a:t>
            </a:r>
          </a:p>
          <a:p>
            <a:pPr marL="274320" indent="-274320" fontAlgn="auto">
              <a:spcAft>
                <a:spcPts val="0"/>
              </a:spcAft>
              <a:buFont typeface="Arial" pitchFamily="34" charset="0"/>
              <a:buChar char="•"/>
              <a:defRPr/>
            </a:pPr>
            <a:r>
              <a:rPr lang="es-ES_tradnl" sz="3100" dirty="0" smtClean="0">
                <a:latin typeface="+mj-lt"/>
              </a:rPr>
              <a:t>¿RENORMALIZA SU </a:t>
            </a:r>
            <a:r>
              <a:rPr lang="es-ES_tradnl" sz="3100" dirty="0">
                <a:latin typeface="+mj-lt"/>
              </a:rPr>
              <a:t>MARKETING </a:t>
            </a:r>
            <a:r>
              <a:rPr lang="es-ES_tradnl" sz="3100" dirty="0" smtClean="0">
                <a:latin typeface="+mj-lt"/>
              </a:rPr>
              <a:t>EL </a:t>
            </a:r>
            <a:r>
              <a:rPr lang="es-ES_tradnl" sz="3100" dirty="0">
                <a:latin typeface="+mj-lt"/>
              </a:rPr>
              <a:t>USO </a:t>
            </a:r>
            <a:r>
              <a:rPr lang="es-ES_tradnl" sz="3100" dirty="0" smtClean="0">
                <a:latin typeface="+mj-lt"/>
              </a:rPr>
              <a:t>DEL TABACO?</a:t>
            </a:r>
            <a:endParaRPr lang="es-ES_tradnl" sz="3100" dirty="0">
              <a:latin typeface="+mj-lt"/>
            </a:endParaRPr>
          </a:p>
          <a:p>
            <a:pPr marL="274320" indent="-274320" fontAlgn="auto">
              <a:spcAft>
                <a:spcPts val="0"/>
              </a:spcAft>
              <a:buFont typeface="Arial" pitchFamily="34" charset="0"/>
              <a:buChar char="•"/>
              <a:defRPr/>
            </a:pPr>
            <a:r>
              <a:rPr lang="es-ES_tradnl" sz="3100" dirty="0" smtClean="0">
                <a:latin typeface="+mj-lt"/>
              </a:rPr>
              <a:t>¿DEBILITA EL CUMPLIMIENTO DE LOS ESPACIOS LIBRES DE HUMO?</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572000"/>
            <a:ext cx="8135938" cy="1600200"/>
          </a:xfrm>
        </p:spPr>
        <p:txBody>
          <a:bodyPr rtlCol="0">
            <a:normAutofit fontScale="90000"/>
          </a:bodyPr>
          <a:lstStyle/>
          <a:p>
            <a:pPr fontAlgn="auto">
              <a:spcAft>
                <a:spcPts val="0"/>
              </a:spcAft>
              <a:defRPr/>
            </a:pPr>
            <a:r>
              <a:rPr lang="es-ES" dirty="0">
                <a:solidFill>
                  <a:schemeClr val="accent1">
                    <a:lumMod val="75000"/>
                  </a:schemeClr>
                </a:solidFill>
              </a:rPr>
              <a:t>¿CONTRIBUYEN A LOS ESFUERZOS ANTITABÁQUICOS?</a:t>
            </a:r>
            <a:endParaRPr lang="en-GB" dirty="0">
              <a:solidFill>
                <a:schemeClr val="tx1">
                  <a:lumMod val="85000"/>
                  <a:lumOff val="15000"/>
                </a:schemeClr>
              </a:solidFill>
            </a:endParaRPr>
          </a:p>
        </p:txBody>
      </p:sp>
      <p:sp>
        <p:nvSpPr>
          <p:cNvPr id="3" name="Content Placeholder 2"/>
          <p:cNvSpPr>
            <a:spLocks noGrp="1"/>
          </p:cNvSpPr>
          <p:nvPr>
            <p:ph idx="1"/>
          </p:nvPr>
        </p:nvSpPr>
        <p:spPr>
          <a:xfrm>
            <a:off x="755650" y="765175"/>
            <a:ext cx="7543800" cy="3886200"/>
          </a:xfrm>
        </p:spPr>
        <p:txBody>
          <a:bodyPr/>
          <a:lstStyle/>
          <a:p>
            <a:r>
              <a:rPr lang="es-ES_tradnl" sz="2800" smtClean="0"/>
              <a:t>HASTA AHORA EL MENSAJE HA SIDO “DEJAR EL TABACO”</a:t>
            </a:r>
          </a:p>
          <a:p>
            <a:r>
              <a:rPr lang="es-ES_tradnl" sz="2800" smtClean="0"/>
              <a:t>CON LOS CE LOS MENSAJES SON:</a:t>
            </a:r>
          </a:p>
          <a:p>
            <a:pPr lvl="1"/>
            <a:r>
              <a:rPr lang="es-ES_tradnl" sz="2400" smtClean="0"/>
              <a:t>SI NO PUEDES DEJAR DE FUMAR PÁSATE AL CE</a:t>
            </a:r>
          </a:p>
          <a:p>
            <a:pPr lvl="1"/>
            <a:r>
              <a:rPr lang="es-ES_tradnl" sz="2400" smtClean="0"/>
              <a:t>NO HACE FALTA QUE DEJES TU ADIC-CIÓN A LA NICOTINA PÁSATE AL CE</a:t>
            </a:r>
          </a:p>
          <a:p>
            <a:pPr lvl="1"/>
            <a:r>
              <a:rPr lang="es-ES_tradnl" sz="2400" smtClean="0"/>
              <a:t>SIGUE FUMANDO, Y DONDE NO PUEDAS, USA EL CE</a:t>
            </a:r>
          </a:p>
        </p:txBody>
      </p:sp>
      <p:sp>
        <p:nvSpPr>
          <p:cNvPr id="4" name="TextBox 3"/>
          <p:cNvSpPr txBox="1"/>
          <p:nvPr/>
        </p:nvSpPr>
        <p:spPr>
          <a:xfrm rot="16200000">
            <a:off x="3370359" y="382169"/>
            <a:ext cx="2400657" cy="6190064"/>
          </a:xfrm>
          <a:prstGeom prst="rect">
            <a:avLst/>
          </a:prstGeom>
          <a:solidFill>
            <a:schemeClr val="bg1">
              <a:lumMod val="65000"/>
              <a:alpha val="48000"/>
            </a:schemeClr>
          </a:solidFill>
          <a:ln w="66675">
            <a:solidFill>
              <a:schemeClr val="bg1">
                <a:lumMod val="50000"/>
              </a:schemeClr>
            </a:solidFill>
            <a:prstDash val="dash"/>
          </a:ln>
          <a:effectLst>
            <a:outerShdw blurRad="50800" dist="38100" dir="8100000" algn="tr" rotWithShape="0">
              <a:prstClr val="black">
                <a:alpha val="40000"/>
              </a:prstClr>
            </a:outerShdw>
          </a:effectLst>
          <a:scene3d>
            <a:camera prst="orthographicFront"/>
            <a:lightRig rig="threePt" dir="t"/>
          </a:scene3d>
          <a:sp3d>
            <a:bevelB prst="convex"/>
          </a:sp3d>
        </p:spPr>
        <p:txBody>
          <a:bodyPr vert="eaVert">
            <a:spAutoFit/>
          </a:bodyPr>
          <a:lstStyle/>
          <a:p>
            <a:pPr algn="ctr" fontAlgn="auto">
              <a:spcBef>
                <a:spcPts val="0"/>
              </a:spcBef>
              <a:spcAft>
                <a:spcPts val="0"/>
              </a:spcAft>
              <a:defRPr/>
            </a:pPr>
            <a:r>
              <a:rPr lang="en-GB" sz="7200" b="0" dirty="0">
                <a:solidFill>
                  <a:prstClr val="black"/>
                </a:solidFill>
                <a:effectLst>
                  <a:outerShdw blurRad="38100" dist="38100" dir="2700000" algn="tl">
                    <a:srgbClr val="000000">
                      <a:alpha val="43137"/>
                    </a:srgbClr>
                  </a:outerShdw>
                </a:effectLst>
                <a:latin typeface="Impact"/>
                <a:ea typeface="+mn-ea"/>
                <a:cs typeface="Arial" charset="0"/>
              </a:rPr>
              <a:t>DILUYE EL MENSAJE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99660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99660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99660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99660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rgbClr val="996600"/>
                                      </p:to>
                                    </p:animClr>
                                  </p:subTnLst>
                                </p:cTn>
                              </p:par>
                            </p:childTnLst>
                          </p:cTn>
                        </p:par>
                      </p:childTnLst>
                    </p:cTn>
                  </p:par>
                  <p:par>
                    <p:cTn id="28" fill="hold">
                      <p:stCondLst>
                        <p:cond delay="indefinite"/>
                      </p:stCondLst>
                      <p:childTnLst>
                        <p:par>
                          <p:cTn id="29" fill="hold">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4"/>
                                        </p:tgtEl>
                                        <p:attrNameLst>
                                          <p:attrName>style.visibility</p:attrName>
                                        </p:attrNameLst>
                                      </p:cBhvr>
                                      <p:to>
                                        <p:strVal val="visible"/>
                                      </p:to>
                                    </p:set>
                                    <p:anim by="(-#ppt_w*2)" calcmode="lin" valueType="num">
                                      <p:cBhvr rctx="PPT">
                                        <p:cTn id="32" dur="500" autoRev="1" fill="hold">
                                          <p:stCondLst>
                                            <p:cond delay="0"/>
                                          </p:stCondLst>
                                        </p:cTn>
                                        <p:tgtEl>
                                          <p:spTgt spid="4"/>
                                        </p:tgtEl>
                                        <p:attrNameLst>
                                          <p:attrName>ppt_w</p:attrName>
                                        </p:attrNameLst>
                                      </p:cBhvr>
                                    </p:anim>
                                    <p:anim by="(#ppt_w*0.50)" calcmode="lin" valueType="num">
                                      <p:cBhvr>
                                        <p:cTn id="33" dur="500" decel="50000" autoRev="1" fill="hold">
                                          <p:stCondLst>
                                            <p:cond delay="0"/>
                                          </p:stCondLst>
                                        </p:cTn>
                                        <p:tgtEl>
                                          <p:spTgt spid="4"/>
                                        </p:tgtEl>
                                        <p:attrNameLst>
                                          <p:attrName>ppt_x</p:attrName>
                                        </p:attrNameLst>
                                      </p:cBhvr>
                                    </p:anim>
                                    <p:anim from="(-#ppt_h/2)" to="(#ppt_y)" calcmode="lin" valueType="num">
                                      <p:cBhvr>
                                        <p:cTn id="34" dur="1000" fill="hold">
                                          <p:stCondLst>
                                            <p:cond delay="0"/>
                                          </p:stCondLst>
                                        </p:cTn>
                                        <p:tgtEl>
                                          <p:spTgt spid="4"/>
                                        </p:tgtEl>
                                        <p:attrNameLst>
                                          <p:attrName>ppt_y</p:attrName>
                                        </p:attrNameLst>
                                      </p:cBhvr>
                                    </p:anim>
                                    <p:animRot by="21600000">
                                      <p:cBhvr>
                                        <p:cTn id="3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572000"/>
            <a:ext cx="8135938" cy="1600200"/>
          </a:xfrm>
        </p:spPr>
        <p:txBody>
          <a:bodyPr rtlCol="0">
            <a:normAutofit fontScale="90000"/>
          </a:bodyPr>
          <a:lstStyle/>
          <a:p>
            <a:pPr fontAlgn="auto">
              <a:spcAft>
                <a:spcPts val="0"/>
              </a:spcAft>
              <a:defRPr/>
            </a:pPr>
            <a:r>
              <a:rPr lang="es-ES" dirty="0">
                <a:solidFill>
                  <a:schemeClr val="accent1">
                    <a:lumMod val="75000"/>
                  </a:schemeClr>
                </a:solidFill>
              </a:rPr>
              <a:t>¿CONTRIBUYEN A LOS ESFUERZOS ANTITABÁQUICOS?</a:t>
            </a:r>
            <a:endParaRPr lang="en-GB" dirty="0">
              <a:solidFill>
                <a:schemeClr val="tx1">
                  <a:lumMod val="85000"/>
                  <a:lumOff val="15000"/>
                </a:schemeClr>
              </a:solidFill>
            </a:endParaRPr>
          </a:p>
        </p:txBody>
      </p:sp>
      <p:sp>
        <p:nvSpPr>
          <p:cNvPr id="3" name="Content Placeholder 2"/>
          <p:cNvSpPr>
            <a:spLocks noGrp="1"/>
          </p:cNvSpPr>
          <p:nvPr>
            <p:ph idx="1"/>
          </p:nvPr>
        </p:nvSpPr>
        <p:spPr>
          <a:xfrm>
            <a:off x="323850" y="765175"/>
            <a:ext cx="6192838" cy="3886200"/>
          </a:xfrm>
        </p:spPr>
        <p:txBody>
          <a:bodyPr rtlCol="0">
            <a:noAutofit/>
          </a:bodyPr>
          <a:lstStyle/>
          <a:p>
            <a:pPr marL="274320" indent="-274320" fontAlgn="auto">
              <a:spcAft>
                <a:spcPts val="0"/>
              </a:spcAft>
              <a:buFont typeface="Arial" pitchFamily="34" charset="0"/>
              <a:buChar char="•"/>
              <a:defRPr/>
            </a:pPr>
            <a:r>
              <a:rPr lang="es-ES" sz="2800" dirty="0" smtClean="0">
                <a:latin typeface="+mj-lt"/>
              </a:rPr>
              <a:t>Se </a:t>
            </a:r>
            <a:r>
              <a:rPr lang="es-ES" sz="2800" dirty="0">
                <a:latin typeface="+mj-lt"/>
              </a:rPr>
              <a:t>está concentrando la producción de CE en la industria tabaquera</a:t>
            </a:r>
          </a:p>
          <a:p>
            <a:pPr marL="274320" indent="-274320" fontAlgn="auto">
              <a:spcAft>
                <a:spcPts val="0"/>
              </a:spcAft>
              <a:buFont typeface="Arial" pitchFamily="34" charset="0"/>
              <a:buChar char="•"/>
              <a:defRPr/>
            </a:pPr>
            <a:r>
              <a:rPr lang="es-ES" sz="2800" dirty="0">
                <a:latin typeface="+mj-lt"/>
              </a:rPr>
              <a:t>El interés de  la IT en productos de </a:t>
            </a:r>
            <a:r>
              <a:rPr lang="es-ES" sz="2800" dirty="0" smtClean="0">
                <a:latin typeface="+mj-lt"/>
              </a:rPr>
              <a:t>“menor riesgo” </a:t>
            </a:r>
            <a:r>
              <a:rPr lang="es-ES" sz="2800" dirty="0">
                <a:latin typeface="+mj-lt"/>
              </a:rPr>
              <a:t>radica en mantener el status quo a favor de los cigarrillos y </a:t>
            </a:r>
            <a:r>
              <a:rPr lang="es-ES" sz="2800" dirty="0" smtClean="0">
                <a:latin typeface="+mj-lt"/>
              </a:rPr>
              <a:t>proporcionar </a:t>
            </a:r>
            <a:r>
              <a:rPr lang="es-ES" sz="2800" dirty="0">
                <a:latin typeface="+mj-lt"/>
              </a:rPr>
              <a:t>una fuente de beneficios si el modelo de cigarrillo </a:t>
            </a:r>
            <a:r>
              <a:rPr lang="es-ES" sz="2800" dirty="0" smtClean="0">
                <a:latin typeface="+mj-lt"/>
              </a:rPr>
              <a:t>fracasa</a:t>
            </a:r>
          </a:p>
          <a:p>
            <a:pPr marL="274320" indent="-274320" fontAlgn="auto">
              <a:spcAft>
                <a:spcPts val="0"/>
              </a:spcAft>
              <a:buFont typeface="Arial" pitchFamily="34" charset="0"/>
              <a:buChar char="•"/>
              <a:defRPr/>
            </a:pPr>
            <a:r>
              <a:rPr lang="es-ES" sz="2800" dirty="0" smtClean="0">
                <a:latin typeface="+mj-lt"/>
              </a:rPr>
              <a:t>los </a:t>
            </a:r>
            <a:r>
              <a:rPr lang="es-ES" sz="2800" dirty="0">
                <a:latin typeface="+mj-lt"/>
              </a:rPr>
              <a:t>beneficios de reputación son una ventaja </a:t>
            </a:r>
            <a:r>
              <a:rPr lang="es-ES" sz="2800" dirty="0" smtClean="0">
                <a:latin typeface="+mj-lt"/>
              </a:rPr>
              <a:t>adicional</a:t>
            </a:r>
            <a:endParaRPr lang="es-ES" sz="2800" dirty="0">
              <a:latin typeface="+mj-lt"/>
            </a:endParaRPr>
          </a:p>
          <a:p>
            <a:pPr marL="0" indent="0" fontAlgn="auto">
              <a:spcAft>
                <a:spcPts val="0"/>
              </a:spcAft>
              <a:buFont typeface="Arial" pitchFamily="34" charset="0"/>
              <a:buNone/>
              <a:defRPr/>
            </a:pPr>
            <a:endParaRPr lang="es-ES_tradnl" dirty="0" smtClean="0">
              <a:latin typeface="+mj-lt"/>
            </a:endParaRPr>
          </a:p>
        </p:txBody>
      </p:sp>
      <p:pic>
        <p:nvPicPr>
          <p:cNvPr id="30724" name="Picture 2"/>
          <p:cNvPicPr>
            <a:picLocks noChangeAspect="1" noChangeArrowheads="1"/>
          </p:cNvPicPr>
          <p:nvPr/>
        </p:nvPicPr>
        <p:blipFill>
          <a:blip r:embed="rId2"/>
          <a:srcRect/>
          <a:stretch>
            <a:fillRect/>
          </a:stretch>
        </p:blipFill>
        <p:spPr bwMode="auto">
          <a:xfrm>
            <a:off x="6372225" y="2276475"/>
            <a:ext cx="2771775" cy="2265363"/>
          </a:xfrm>
          <a:prstGeom prst="rect">
            <a:avLst/>
          </a:prstGeom>
          <a:noFill/>
          <a:ln w="9525">
            <a:noFill/>
            <a:miter lim="800000"/>
            <a:headEnd/>
            <a:tailEnd/>
          </a:ln>
        </p:spPr>
      </p:pic>
      <p:sp>
        <p:nvSpPr>
          <p:cNvPr id="5" name="4 CuadroTexto"/>
          <p:cNvSpPr txBox="1"/>
          <p:nvPr/>
        </p:nvSpPr>
        <p:spPr>
          <a:xfrm>
            <a:off x="5292080" y="6237312"/>
            <a:ext cx="3563888" cy="430887"/>
          </a:xfrm>
          <a:prstGeom prst="rect">
            <a:avLst/>
          </a:prstGeom>
          <a:noFill/>
        </p:spPr>
        <p:txBody>
          <a:bodyPr wrap="square" rtlCol="0">
            <a:spAutoFit/>
          </a:bodyPr>
          <a:lstStyle/>
          <a:p>
            <a:pPr algn="r"/>
            <a:r>
              <a:rPr lang="en-GB" i="1" dirty="0" smtClean="0"/>
              <a:t>A. </a:t>
            </a:r>
            <a:r>
              <a:rPr lang="en-GB" i="1" dirty="0" err="1" smtClean="0"/>
              <a:t>Peruga</a:t>
            </a:r>
            <a:r>
              <a:rPr lang="en-GB" i="1" dirty="0" smtClean="0"/>
              <a:t>, 2014</a:t>
            </a:r>
            <a:endParaRPr lang="en-GB"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99660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99660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99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0" y="3141663"/>
            <a:ext cx="9144000" cy="2590800"/>
          </a:xfrm>
          <a:prstGeom prst="rect">
            <a:avLst/>
          </a:prstGeom>
          <a:noFill/>
          <a:ln w="9525">
            <a:noFill/>
            <a:miter lim="800000"/>
            <a:headEnd/>
            <a:tailEnd/>
          </a:ln>
        </p:spPr>
      </p:pic>
      <p:sp>
        <p:nvSpPr>
          <p:cNvPr id="2" name="Title 1"/>
          <p:cNvSpPr>
            <a:spLocks noGrp="1"/>
          </p:cNvSpPr>
          <p:nvPr>
            <p:ph type="title"/>
          </p:nvPr>
        </p:nvSpPr>
        <p:spPr>
          <a:xfrm>
            <a:off x="539750" y="5357813"/>
            <a:ext cx="8135938" cy="1600200"/>
          </a:xfrm>
        </p:spPr>
        <p:txBody>
          <a:bodyPr rtlCol="0">
            <a:normAutofit fontScale="90000"/>
          </a:bodyPr>
          <a:lstStyle/>
          <a:p>
            <a:pPr fontAlgn="auto">
              <a:spcAft>
                <a:spcPts val="0"/>
              </a:spcAft>
              <a:defRPr/>
            </a:pPr>
            <a:r>
              <a:rPr lang="es-ES" dirty="0">
                <a:solidFill>
                  <a:schemeClr val="accent1">
                    <a:lumMod val="75000"/>
                  </a:schemeClr>
                </a:solidFill>
              </a:rPr>
              <a:t>¿CONTRIBUYEN A LOS ESFUERZOS ANTITABÁQUICOS?</a:t>
            </a:r>
            <a:endParaRPr lang="en-GB" dirty="0">
              <a:solidFill>
                <a:schemeClr val="tx1">
                  <a:lumMod val="85000"/>
                  <a:lumOff val="15000"/>
                </a:schemeClr>
              </a:solidFill>
            </a:endParaRPr>
          </a:p>
        </p:txBody>
      </p:sp>
      <p:sp>
        <p:nvSpPr>
          <p:cNvPr id="3" name="Content Placeholder 2"/>
          <p:cNvSpPr>
            <a:spLocks noGrp="1"/>
          </p:cNvSpPr>
          <p:nvPr>
            <p:ph idx="1"/>
          </p:nvPr>
        </p:nvSpPr>
        <p:spPr>
          <a:xfrm>
            <a:off x="179388" y="476250"/>
            <a:ext cx="8856662" cy="3886200"/>
          </a:xfrm>
        </p:spPr>
        <p:txBody>
          <a:bodyPr rtlCol="0">
            <a:noAutofit/>
          </a:bodyPr>
          <a:lstStyle/>
          <a:p>
            <a:pPr marL="274320" indent="-274320" fontAlgn="auto">
              <a:spcAft>
                <a:spcPts val="0"/>
              </a:spcAft>
              <a:buFont typeface="Arial" pitchFamily="34" charset="0"/>
              <a:buChar char="•"/>
              <a:defRPr/>
            </a:pPr>
            <a:r>
              <a:rPr lang="es-ES" sz="2800" dirty="0" smtClean="0">
                <a:latin typeface="+mj-lt"/>
              </a:rPr>
              <a:t>Los espacios libres de humo protegen a los no fumadores, incentiva dejar de fumar y </a:t>
            </a:r>
            <a:r>
              <a:rPr lang="es-ES" sz="2800" dirty="0" err="1" smtClean="0">
                <a:latin typeface="+mj-lt"/>
              </a:rPr>
              <a:t>desnormaliza</a:t>
            </a:r>
            <a:r>
              <a:rPr lang="es-ES" sz="2800" dirty="0" smtClean="0">
                <a:latin typeface="+mj-lt"/>
              </a:rPr>
              <a:t> el uso de tabaco</a:t>
            </a:r>
          </a:p>
          <a:p>
            <a:pPr marL="274320" indent="-274320" fontAlgn="auto">
              <a:spcAft>
                <a:spcPts val="0"/>
              </a:spcAft>
              <a:buFont typeface="Arial" pitchFamily="34" charset="0"/>
              <a:buChar char="•"/>
              <a:defRPr/>
            </a:pPr>
            <a:r>
              <a:rPr lang="es-ES" sz="2800" dirty="0" smtClean="0">
                <a:latin typeface="+mj-lt"/>
              </a:rPr>
              <a:t>El uso de CE </a:t>
            </a:r>
            <a:r>
              <a:rPr lang="es-ES" sz="2600" dirty="0" smtClean="0">
                <a:latin typeface="+mj-lt"/>
              </a:rPr>
              <a:t>antagoniza estas funciones y hace difícil hacer cumplir las políticas de espacios libres de humo</a:t>
            </a:r>
          </a:p>
          <a:p>
            <a:pPr marL="274320" indent="-274320" fontAlgn="auto">
              <a:spcAft>
                <a:spcPts val="0"/>
              </a:spcAft>
              <a:buFont typeface="Arial" pitchFamily="34" charset="0"/>
              <a:buChar char="•"/>
              <a:defRPr/>
            </a:pPr>
            <a:endParaRPr lang="es-ES" sz="2800" dirty="0" smtClean="0">
              <a:latin typeface="+mj-lt"/>
            </a:endParaRPr>
          </a:p>
          <a:p>
            <a:pPr marL="0" indent="0" fontAlgn="auto">
              <a:spcAft>
                <a:spcPts val="0"/>
              </a:spcAft>
              <a:buFont typeface="Arial" pitchFamily="34" charset="0"/>
              <a:buNone/>
              <a:defRPr/>
            </a:pPr>
            <a:endParaRPr lang="es-ES_tradnl" dirty="0" smtClean="0">
              <a:latin typeface="+mj-lt"/>
            </a:endParaRPr>
          </a:p>
        </p:txBody>
      </p:sp>
      <p:sp>
        <p:nvSpPr>
          <p:cNvPr id="5" name="4 CuadroTexto"/>
          <p:cNvSpPr txBox="1"/>
          <p:nvPr/>
        </p:nvSpPr>
        <p:spPr>
          <a:xfrm>
            <a:off x="5292080" y="6237312"/>
            <a:ext cx="3563888" cy="430887"/>
          </a:xfrm>
          <a:prstGeom prst="rect">
            <a:avLst/>
          </a:prstGeom>
          <a:noFill/>
        </p:spPr>
        <p:txBody>
          <a:bodyPr wrap="square" rtlCol="0">
            <a:spAutoFit/>
          </a:bodyPr>
          <a:lstStyle/>
          <a:p>
            <a:pPr algn="r"/>
            <a:r>
              <a:rPr lang="en-GB" i="1" dirty="0" smtClean="0"/>
              <a:t>A. </a:t>
            </a:r>
            <a:r>
              <a:rPr lang="en-GB" i="1" dirty="0" err="1" smtClean="0"/>
              <a:t>Peruga</a:t>
            </a:r>
            <a:r>
              <a:rPr lang="en-GB" i="1" dirty="0" smtClean="0"/>
              <a:t>, 2014</a:t>
            </a:r>
            <a:endParaRPr lang="en-GB"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99660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99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1125538"/>
            <a:ext cx="9144000" cy="4611687"/>
          </a:xfrm>
          <a:prstGeom prst="rect">
            <a:avLst/>
          </a:prstGeom>
          <a:extLst/>
        </p:spPr>
        <p:txBody>
          <a:bodyPr/>
          <a:lstStyle>
            <a:lvl1pPr marL="342900" indent="-342900" algn="l" rtl="0" fontAlgn="base">
              <a:spcBef>
                <a:spcPct val="80000"/>
              </a:spcBef>
              <a:spcAft>
                <a:spcPct val="0"/>
              </a:spcAft>
              <a:buClr>
                <a:srgbClr val="1E7FB8"/>
              </a:buClr>
              <a:buFont typeface="Wingdings" pitchFamily="2" charset="2"/>
              <a:buChar char="§"/>
              <a:defRPr sz="2800">
                <a:solidFill>
                  <a:srgbClr val="000066"/>
                </a:solidFill>
                <a:latin typeface="+mn-lt"/>
                <a:ea typeface="+mn-ea"/>
                <a:cs typeface="+mn-cs"/>
              </a:defRPr>
            </a:lvl1pPr>
            <a:lvl2pPr marL="804863" indent="-280988" algn="l" rtl="0" fontAlgn="base">
              <a:spcBef>
                <a:spcPct val="20000"/>
              </a:spcBef>
              <a:spcAft>
                <a:spcPct val="0"/>
              </a:spcAft>
              <a:buClr>
                <a:srgbClr val="1E7FB8"/>
              </a:buClr>
              <a:buFont typeface="Wingdings" pitchFamily="2" charset="2"/>
              <a:defRPr sz="2400">
                <a:solidFill>
                  <a:srgbClr val="000066"/>
                </a:solidFill>
                <a:latin typeface="+mn-lt"/>
                <a:cs typeface="+mn-cs"/>
              </a:defRPr>
            </a:lvl2pPr>
            <a:lvl3pPr marL="1255713" indent="-269875" algn="l" rtl="0" fontAlgn="base">
              <a:spcBef>
                <a:spcPct val="20000"/>
              </a:spcBef>
              <a:spcAft>
                <a:spcPct val="0"/>
              </a:spcAft>
              <a:buClr>
                <a:srgbClr val="1E7FB8"/>
              </a:buClr>
              <a:buFont typeface="Wingdings" pitchFamily="2" charset="2"/>
              <a:defRPr sz="2400">
                <a:solidFill>
                  <a:srgbClr val="000066"/>
                </a:solidFill>
                <a:latin typeface="+mn-lt"/>
                <a:cs typeface="+mn-cs"/>
              </a:defRPr>
            </a:lvl3pPr>
            <a:lvl4pPr marL="1663700" indent="-227013" algn="l" rtl="0" fontAlgn="base">
              <a:spcBef>
                <a:spcPct val="20000"/>
              </a:spcBef>
              <a:spcAft>
                <a:spcPct val="0"/>
              </a:spcAft>
              <a:buClr>
                <a:srgbClr val="1E7FB8"/>
              </a:buClr>
              <a:buFont typeface="Wingdings" pitchFamily="2" charset="2"/>
              <a:defRPr sz="2400">
                <a:solidFill>
                  <a:srgbClr val="000066"/>
                </a:solidFill>
                <a:latin typeface="+mn-lt"/>
                <a:cs typeface="+mn-cs"/>
              </a:defRPr>
            </a:lvl4pPr>
            <a:lvl5pPr marL="1989138" indent="-146050" algn="r" rtl="1" fontAlgn="base">
              <a:spcBef>
                <a:spcPct val="20000"/>
              </a:spcBef>
              <a:spcAft>
                <a:spcPct val="0"/>
              </a:spcAft>
              <a:buChar char="»"/>
              <a:defRPr sz="2000">
                <a:solidFill>
                  <a:srgbClr val="000066"/>
                </a:solidFill>
                <a:latin typeface="Arial" charset="0"/>
                <a:cs typeface="+mn-cs"/>
              </a:defRPr>
            </a:lvl5pPr>
            <a:lvl6pPr marL="2446338" indent="-146050" algn="r" rtl="1" fontAlgn="base">
              <a:spcBef>
                <a:spcPct val="20000"/>
              </a:spcBef>
              <a:spcAft>
                <a:spcPct val="0"/>
              </a:spcAft>
              <a:buChar char="»"/>
              <a:defRPr sz="2000">
                <a:solidFill>
                  <a:srgbClr val="000066"/>
                </a:solidFill>
                <a:latin typeface="Arial" charset="0"/>
                <a:cs typeface="+mn-cs"/>
              </a:defRPr>
            </a:lvl6pPr>
            <a:lvl7pPr marL="2903538" indent="-146050" algn="r" rtl="1" fontAlgn="base">
              <a:spcBef>
                <a:spcPct val="20000"/>
              </a:spcBef>
              <a:spcAft>
                <a:spcPct val="0"/>
              </a:spcAft>
              <a:buChar char="»"/>
              <a:defRPr sz="2000">
                <a:solidFill>
                  <a:srgbClr val="000066"/>
                </a:solidFill>
                <a:latin typeface="Arial" charset="0"/>
                <a:cs typeface="+mn-cs"/>
              </a:defRPr>
            </a:lvl7pPr>
            <a:lvl8pPr marL="3360738" indent="-146050" algn="r" rtl="1" fontAlgn="base">
              <a:spcBef>
                <a:spcPct val="20000"/>
              </a:spcBef>
              <a:spcAft>
                <a:spcPct val="0"/>
              </a:spcAft>
              <a:buChar char="»"/>
              <a:defRPr sz="2000">
                <a:solidFill>
                  <a:srgbClr val="000066"/>
                </a:solidFill>
                <a:latin typeface="Arial" charset="0"/>
                <a:cs typeface="+mn-cs"/>
              </a:defRPr>
            </a:lvl8pPr>
            <a:lvl9pPr marL="3817938" indent="-146050" algn="r" rtl="1" fontAlgn="base">
              <a:spcBef>
                <a:spcPct val="20000"/>
              </a:spcBef>
              <a:spcAft>
                <a:spcPct val="0"/>
              </a:spcAft>
              <a:buChar char="»"/>
              <a:defRPr sz="2000">
                <a:solidFill>
                  <a:srgbClr val="000066"/>
                </a:solidFill>
                <a:latin typeface="Arial" charset="0"/>
                <a:cs typeface="+mn-cs"/>
              </a:defRPr>
            </a:lvl9pPr>
          </a:lstStyle>
          <a:p>
            <a:pPr marL="0" indent="0" algn="ctr">
              <a:buFont typeface="Wingdings" pitchFamily="2" charset="2"/>
              <a:buNone/>
              <a:defRPr/>
            </a:pPr>
            <a:endParaRPr lang="en-US" sz="6600" cap="all" dirty="0">
              <a:ln w="0"/>
              <a:solidFill>
                <a:srgbClr val="730E00">
                  <a:lumMod val="75000"/>
                </a:srgbClr>
              </a:solidFill>
              <a:effectLst>
                <a:reflection blurRad="12700" stA="50000" endPos="50000" dist="5000" dir="5400000" sy="-100000" rotWithShape="0"/>
              </a:effectLst>
              <a:latin typeface="Arial Black" pitchFamily="34" charset="0"/>
              <a:cs typeface="Calibri" pitchFamily="34" charset="0"/>
            </a:endParaRPr>
          </a:p>
        </p:txBody>
      </p:sp>
      <p:sp>
        <p:nvSpPr>
          <p:cNvPr id="3" name="Title 1"/>
          <p:cNvSpPr>
            <a:spLocks noGrp="1"/>
          </p:cNvSpPr>
          <p:nvPr>
            <p:ph type="title"/>
          </p:nvPr>
        </p:nvSpPr>
        <p:spPr>
          <a:xfrm>
            <a:off x="395536" y="4437112"/>
            <a:ext cx="8748464" cy="1600200"/>
          </a:xfrm>
        </p:spPr>
        <p:txBody>
          <a:bodyPr rtlCol="0">
            <a:noAutofit/>
          </a:bodyPr>
          <a:lstStyle/>
          <a:p>
            <a:pPr algn="ctr" fontAlgn="auto">
              <a:spcAft>
                <a:spcPts val="0"/>
              </a:spcAft>
              <a:defRPr/>
            </a:pPr>
            <a:r>
              <a:rPr lang="es-ES" sz="3600" dirty="0" smtClean="0">
                <a:solidFill>
                  <a:schemeClr val="accent1">
                    <a:lumMod val="75000"/>
                  </a:schemeClr>
                </a:solidFill>
              </a:rPr>
              <a:t>¿</a:t>
            </a:r>
            <a:r>
              <a:rPr lang="es-ES" sz="3600" dirty="0">
                <a:solidFill>
                  <a:schemeClr val="accent1">
                    <a:lumMod val="75000"/>
                  </a:schemeClr>
                </a:solidFill>
              </a:rPr>
              <a:t>CONTRIBUYEN A LOS </a:t>
            </a:r>
            <a:r>
              <a:rPr lang="es-ES" sz="3600" dirty="0" smtClean="0">
                <a:solidFill>
                  <a:schemeClr val="accent1">
                    <a:lumMod val="75000"/>
                  </a:schemeClr>
                </a:solidFill>
              </a:rPr>
              <a:t>ESFUERZOS ANTITABAQUICOS?</a:t>
            </a:r>
            <a:r>
              <a:rPr lang="en-US" sz="3600" b="1" cap="all" dirty="0" smtClean="0">
                <a:ln w="0"/>
                <a:solidFill>
                  <a:schemeClr val="accent6">
                    <a:lumMod val="75000"/>
                  </a:schemeClr>
                </a:solidFill>
                <a:effectLst>
                  <a:reflection blurRad="12700" stA="50000" endPos="50000" dist="5000" dir="5400000" sy="-100000" rotWithShape="0"/>
                </a:effectLst>
                <a:cs typeface="Calibri" pitchFamily="34" charset="0"/>
              </a:rPr>
              <a:t/>
            </a:r>
            <a:br>
              <a:rPr lang="en-US" sz="3600" b="1" cap="all" dirty="0" smtClean="0">
                <a:ln w="0"/>
                <a:solidFill>
                  <a:schemeClr val="accent6">
                    <a:lumMod val="75000"/>
                  </a:schemeClr>
                </a:solidFill>
                <a:effectLst>
                  <a:reflection blurRad="12700" stA="50000" endPos="50000" dist="5000" dir="5400000" sy="-100000" rotWithShape="0"/>
                </a:effectLst>
                <a:cs typeface="Calibri" pitchFamily="34" charset="0"/>
              </a:rPr>
            </a:br>
            <a:r>
              <a:rPr lang="en-US" sz="3600" cap="all" dirty="0" smtClean="0">
                <a:ln w="0"/>
                <a:solidFill>
                  <a:schemeClr val="accent6">
                    <a:lumMod val="75000"/>
                  </a:schemeClr>
                </a:solidFill>
                <a:effectLst>
                  <a:reflection blurRad="12700" stA="50000" endPos="50000" dist="5000" dir="5400000" sy="-100000" rotWithShape="0"/>
                </a:effectLst>
                <a:cs typeface="Calibri" pitchFamily="34" charset="0"/>
              </a:rPr>
              <a:t>HAY SERIAS DUDAS</a:t>
            </a:r>
            <a:endParaRPr lang="en-GB" sz="3600" dirty="0">
              <a:solidFill>
                <a:schemeClr val="accent1">
                  <a:lumMod val="75000"/>
                </a:schemeClr>
              </a:solidFill>
            </a:endParaRPr>
          </a:p>
        </p:txBody>
      </p:sp>
      <p:sp>
        <p:nvSpPr>
          <p:cNvPr id="4" name="Title 1"/>
          <p:cNvSpPr txBox="1">
            <a:spLocks/>
          </p:cNvSpPr>
          <p:nvPr/>
        </p:nvSpPr>
        <p:spPr>
          <a:xfrm>
            <a:off x="539552" y="1340768"/>
            <a:ext cx="8352928" cy="1600200"/>
          </a:xfrm>
          <a:prstGeom prst="rect">
            <a:avLst/>
          </a:prstGeom>
        </p:spPr>
        <p:txBody>
          <a:bodyPr anchor="b">
            <a:normAutofit fontScale="975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s-ES" sz="3700" b="0" dirty="0" smtClean="0">
                <a:solidFill>
                  <a:srgbClr val="AD0101">
                    <a:lumMod val="75000"/>
                  </a:srgbClr>
                </a:solidFill>
              </a:rPr>
              <a:t>¿HACEN DAÑO A LA SALUD?</a:t>
            </a:r>
          </a:p>
          <a:p>
            <a:pPr algn="ctr" fontAlgn="auto">
              <a:spcAft>
                <a:spcPts val="0"/>
              </a:spcAft>
              <a:defRPr/>
            </a:pPr>
            <a:r>
              <a:rPr lang="es-ES" sz="3700" b="0" cap="all" dirty="0" smtClean="0">
                <a:ln w="0"/>
                <a:solidFill>
                  <a:srgbClr val="730E00">
                    <a:lumMod val="75000"/>
                  </a:srgbClr>
                </a:solidFill>
                <a:effectLst>
                  <a:reflection blurRad="12700" stA="50000" endPos="50000" dist="5000" dir="5400000" sy="-100000" rotWithShape="0"/>
                </a:effectLst>
                <a:cs typeface="Calibri" pitchFamily="34" charset="0"/>
              </a:rPr>
              <a:t>no son </a:t>
            </a:r>
            <a:r>
              <a:rPr lang="es-ES" sz="3700" b="0" cap="all" dirty="0" err="1" smtClean="0">
                <a:ln w="0"/>
                <a:solidFill>
                  <a:srgbClr val="730E00">
                    <a:lumMod val="75000"/>
                  </a:srgbClr>
                </a:solidFill>
                <a:effectLst>
                  <a:reflection blurRad="12700" stA="50000" endPos="50000" dist="5000" dir="5400000" sy="-100000" rotWithShape="0"/>
                </a:effectLst>
                <a:cs typeface="Calibri" pitchFamily="34" charset="0"/>
              </a:rPr>
              <a:t>inocuos,PERO</a:t>
            </a:r>
            <a:r>
              <a:rPr lang="es-ES" sz="3700" b="0" cap="all" dirty="0" smtClean="0">
                <a:ln w="0"/>
                <a:solidFill>
                  <a:srgbClr val="730E00">
                    <a:lumMod val="75000"/>
                  </a:srgbClr>
                </a:solidFill>
                <a:effectLst>
                  <a:reflection blurRad="12700" stA="50000" endPos="50000" dist="5000" dir="5400000" sy="-100000" rotWithShape="0"/>
                </a:effectLst>
                <a:cs typeface="Calibri" pitchFamily="34" charset="0"/>
              </a:rPr>
              <a:t> </a:t>
            </a:r>
            <a:r>
              <a:rPr lang="es-ES" sz="3700" b="0" u="sng" cap="all" dirty="0" smtClean="0">
                <a:ln w="0"/>
                <a:solidFill>
                  <a:srgbClr val="730E00">
                    <a:lumMod val="75000"/>
                  </a:srgbClr>
                </a:solidFill>
                <a:effectLst>
                  <a:reflection blurRad="12700" stA="50000" endPos="50000" dist="5000" dir="5400000" sy="-100000" rotWithShape="0"/>
                </a:effectLst>
                <a:cs typeface="Calibri" pitchFamily="34" charset="0"/>
              </a:rPr>
              <a:t>Podrían</a:t>
            </a:r>
            <a:r>
              <a:rPr lang="es-ES" sz="3700" b="0" cap="all" dirty="0" smtClean="0">
                <a:ln w="0"/>
                <a:solidFill>
                  <a:srgbClr val="730E00">
                    <a:lumMod val="75000"/>
                  </a:srgbClr>
                </a:solidFill>
                <a:effectLst>
                  <a:reflection blurRad="12700" stA="50000" endPos="50000" dist="5000" dir="5400000" sy="-100000" rotWithShape="0"/>
                </a:effectLst>
                <a:cs typeface="Calibri" pitchFamily="34" charset="0"/>
              </a:rPr>
              <a:t> SER </a:t>
            </a:r>
            <a:r>
              <a:rPr lang="es-ES" sz="3700" b="0" cap="all" dirty="0">
                <a:ln w="0"/>
                <a:solidFill>
                  <a:srgbClr val="730E00">
                    <a:lumMod val="75000"/>
                  </a:srgbClr>
                </a:solidFill>
                <a:effectLst>
                  <a:reflection blurRad="12700" stA="50000" endPos="50000" dist="5000" dir="5400000" sy="-100000" rotWithShape="0"/>
                </a:effectLst>
                <a:cs typeface="Calibri" pitchFamily="34" charset="0"/>
              </a:rPr>
              <a:t>MENOS </a:t>
            </a:r>
            <a:r>
              <a:rPr lang="es-ES" sz="3700" b="0" cap="all" dirty="0" smtClean="0">
                <a:ln w="0"/>
                <a:solidFill>
                  <a:srgbClr val="730E00">
                    <a:lumMod val="75000"/>
                  </a:srgbClr>
                </a:solidFill>
                <a:effectLst>
                  <a:reflection blurRad="12700" stA="50000" endPos="50000" dist="5000" dir="5400000" sy="-100000" rotWithShape="0"/>
                </a:effectLst>
                <a:cs typeface="Calibri" pitchFamily="34" charset="0"/>
              </a:rPr>
              <a:t>NOCIVOS QUE EL TABACO</a:t>
            </a:r>
            <a:endParaRPr lang="es-ES" sz="3700" b="0" dirty="0">
              <a:solidFill>
                <a:srgbClr val="AD0101">
                  <a:lumMod val="75000"/>
                </a:srgbClr>
              </a:solidFill>
            </a:endParaRPr>
          </a:p>
        </p:txBody>
      </p:sp>
      <p:sp>
        <p:nvSpPr>
          <p:cNvPr id="6" name="Title 1"/>
          <p:cNvSpPr txBox="1">
            <a:spLocks/>
          </p:cNvSpPr>
          <p:nvPr/>
        </p:nvSpPr>
        <p:spPr>
          <a:xfrm>
            <a:off x="539552" y="2564904"/>
            <a:ext cx="8382000" cy="1600200"/>
          </a:xfrm>
          <a:prstGeom prst="rect">
            <a:avLst/>
          </a:prstGeom>
        </p:spPr>
        <p:txBody>
          <a:bodyPr anchor="b">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s-ES" sz="3600" b="0" dirty="0" smtClean="0">
                <a:solidFill>
                  <a:srgbClr val="AD0101">
                    <a:lumMod val="75000"/>
                  </a:srgbClr>
                </a:solidFill>
              </a:rPr>
              <a:t>¿SIRVEN PARA DEJAR DE FUMAR?</a:t>
            </a:r>
            <a:endParaRPr lang="en-US" sz="3600" cap="all" dirty="0" smtClean="0">
              <a:ln w="0"/>
              <a:solidFill>
                <a:srgbClr val="730E00">
                  <a:lumMod val="75000"/>
                </a:srgbClr>
              </a:solidFill>
              <a:effectLst>
                <a:reflection blurRad="12700" stA="50000" endPos="50000" dist="5000" dir="5400000" sy="-100000" rotWithShape="0"/>
              </a:effectLst>
              <a:cs typeface="Calibri" pitchFamily="34" charset="0"/>
            </a:endParaRPr>
          </a:p>
          <a:p>
            <a:pPr algn="ctr" fontAlgn="auto">
              <a:spcAft>
                <a:spcPts val="0"/>
              </a:spcAft>
              <a:defRPr/>
            </a:pPr>
            <a:r>
              <a:rPr lang="en-US" sz="3600" cap="all" dirty="0" err="1" smtClean="0">
                <a:ln w="0"/>
                <a:solidFill>
                  <a:srgbClr val="730E00">
                    <a:lumMod val="75000"/>
                  </a:srgbClr>
                </a:solidFill>
                <a:effectLst>
                  <a:reflection blurRad="12700" stA="50000" endPos="50000" dist="5000" dir="5400000" sy="-100000" rotWithShape="0"/>
                </a:effectLst>
                <a:cs typeface="Calibri" pitchFamily="34" charset="0"/>
              </a:rPr>
              <a:t>tienen</a:t>
            </a:r>
            <a:r>
              <a:rPr lang="en-US" sz="3600" cap="all" dirty="0" smtClean="0">
                <a:ln w="0"/>
                <a:solidFill>
                  <a:srgbClr val="730E00">
                    <a:lumMod val="75000"/>
                  </a:srgbClr>
                </a:solidFill>
                <a:effectLst>
                  <a:reflection blurRad="12700" stA="50000" endPos="50000" dist="5000" dir="5400000" sy="-100000" rotWithShape="0"/>
                </a:effectLst>
                <a:cs typeface="Calibri" pitchFamily="34" charset="0"/>
              </a:rPr>
              <a:t> </a:t>
            </a:r>
            <a:r>
              <a:rPr lang="en-US" sz="3600" cap="all" dirty="0" err="1">
                <a:ln w="0"/>
                <a:solidFill>
                  <a:srgbClr val="730E00">
                    <a:lumMod val="75000"/>
                  </a:srgbClr>
                </a:solidFill>
                <a:effectLst>
                  <a:reflection blurRad="12700" stA="50000" endPos="50000" dist="5000" dir="5400000" sy="-100000" rotWithShape="0"/>
                </a:effectLst>
                <a:cs typeface="Calibri" pitchFamily="34" charset="0"/>
              </a:rPr>
              <a:t>una</a:t>
            </a:r>
            <a:r>
              <a:rPr lang="en-US" sz="3600" cap="all" dirty="0">
                <a:ln w="0"/>
                <a:solidFill>
                  <a:srgbClr val="730E00">
                    <a:lumMod val="75000"/>
                  </a:srgbClr>
                </a:solidFill>
                <a:effectLst>
                  <a:reflection blurRad="12700" stA="50000" endPos="50000" dist="5000" dir="5400000" sy="-100000" rotWithShape="0"/>
                </a:effectLst>
                <a:cs typeface="Calibri" pitchFamily="34" charset="0"/>
              </a:rPr>
              <a:t> </a:t>
            </a:r>
            <a:r>
              <a:rPr lang="en-US" sz="3600" cap="all" dirty="0" err="1">
                <a:ln w="0"/>
                <a:solidFill>
                  <a:srgbClr val="730E00">
                    <a:lumMod val="75000"/>
                  </a:srgbClr>
                </a:solidFill>
                <a:effectLst>
                  <a:reflection blurRad="12700" stA="50000" endPos="50000" dist="5000" dir="5400000" sy="-100000" rotWithShape="0"/>
                </a:effectLst>
                <a:cs typeface="Calibri" pitchFamily="34" charset="0"/>
              </a:rPr>
              <a:t>eficacia</a:t>
            </a:r>
            <a:r>
              <a:rPr lang="en-US" sz="3600" cap="all" dirty="0">
                <a:ln w="0"/>
                <a:solidFill>
                  <a:srgbClr val="730E00">
                    <a:lumMod val="75000"/>
                  </a:srgbClr>
                </a:solidFill>
                <a:effectLst>
                  <a:reflection blurRad="12700" stA="50000" endPos="50000" dist="5000" dir="5400000" sy="-100000" rotWithShape="0"/>
                </a:effectLst>
                <a:cs typeface="Calibri" pitchFamily="34" charset="0"/>
              </a:rPr>
              <a:t> </a:t>
            </a:r>
            <a:r>
              <a:rPr lang="en-US" sz="3600" cap="all" dirty="0" err="1">
                <a:ln w="0"/>
                <a:solidFill>
                  <a:srgbClr val="730E00">
                    <a:lumMod val="75000"/>
                  </a:srgbClr>
                </a:solidFill>
                <a:effectLst>
                  <a:reflection blurRad="12700" stA="50000" endPos="50000" dist="5000" dir="5400000" sy="-100000" rotWithShape="0"/>
                </a:effectLst>
                <a:cs typeface="Calibri" pitchFamily="34" charset="0"/>
              </a:rPr>
              <a:t>baja</a:t>
            </a:r>
            <a:r>
              <a:rPr lang="en-US" sz="3600" cap="all" dirty="0">
                <a:ln w="0"/>
                <a:solidFill>
                  <a:srgbClr val="730E00">
                    <a:lumMod val="75000"/>
                  </a:srgbClr>
                </a:solidFill>
                <a:effectLst>
                  <a:reflection blurRad="12700" stA="50000" endPos="50000" dist="5000" dir="5400000" sy="-100000" rotWithShape="0"/>
                </a:effectLst>
                <a:cs typeface="Calibri" pitchFamily="34" charset="0"/>
              </a:rPr>
              <a:t> </a:t>
            </a:r>
            <a:endParaRPr lang="en-GB" sz="3600" b="0" dirty="0">
              <a:solidFill>
                <a:srgbClr val="AD0101">
                  <a:lumMod val="75000"/>
                </a:srgbClr>
              </a:solidFill>
            </a:endParaRPr>
          </a:p>
        </p:txBody>
      </p:sp>
      <p:sp>
        <p:nvSpPr>
          <p:cNvPr id="7" name="Rectangle 3"/>
          <p:cNvSpPr txBox="1">
            <a:spLocks noChangeArrowheads="1"/>
          </p:cNvSpPr>
          <p:nvPr/>
        </p:nvSpPr>
        <p:spPr>
          <a:xfrm>
            <a:off x="152400" y="692696"/>
            <a:ext cx="9144000" cy="1224136"/>
          </a:xfrm>
          <a:prstGeom prst="rect">
            <a:avLst/>
          </a:prstGeom>
          <a:extLst/>
        </p:spPr>
        <p:txBody>
          <a:bodyPr/>
          <a:lstStyle>
            <a:lvl1pPr marL="342900" indent="-342900" algn="l" rtl="0" fontAlgn="base">
              <a:spcBef>
                <a:spcPct val="80000"/>
              </a:spcBef>
              <a:spcAft>
                <a:spcPct val="0"/>
              </a:spcAft>
              <a:buClr>
                <a:srgbClr val="1E7FB8"/>
              </a:buClr>
              <a:buFont typeface="Wingdings" pitchFamily="2" charset="2"/>
              <a:buChar char="§"/>
              <a:defRPr sz="2800">
                <a:solidFill>
                  <a:srgbClr val="000066"/>
                </a:solidFill>
                <a:latin typeface="+mn-lt"/>
                <a:ea typeface="+mn-ea"/>
                <a:cs typeface="+mn-cs"/>
              </a:defRPr>
            </a:lvl1pPr>
            <a:lvl2pPr marL="804863" indent="-280988" algn="l" rtl="0" fontAlgn="base">
              <a:spcBef>
                <a:spcPct val="20000"/>
              </a:spcBef>
              <a:spcAft>
                <a:spcPct val="0"/>
              </a:spcAft>
              <a:buClr>
                <a:srgbClr val="1E7FB8"/>
              </a:buClr>
              <a:buFont typeface="Wingdings" pitchFamily="2" charset="2"/>
              <a:defRPr sz="2400">
                <a:solidFill>
                  <a:srgbClr val="000066"/>
                </a:solidFill>
                <a:latin typeface="+mn-lt"/>
                <a:cs typeface="+mn-cs"/>
              </a:defRPr>
            </a:lvl2pPr>
            <a:lvl3pPr marL="1255713" indent="-269875" algn="l" rtl="0" fontAlgn="base">
              <a:spcBef>
                <a:spcPct val="20000"/>
              </a:spcBef>
              <a:spcAft>
                <a:spcPct val="0"/>
              </a:spcAft>
              <a:buClr>
                <a:srgbClr val="1E7FB8"/>
              </a:buClr>
              <a:buFont typeface="Wingdings" pitchFamily="2" charset="2"/>
              <a:defRPr sz="2400">
                <a:solidFill>
                  <a:srgbClr val="000066"/>
                </a:solidFill>
                <a:latin typeface="+mn-lt"/>
                <a:cs typeface="+mn-cs"/>
              </a:defRPr>
            </a:lvl3pPr>
            <a:lvl4pPr marL="1663700" indent="-227013" algn="l" rtl="0" fontAlgn="base">
              <a:spcBef>
                <a:spcPct val="20000"/>
              </a:spcBef>
              <a:spcAft>
                <a:spcPct val="0"/>
              </a:spcAft>
              <a:buClr>
                <a:srgbClr val="1E7FB8"/>
              </a:buClr>
              <a:buFont typeface="Wingdings" pitchFamily="2" charset="2"/>
              <a:defRPr sz="2400">
                <a:solidFill>
                  <a:srgbClr val="000066"/>
                </a:solidFill>
                <a:latin typeface="+mn-lt"/>
                <a:cs typeface="+mn-cs"/>
              </a:defRPr>
            </a:lvl4pPr>
            <a:lvl5pPr marL="1989138" indent="-146050" algn="r" rtl="1" fontAlgn="base">
              <a:spcBef>
                <a:spcPct val="20000"/>
              </a:spcBef>
              <a:spcAft>
                <a:spcPct val="0"/>
              </a:spcAft>
              <a:buChar char="»"/>
              <a:defRPr sz="2000">
                <a:solidFill>
                  <a:srgbClr val="000066"/>
                </a:solidFill>
                <a:latin typeface="Arial" charset="0"/>
                <a:cs typeface="+mn-cs"/>
              </a:defRPr>
            </a:lvl5pPr>
            <a:lvl6pPr marL="2446338" indent="-146050" algn="r" rtl="1" fontAlgn="base">
              <a:spcBef>
                <a:spcPct val="20000"/>
              </a:spcBef>
              <a:spcAft>
                <a:spcPct val="0"/>
              </a:spcAft>
              <a:buChar char="»"/>
              <a:defRPr sz="2000">
                <a:solidFill>
                  <a:srgbClr val="000066"/>
                </a:solidFill>
                <a:latin typeface="Arial" charset="0"/>
                <a:cs typeface="+mn-cs"/>
              </a:defRPr>
            </a:lvl6pPr>
            <a:lvl7pPr marL="2903538" indent="-146050" algn="r" rtl="1" fontAlgn="base">
              <a:spcBef>
                <a:spcPct val="20000"/>
              </a:spcBef>
              <a:spcAft>
                <a:spcPct val="0"/>
              </a:spcAft>
              <a:buChar char="»"/>
              <a:defRPr sz="2000">
                <a:solidFill>
                  <a:srgbClr val="000066"/>
                </a:solidFill>
                <a:latin typeface="Arial" charset="0"/>
                <a:cs typeface="+mn-cs"/>
              </a:defRPr>
            </a:lvl7pPr>
            <a:lvl8pPr marL="3360738" indent="-146050" algn="r" rtl="1" fontAlgn="base">
              <a:spcBef>
                <a:spcPct val="20000"/>
              </a:spcBef>
              <a:spcAft>
                <a:spcPct val="0"/>
              </a:spcAft>
              <a:buChar char="»"/>
              <a:defRPr sz="2000">
                <a:solidFill>
                  <a:srgbClr val="000066"/>
                </a:solidFill>
                <a:latin typeface="Arial" charset="0"/>
                <a:cs typeface="+mn-cs"/>
              </a:defRPr>
            </a:lvl8pPr>
            <a:lvl9pPr marL="3817938" indent="-146050" algn="r" rtl="1" fontAlgn="base">
              <a:spcBef>
                <a:spcPct val="20000"/>
              </a:spcBef>
              <a:spcAft>
                <a:spcPct val="0"/>
              </a:spcAft>
              <a:buChar char="»"/>
              <a:defRPr sz="2000">
                <a:solidFill>
                  <a:srgbClr val="000066"/>
                </a:solidFill>
                <a:latin typeface="Arial" charset="0"/>
                <a:cs typeface="+mn-cs"/>
              </a:defRPr>
            </a:lvl9pPr>
          </a:lstStyle>
          <a:p>
            <a:pPr marL="0" indent="0" algn="ctr">
              <a:buFont typeface="Wingdings" pitchFamily="2" charset="2"/>
              <a:buNone/>
              <a:defRPr/>
            </a:pPr>
            <a:r>
              <a:rPr lang="en-US" sz="4400" cap="all" dirty="0" smtClean="0">
                <a:ln w="0"/>
                <a:solidFill>
                  <a:srgbClr val="730E00">
                    <a:lumMod val="75000"/>
                  </a:srgbClr>
                </a:solidFill>
                <a:effectLst>
                  <a:reflection blurRad="12700" stA="50000" endPos="50000" dist="5000" dir="5400000" sy="-100000" rotWithShape="0"/>
                </a:effectLst>
                <a:latin typeface="Impact"/>
                <a:cs typeface="Calibri" pitchFamily="34" charset="0"/>
              </a:rPr>
              <a:t>Los </a:t>
            </a:r>
            <a:r>
              <a:rPr lang="en-US" sz="4400" cap="all" dirty="0" err="1" smtClean="0">
                <a:ln w="0"/>
                <a:solidFill>
                  <a:srgbClr val="730E00">
                    <a:lumMod val="75000"/>
                  </a:srgbClr>
                </a:solidFill>
                <a:effectLst>
                  <a:reflection blurRad="12700" stA="50000" endPos="50000" dist="5000" dir="5400000" sy="-100000" rotWithShape="0"/>
                </a:effectLst>
                <a:latin typeface="Impact"/>
                <a:cs typeface="Calibri" pitchFamily="34" charset="0"/>
              </a:rPr>
              <a:t>cigarrillos</a:t>
            </a:r>
            <a:r>
              <a:rPr lang="en-US" sz="4400" cap="all" dirty="0" smtClean="0">
                <a:ln w="0"/>
                <a:solidFill>
                  <a:srgbClr val="730E00">
                    <a:lumMod val="75000"/>
                  </a:srgbClr>
                </a:solidFill>
                <a:effectLst>
                  <a:reflection blurRad="12700" stA="50000" endPos="50000" dist="5000" dir="5400000" sy="-100000" rotWithShape="0"/>
                </a:effectLst>
                <a:latin typeface="Impact"/>
                <a:cs typeface="Calibri" pitchFamily="34" charset="0"/>
              </a:rPr>
              <a:t> </a:t>
            </a:r>
            <a:r>
              <a:rPr lang="en-US" sz="4400" cap="all" dirty="0" err="1" smtClean="0">
                <a:ln w="0"/>
                <a:solidFill>
                  <a:srgbClr val="730E00">
                    <a:lumMod val="75000"/>
                  </a:srgbClr>
                </a:solidFill>
                <a:effectLst>
                  <a:reflection blurRad="12700" stA="50000" endPos="50000" dist="5000" dir="5400000" sy="-100000" rotWithShape="0"/>
                </a:effectLst>
                <a:latin typeface="Impact"/>
                <a:cs typeface="Calibri" pitchFamily="34" charset="0"/>
              </a:rPr>
              <a:t>electrÓnicos</a:t>
            </a:r>
            <a:endParaRPr lang="en-US" sz="4400" cap="all" dirty="0">
              <a:ln w="0"/>
              <a:solidFill>
                <a:srgbClr val="730E00">
                  <a:lumMod val="75000"/>
                </a:srgbClr>
              </a:solidFill>
              <a:effectLst>
                <a:reflection blurRad="12700" stA="50000" endPos="50000" dist="5000" dir="5400000" sy="-100000" rotWithShape="0"/>
              </a:effectLst>
              <a:latin typeface="Impact"/>
              <a:cs typeface="Calibri" pitchFamily="34" charset="0"/>
            </a:endParaRPr>
          </a:p>
        </p:txBody>
      </p:sp>
      <p:sp>
        <p:nvSpPr>
          <p:cNvPr id="8" name="7 CuadroTexto"/>
          <p:cNvSpPr txBox="1"/>
          <p:nvPr/>
        </p:nvSpPr>
        <p:spPr>
          <a:xfrm>
            <a:off x="5292080" y="6237312"/>
            <a:ext cx="3563888" cy="430887"/>
          </a:xfrm>
          <a:prstGeom prst="rect">
            <a:avLst/>
          </a:prstGeom>
          <a:noFill/>
        </p:spPr>
        <p:txBody>
          <a:bodyPr wrap="square" rtlCol="0">
            <a:spAutoFit/>
          </a:bodyPr>
          <a:lstStyle/>
          <a:p>
            <a:pPr algn="r"/>
            <a:r>
              <a:rPr lang="en-GB" i="1" dirty="0" smtClean="0"/>
              <a:t>A. </a:t>
            </a:r>
            <a:r>
              <a:rPr lang="en-GB" i="1" dirty="0" err="1" smtClean="0"/>
              <a:t>Peruga</a:t>
            </a:r>
            <a:r>
              <a:rPr lang="en-GB" i="1" dirty="0" smtClean="0"/>
              <a:t>, 2014</a:t>
            </a:r>
            <a:endParaRPr lang="en-GB"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recte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1979712" y="413792"/>
            <a:ext cx="6707088" cy="1143000"/>
          </a:xfrm>
        </p:spPr>
        <p:txBody>
          <a:bodyPr>
            <a:normAutofit fontScale="90000"/>
          </a:bodyPr>
          <a:lstStyle/>
          <a:p>
            <a:r>
              <a:rPr lang="ca-ES" dirty="0" smtClean="0"/>
              <a:t/>
            </a:r>
            <a:br>
              <a:rPr lang="ca-ES" dirty="0" smtClean="0"/>
            </a:br>
            <a:r>
              <a:rPr lang="ca-ES" dirty="0" smtClean="0"/>
              <a:t> </a:t>
            </a:r>
            <a:r>
              <a:rPr lang="ca-ES" b="1" dirty="0" smtClean="0"/>
              <a:t>La cigarreta electrònica és perjudicial per a la salut. </a:t>
            </a:r>
            <a:br>
              <a:rPr lang="ca-ES" b="1" dirty="0" smtClean="0"/>
            </a:br>
            <a:r>
              <a:rPr lang="ca-ES" b="1" dirty="0" smtClean="0"/>
              <a:t>Ho sabia? </a:t>
            </a:r>
            <a:endParaRPr lang="ca-E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728192" cy="2444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4 Marcador de contenido"/>
          <p:cNvGraphicFramePr>
            <a:graphicFrameLocks noGrp="1"/>
          </p:cNvGraphicFramePr>
          <p:nvPr>
            <p:ph idx="1"/>
            <p:extLst>
              <p:ext uri="{D42A27DB-BD31-4B8C-83A1-F6EECF244321}">
                <p14:modId xmlns:p14="http://schemas.microsoft.com/office/powerpoint/2010/main" xmlns="" val="2470731003"/>
              </p:ext>
            </p:extLst>
          </p:nvPr>
        </p:nvGraphicFramePr>
        <p:xfrm>
          <a:off x="467544" y="2852936"/>
          <a:ext cx="8229600" cy="3863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916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or recte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 name="1 Título"/>
          <p:cNvSpPr>
            <a:spLocks noGrp="1"/>
          </p:cNvSpPr>
          <p:nvPr>
            <p:ph type="title"/>
          </p:nvPr>
        </p:nvSpPr>
        <p:spPr>
          <a:xfrm>
            <a:off x="466821" y="884626"/>
            <a:ext cx="8229600" cy="760721"/>
          </a:xfrm>
        </p:spPr>
        <p:txBody>
          <a:bodyPr/>
          <a:lstStyle/>
          <a:p>
            <a:pPr eaLnBrk="1" hangingPunct="1"/>
            <a:r>
              <a:rPr lang="ca-ES" sz="3600" dirty="0" smtClean="0">
                <a:solidFill>
                  <a:srgbClr val="C00000"/>
                </a:solidFill>
                <a:latin typeface="Verdana" charset="0"/>
                <a:ea typeface="MS PGothic" charset="0"/>
                <a:cs typeface="Verdana" charset="0"/>
              </a:rPr>
              <a:t>Evolució del tabaquisme a Catalunya</a:t>
            </a:r>
            <a:endParaRPr lang="ca-ES" sz="3600" dirty="0">
              <a:solidFill>
                <a:srgbClr val="C00000"/>
              </a:solidFill>
              <a:latin typeface="Verdana" charset="0"/>
              <a:ea typeface="MS PGothic" charset="0"/>
              <a:cs typeface="Verdana" charset="0"/>
            </a:endParaRPr>
          </a:p>
        </p:txBody>
      </p:sp>
      <p:sp>
        <p:nvSpPr>
          <p:cNvPr id="6" name="Rectángulo 5"/>
          <p:cNvSpPr/>
          <p:nvPr/>
        </p:nvSpPr>
        <p:spPr>
          <a:xfrm>
            <a:off x="1940228" y="1645347"/>
            <a:ext cx="4977563" cy="338554"/>
          </a:xfrm>
          <a:prstGeom prst="rect">
            <a:avLst/>
          </a:prstGeom>
        </p:spPr>
        <p:txBody>
          <a:bodyPr wrap="square">
            <a:spAutoFit/>
          </a:bodyPr>
          <a:lstStyle/>
          <a:p>
            <a:pPr algn="ctr" fontAlgn="auto">
              <a:spcBef>
                <a:spcPts val="0"/>
              </a:spcBef>
              <a:spcAft>
                <a:spcPts val="0"/>
              </a:spcAft>
            </a:pPr>
            <a:r>
              <a:rPr lang="ca-ES" sz="1600" b="0" dirty="0" smtClean="0">
                <a:solidFill>
                  <a:srgbClr val="000090"/>
                </a:solidFill>
                <a:latin typeface="Verdana"/>
                <a:ea typeface="MS Gothic"/>
                <a:cs typeface="Verdana"/>
              </a:rPr>
              <a:t>Prevalença de fumadors diaris i ocasionals </a:t>
            </a:r>
            <a:endParaRPr lang="ca-ES" sz="1600" b="0" dirty="0">
              <a:solidFill>
                <a:srgbClr val="000090"/>
              </a:solidFill>
              <a:latin typeface="Verdana"/>
              <a:ea typeface="MS Gothic"/>
              <a:cs typeface="Verdana"/>
            </a:endParaRPr>
          </a:p>
        </p:txBody>
      </p:sp>
      <p:graphicFrame>
        <p:nvGraphicFramePr>
          <p:cNvPr id="11" name="Contenidor de contingut 10"/>
          <p:cNvGraphicFramePr>
            <a:graphicFrameLocks noGrp="1"/>
          </p:cNvGraphicFramePr>
          <p:nvPr>
            <p:ph idx="1"/>
          </p:nvPr>
        </p:nvGraphicFramePr>
        <p:xfrm>
          <a:off x="466821" y="1897062"/>
          <a:ext cx="7972425"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650480" y="2590800"/>
            <a:ext cx="1234440" cy="16154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0"/>
              </a:spcBef>
            </a:pPr>
            <a:endParaRPr lang="ca-ES" sz="1800" b="0" dirty="0">
              <a:solidFill>
                <a:srgbClr val="FFFFFF"/>
              </a:solidFill>
            </a:endParaRPr>
          </a:p>
        </p:txBody>
      </p:sp>
      <p:sp>
        <p:nvSpPr>
          <p:cNvPr id="14" name="Text Box 4"/>
          <p:cNvSpPr txBox="1">
            <a:spLocks noChangeArrowheads="1"/>
          </p:cNvSpPr>
          <p:nvPr/>
        </p:nvSpPr>
        <p:spPr bwMode="auto">
          <a:xfrm>
            <a:off x="3563888" y="5819254"/>
            <a:ext cx="5400600" cy="1038746"/>
          </a:xfrm>
          <a:prstGeom prst="rect">
            <a:avLst/>
          </a:prstGeom>
          <a:noFill/>
          <a:ln w="9525">
            <a:noFill/>
            <a:miter lim="800000"/>
            <a:headEnd/>
            <a:tailEnd/>
          </a:ln>
          <a:effectLst/>
        </p:spPr>
        <p:txBody>
          <a:bodyPr wrap="square">
            <a:spAutoFit/>
          </a:bodyPr>
          <a:lstStyle/>
          <a:p>
            <a:pPr eaLnBrk="0" hangingPunct="0"/>
            <a:r>
              <a:rPr lang="ca-ES" sz="1200" b="0" dirty="0" smtClean="0">
                <a:solidFill>
                  <a:srgbClr val="000000"/>
                </a:solidFill>
                <a:latin typeface="Helvetica" pitchFamily="34" charset="0"/>
                <a:ea typeface="MS Gothic"/>
              </a:rPr>
              <a:t>*Fumadors diaris + ocasionals</a:t>
            </a:r>
          </a:p>
          <a:p>
            <a:pPr eaLnBrk="0" hangingPunct="0"/>
            <a:r>
              <a:rPr lang="ca-ES" sz="1100" b="0" dirty="0" smtClean="0">
                <a:solidFill>
                  <a:srgbClr val="000000"/>
                </a:solidFill>
                <a:latin typeface="Helvetica" pitchFamily="34" charset="0"/>
                <a:ea typeface="MS Gothic"/>
              </a:rPr>
              <a:t>Fonts: Enquesta drogodependències, DGSP, DS (1990, 1998) </a:t>
            </a:r>
          </a:p>
          <a:p>
            <a:pPr eaLnBrk="0" hangingPunct="0"/>
            <a:r>
              <a:rPr lang="ca-ES" sz="1100" b="0" dirty="0" smtClean="0">
                <a:solidFill>
                  <a:srgbClr val="000000"/>
                </a:solidFill>
                <a:latin typeface="Helvetica" pitchFamily="34" charset="0"/>
                <a:ea typeface="MS Gothic"/>
              </a:rPr>
              <a:t>            Enquesta de Salut de Catalunya, DS (1994, 2002, 2006, 2011, 2012, 2013) </a:t>
            </a:r>
          </a:p>
          <a:p>
            <a:pPr eaLnBrk="0" hangingPunct="0"/>
            <a:r>
              <a:rPr lang="ca-ES" sz="1100" b="0" dirty="0" smtClean="0">
                <a:solidFill>
                  <a:srgbClr val="000000"/>
                </a:solidFill>
                <a:latin typeface="Helvetica" pitchFamily="34" charset="0"/>
                <a:ea typeface="MS Gothic"/>
              </a:rPr>
              <a:t>Elaboració  </a:t>
            </a:r>
            <a:r>
              <a:rPr lang="ca-ES" sz="1100" b="0" dirty="0" err="1" smtClean="0">
                <a:solidFill>
                  <a:srgbClr val="000000"/>
                </a:solidFill>
                <a:latin typeface="Helvetica" pitchFamily="34" charset="0"/>
                <a:ea typeface="MS Gothic"/>
              </a:rPr>
              <a:t>ASPCat</a:t>
            </a:r>
            <a:r>
              <a:rPr lang="ca-ES" sz="1100" b="0" dirty="0" smtClean="0">
                <a:solidFill>
                  <a:srgbClr val="000000"/>
                </a:solidFill>
                <a:latin typeface="Helvetica" pitchFamily="34" charset="0"/>
                <a:ea typeface="MS Gothic"/>
              </a:rPr>
              <a:t>, 2014</a:t>
            </a:r>
            <a:endParaRPr lang="ca-ES" sz="1800" b="0" dirty="0">
              <a:solidFill>
                <a:srgbClr val="000000"/>
              </a:solidFill>
              <a:latin typeface="Helvetica" pitchFamily="34" charset="0"/>
              <a:ea typeface="MS Gothic"/>
            </a:endParaRPr>
          </a:p>
        </p:txBody>
      </p:sp>
      <p:pic>
        <p:nvPicPr>
          <p:cNvPr id="10" name="Imatge 6" descr="aspc_color_h2.jpg"/>
          <p:cNvPicPr>
            <a:picLocks noChangeAspect="1"/>
          </p:cNvPicPr>
          <p:nvPr/>
        </p:nvPicPr>
        <p:blipFill>
          <a:blip r:embed="rId4" cstate="print"/>
          <a:srcRect/>
          <a:stretch>
            <a:fillRect/>
          </a:stretch>
        </p:blipFill>
        <p:spPr bwMode="auto">
          <a:xfrm>
            <a:off x="467544" y="6309320"/>
            <a:ext cx="3144837" cy="331788"/>
          </a:xfrm>
          <a:prstGeom prst="rect">
            <a:avLst/>
          </a:prstGeom>
          <a:noFill/>
          <a:ln w="9525">
            <a:noFill/>
            <a:miter lim="800000"/>
            <a:headEnd/>
            <a:tailEnd/>
          </a:ln>
        </p:spPr>
      </p:pic>
    </p:spTree>
    <p:extLst>
      <p:ext uri="{BB962C8B-B14F-4D97-AF65-F5344CB8AC3E}">
        <p14:creationId xmlns="" xmlns:p14="http://schemas.microsoft.com/office/powerpoint/2010/main" val="1543863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recte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2195736" y="764704"/>
            <a:ext cx="6635080" cy="1143000"/>
          </a:xfrm>
        </p:spPr>
        <p:txBody>
          <a:bodyPr vert="horz" lIns="91440" tIns="45720" rIns="91440" bIns="45720" rtlCol="0" anchor="ctr">
            <a:noAutofit/>
          </a:bodyPr>
          <a:lstStyle/>
          <a:p>
            <a:pPr algn="l"/>
            <a:r>
              <a:rPr lang="ca-ES" sz="2800" dirty="0" smtClean="0"/>
              <a:t/>
            </a:r>
            <a:br>
              <a:rPr lang="ca-ES" sz="2800" dirty="0" smtClean="0"/>
            </a:br>
            <a:r>
              <a:rPr lang="ca-ES" sz="2800" dirty="0" smtClean="0"/>
              <a:t>La cigarreta electrònica s’hauria de prohibir en els espais públics tancats, ja que se’n desconeixen els efectes sobre altres persones? </a:t>
            </a:r>
            <a:endParaRPr lang="ca-ES" sz="28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728192" cy="2444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4 Marcador de contenido"/>
          <p:cNvGraphicFramePr>
            <a:graphicFrameLocks noGrp="1"/>
          </p:cNvGraphicFramePr>
          <p:nvPr>
            <p:ph idx="1"/>
            <p:extLst>
              <p:ext uri="{D42A27DB-BD31-4B8C-83A1-F6EECF244321}">
                <p14:modId xmlns:p14="http://schemas.microsoft.com/office/powerpoint/2010/main" xmlns="" val="2470731003"/>
              </p:ext>
            </p:extLst>
          </p:nvPr>
        </p:nvGraphicFramePr>
        <p:xfrm>
          <a:off x="467544" y="2852936"/>
          <a:ext cx="8229600" cy="3863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628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recte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1979712" y="692696"/>
            <a:ext cx="6707088" cy="1143000"/>
          </a:xfrm>
        </p:spPr>
        <p:txBody>
          <a:bodyPr>
            <a:normAutofit fontScale="90000"/>
          </a:bodyPr>
          <a:lstStyle/>
          <a:p>
            <a:r>
              <a:rPr lang="ca-ES" dirty="0" smtClean="0"/>
              <a:t>Creu que la cigarreta electrònica pot influir en el fet que els joves comencin a fumar?</a:t>
            </a:r>
            <a:endParaRPr lang="ca-E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728192" cy="2444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4 Marcador de contenido"/>
          <p:cNvGraphicFramePr>
            <a:graphicFrameLocks noGrp="1"/>
          </p:cNvGraphicFramePr>
          <p:nvPr>
            <p:ph idx="1"/>
            <p:extLst>
              <p:ext uri="{D42A27DB-BD31-4B8C-83A1-F6EECF244321}">
                <p14:modId xmlns:p14="http://schemas.microsoft.com/office/powerpoint/2010/main" xmlns="" val="2470731003"/>
              </p:ext>
            </p:extLst>
          </p:nvPr>
        </p:nvGraphicFramePr>
        <p:xfrm>
          <a:off x="467544" y="2852936"/>
          <a:ext cx="8229600" cy="3863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1756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recte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1979712" y="989856"/>
            <a:ext cx="6707088" cy="1143000"/>
          </a:xfrm>
        </p:spPr>
        <p:txBody>
          <a:bodyPr>
            <a:normAutofit fontScale="90000"/>
          </a:bodyPr>
          <a:lstStyle/>
          <a:p>
            <a:r>
              <a:rPr lang="ca-ES" b="1" dirty="0" smtClean="0"/>
              <a:t>Creu que la cigarreta electrònica pot influir en el fet que els fumadors de tabac no es plantegin deixar de fumar definitivament? </a:t>
            </a:r>
            <a:endParaRPr lang="ca-E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728192" cy="2444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4 Marcador de contenido"/>
          <p:cNvGraphicFramePr>
            <a:graphicFrameLocks noGrp="1"/>
          </p:cNvGraphicFramePr>
          <p:nvPr>
            <p:ph idx="1"/>
            <p:extLst>
              <p:ext uri="{D42A27DB-BD31-4B8C-83A1-F6EECF244321}">
                <p14:modId xmlns:p14="http://schemas.microsoft.com/office/powerpoint/2010/main" xmlns="" val="2470731003"/>
              </p:ext>
            </p:extLst>
          </p:nvPr>
        </p:nvGraphicFramePr>
        <p:xfrm>
          <a:off x="467544" y="2852936"/>
          <a:ext cx="8229600" cy="3863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00849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recte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2051720" y="557808"/>
            <a:ext cx="6635080" cy="1143000"/>
          </a:xfrm>
        </p:spPr>
        <p:txBody>
          <a:bodyPr>
            <a:normAutofit fontScale="90000"/>
          </a:bodyPr>
          <a:lstStyle/>
          <a:p>
            <a:r>
              <a:rPr lang="ca-ES" b="1" dirty="0" smtClean="0"/>
              <a:t>Creu que s’hauria de prohibir la publicitat de les cigarretes electròniques? </a:t>
            </a:r>
            <a:endParaRPr lang="ca-E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728192" cy="2444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4 Marcador de contenido"/>
          <p:cNvGraphicFramePr>
            <a:graphicFrameLocks noGrp="1"/>
          </p:cNvGraphicFramePr>
          <p:nvPr>
            <p:ph idx="1"/>
            <p:extLst>
              <p:ext uri="{D42A27DB-BD31-4B8C-83A1-F6EECF244321}">
                <p14:modId xmlns:p14="http://schemas.microsoft.com/office/powerpoint/2010/main" xmlns="" val="2470731003"/>
              </p:ext>
            </p:extLst>
          </p:nvPr>
        </p:nvGraphicFramePr>
        <p:xfrm>
          <a:off x="467544" y="2852936"/>
          <a:ext cx="8229600" cy="3863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58982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or recte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611560" y="2924944"/>
            <a:ext cx="8229600" cy="1224136"/>
          </a:xfrm>
        </p:spPr>
        <p:txBody>
          <a:bodyPr>
            <a:normAutofit/>
          </a:bodyPr>
          <a:lstStyle/>
          <a:p>
            <a:pPr marL="0" indent="0">
              <a:buNone/>
            </a:pPr>
            <a:r>
              <a:rPr lang="ca-ES" b="1" dirty="0" smtClean="0"/>
              <a:t>Utilitzo la cigarreta electrònica: 6% </a:t>
            </a:r>
            <a:endParaRPr lang="ca-ES" dirty="0" smtClean="0"/>
          </a:p>
          <a:p>
            <a:pPr lvl="1"/>
            <a:r>
              <a:rPr lang="ca-ES" dirty="0" smtClean="0"/>
              <a:t>La compagino amb el tabac: 44,5%</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728192" cy="2444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CuadroTexto"/>
          <p:cNvSpPr txBox="1"/>
          <p:nvPr/>
        </p:nvSpPr>
        <p:spPr>
          <a:xfrm>
            <a:off x="565581" y="4437112"/>
            <a:ext cx="7106433" cy="1077218"/>
          </a:xfrm>
          <a:prstGeom prst="rect">
            <a:avLst/>
          </a:prstGeom>
          <a:noFill/>
        </p:spPr>
        <p:txBody>
          <a:bodyPr wrap="none" rtlCol="0">
            <a:spAutoFit/>
          </a:bodyPr>
          <a:lstStyle/>
          <a:p>
            <a:pPr marL="0" lvl="1">
              <a:spcBef>
                <a:spcPct val="0"/>
              </a:spcBef>
            </a:pPr>
            <a:r>
              <a:rPr lang="ca-ES" sz="2400" dirty="0" smtClean="0">
                <a:solidFill>
                  <a:srgbClr val="000000"/>
                </a:solidFill>
                <a:ea typeface="MS Gothic"/>
              </a:rPr>
              <a:t>Utilitza la cigarreta electrònica en llocs públics </a:t>
            </a:r>
          </a:p>
          <a:p>
            <a:pPr marL="0" lvl="1">
              <a:spcBef>
                <a:spcPct val="0"/>
              </a:spcBef>
            </a:pPr>
            <a:r>
              <a:rPr lang="ca-ES" sz="2400" dirty="0" smtClean="0">
                <a:solidFill>
                  <a:srgbClr val="000000"/>
                </a:solidFill>
                <a:ea typeface="MS Gothic"/>
              </a:rPr>
              <a:t>tancats on està prohibit el tabac? 25% </a:t>
            </a:r>
            <a:endParaRPr lang="ca-ES" sz="2400" dirty="0">
              <a:solidFill>
                <a:srgbClr val="000000"/>
              </a:solidFill>
              <a:ea typeface="MS Gothic"/>
            </a:endParaRPr>
          </a:p>
          <a:p>
            <a:pPr>
              <a:spcBef>
                <a:spcPct val="0"/>
              </a:spcBef>
            </a:pPr>
            <a:endParaRPr lang="es-ES" sz="1400" b="0" dirty="0">
              <a:solidFill>
                <a:srgbClr val="000000"/>
              </a:solidFill>
              <a:ea typeface="MS Gothic"/>
            </a:endParaRPr>
          </a:p>
        </p:txBody>
      </p:sp>
    </p:spTree>
    <p:extLst>
      <p:ext uri="{BB962C8B-B14F-4D97-AF65-F5344CB8AC3E}">
        <p14:creationId xmlns:p14="http://schemas.microsoft.com/office/powerpoint/2010/main" xmlns="" val="670231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r>
              <a:rPr lang="ca-ES" sz="2000">
                <a:solidFill>
                  <a:schemeClr val="bg1"/>
                </a:solidFill>
                <a:latin typeface="Verdana" pitchFamily="34" charset="0"/>
              </a:rPr>
              <a:t>Departament de Salut</a:t>
            </a:r>
            <a:endParaRPr lang="ca-ES" sz="2000">
              <a:latin typeface="Times New Roman" pitchFamily="18" charset="0"/>
            </a:endParaRPr>
          </a:p>
        </p:txBody>
      </p:sp>
      <p:sp>
        <p:nvSpPr>
          <p:cNvPr id="20482" name="Títol 5"/>
          <p:cNvSpPr>
            <a:spLocks noGrp="1"/>
          </p:cNvSpPr>
          <p:nvPr>
            <p:ph type="title"/>
          </p:nvPr>
        </p:nvSpPr>
        <p:spPr/>
        <p:txBody>
          <a:bodyPr/>
          <a:lstStyle/>
          <a:p>
            <a:pPr eaLnBrk="1" hangingPunct="1">
              <a:spcBef>
                <a:spcPct val="50000"/>
              </a:spcBef>
            </a:pPr>
            <a:r>
              <a:rPr lang="ca-ES" sz="2800" dirty="0" smtClean="0">
                <a:ea typeface="ＭＳ Ｐゴシック" pitchFamily="34" charset="-128"/>
              </a:rPr>
              <a:t>Prioritat de Salut Pública </a:t>
            </a:r>
          </a:p>
        </p:txBody>
      </p:sp>
      <p:sp>
        <p:nvSpPr>
          <p:cNvPr id="22531" name="Contenidor de contingut 6"/>
          <p:cNvSpPr>
            <a:spLocks noGrp="1"/>
          </p:cNvSpPr>
          <p:nvPr>
            <p:ph idx="1"/>
          </p:nvPr>
        </p:nvSpPr>
        <p:spPr>
          <a:xfrm>
            <a:off x="755576" y="1844824"/>
            <a:ext cx="7560840" cy="5032147"/>
          </a:xfrm>
        </p:spPr>
        <p:txBody>
          <a:bodyPr/>
          <a:lstStyle/>
          <a:p>
            <a:pPr algn="just" eaLnBrk="1" hangingPunct="1">
              <a:spcBef>
                <a:spcPct val="50000"/>
              </a:spcBef>
            </a:pPr>
            <a:r>
              <a:rPr lang="ca-ES" sz="2400" dirty="0" smtClean="0">
                <a:ea typeface="ＭＳ Ｐゴシック" pitchFamily="34" charset="-128"/>
              </a:rPr>
              <a:t>La presència creixent de les </a:t>
            </a:r>
            <a:r>
              <a:rPr lang="ca-ES" sz="2400" b="1" dirty="0" smtClean="0">
                <a:ea typeface="ＭＳ Ｐゴシック" pitchFamily="34" charset="-128"/>
              </a:rPr>
              <a:t>cigarretes electròniques</a:t>
            </a:r>
            <a:r>
              <a:rPr lang="ca-ES" sz="2400" dirty="0" smtClean="0">
                <a:ea typeface="ＭＳ Ｐゴシック" pitchFamily="34" charset="-128"/>
              </a:rPr>
              <a:t> representa una preocupació comuna per a </a:t>
            </a:r>
            <a:r>
              <a:rPr lang="ca-ES" sz="2400" b="1" dirty="0" smtClean="0">
                <a:ea typeface="ＭＳ Ｐゴシック" pitchFamily="34" charset="-128"/>
              </a:rPr>
              <a:t>les autoritats de Salut Pública d</a:t>
            </a:r>
            <a:r>
              <a:rPr lang="ca-ES" altLang="en-US" sz="2400" b="1" dirty="0" smtClean="0">
                <a:ea typeface="ＭＳ Ｐゴシック" pitchFamily="34" charset="-128"/>
              </a:rPr>
              <a:t>’</a:t>
            </a:r>
            <a:r>
              <a:rPr lang="ca-ES" sz="2400" b="1" dirty="0" smtClean="0">
                <a:ea typeface="ＭＳ Ｐゴシック" pitchFamily="34" charset="-128"/>
              </a:rPr>
              <a:t>arreu del món.</a:t>
            </a:r>
            <a:endParaRPr lang="ca-ES" sz="800" b="1" dirty="0" smtClean="0">
              <a:ea typeface="ＭＳ Ｐゴシック" pitchFamily="34" charset="-128"/>
            </a:endParaRPr>
          </a:p>
          <a:p>
            <a:pPr lvl="1" algn="just" eaLnBrk="1" hangingPunct="1">
              <a:spcBef>
                <a:spcPct val="50000"/>
              </a:spcBef>
            </a:pPr>
            <a:r>
              <a:rPr lang="ca-ES" sz="200" dirty="0" smtClean="0">
                <a:ea typeface="ＭＳ Ｐゴシック" pitchFamily="34" charset="-128"/>
              </a:rPr>
              <a:t>.</a:t>
            </a:r>
          </a:p>
          <a:p>
            <a:pPr algn="just" eaLnBrk="1" hangingPunct="1">
              <a:spcBef>
                <a:spcPct val="50000"/>
              </a:spcBef>
            </a:pPr>
            <a:r>
              <a:rPr lang="ca-ES" sz="2800" dirty="0" smtClean="0">
                <a:ea typeface="ＭＳ Ｐゴシック" pitchFamily="34" charset="-128"/>
              </a:rPr>
              <a:t> </a:t>
            </a:r>
            <a:r>
              <a:rPr lang="ca-ES" sz="2400" dirty="0" smtClean="0">
                <a:ea typeface="ＭＳ Ｐゴシック" pitchFamily="34" charset="-128"/>
              </a:rPr>
              <a:t>En concordança amb les propostes de l’</a:t>
            </a:r>
            <a:r>
              <a:rPr lang="ca-ES" sz="2400" b="1" dirty="0" smtClean="0">
                <a:ea typeface="ＭＳ Ｐゴシック" pitchFamily="34" charset="-128"/>
              </a:rPr>
              <a:t>OMS</a:t>
            </a:r>
            <a:r>
              <a:rPr lang="ca-ES" sz="2400" dirty="0" smtClean="0">
                <a:ea typeface="ＭＳ Ｐゴシック" pitchFamily="34" charset="-128"/>
              </a:rPr>
              <a:t>, del </a:t>
            </a:r>
            <a:r>
              <a:rPr lang="ca-ES" sz="2400" b="1" dirty="0" smtClean="0">
                <a:ea typeface="ＭＳ Ｐゴシック" pitchFamily="34" charset="-128"/>
              </a:rPr>
              <a:t>Consell Assessor sobre Tabaquisme </a:t>
            </a:r>
            <a:r>
              <a:rPr lang="ca-ES" sz="2400" dirty="0" smtClean="0">
                <a:ea typeface="ＭＳ Ｐゴシック" pitchFamily="34" charset="-128"/>
              </a:rPr>
              <a:t>(CAT) i de les noves normatives s’ha fet un esforç continuat d’actuacions  des de juliol de 2013.</a:t>
            </a:r>
            <a:endParaRPr lang="ca-ES" sz="2800" dirty="0" smtClean="0">
              <a:ea typeface="ＭＳ Ｐゴシック" pitchFamily="34" charset="-128"/>
            </a:endParaRPr>
          </a:p>
          <a:p>
            <a:pPr algn="just" eaLnBrk="1" hangingPunct="1">
              <a:spcBef>
                <a:spcPct val="50000"/>
              </a:spcBef>
              <a:buFont typeface="Wingdings" pitchFamily="2" charset="2"/>
              <a:buNone/>
            </a:pPr>
            <a:endParaRPr lang="ca-ES" dirty="0" smtClean="0">
              <a:ea typeface="ＭＳ Ｐゴシック" pitchFamily="34" charset="-128"/>
            </a:endParaRPr>
          </a:p>
          <a:p>
            <a:pPr algn="just" eaLnBrk="1" hangingPunct="1">
              <a:spcBef>
                <a:spcPct val="50000"/>
              </a:spcBef>
              <a:buFontTx/>
              <a:buChar char="•"/>
            </a:pPr>
            <a:endParaRPr lang="fr-FR" sz="2000" dirty="0" smtClean="0">
              <a:ea typeface="ＭＳ Ｐゴシック" pitchFamily="34" charset="-128"/>
            </a:endParaRPr>
          </a:p>
          <a:p>
            <a:pPr algn="just" eaLnBrk="1" hangingPunct="1">
              <a:spcBef>
                <a:spcPct val="50000"/>
              </a:spcBef>
              <a:buFontTx/>
              <a:buChar char="•"/>
            </a:pPr>
            <a:endParaRPr lang="fr-FR" sz="2000" dirty="0" smtClean="0">
              <a:ea typeface="ＭＳ Ｐゴシック" pitchFamily="34" charset="-128"/>
            </a:endParaRPr>
          </a:p>
        </p:txBody>
      </p:sp>
      <p:pic>
        <p:nvPicPr>
          <p:cNvPr id="5" name="Picture 4" descr="http://ts4.mm.bing.net/th?&amp;id=HN.608053698624949873&amp;w=300&amp;h=300&amp;c=0&amp;pid=1.9&amp;rs=0&amp;p=0"/>
          <p:cNvPicPr>
            <a:picLocks noChangeAspect="1" noChangeArrowheads="1"/>
          </p:cNvPicPr>
          <p:nvPr/>
        </p:nvPicPr>
        <p:blipFill>
          <a:blip r:embed="rId3"/>
          <a:srcRect/>
          <a:stretch>
            <a:fillRect/>
          </a:stretch>
        </p:blipFill>
        <p:spPr bwMode="auto">
          <a:xfrm>
            <a:off x="6732240" y="52544"/>
            <a:ext cx="2376264" cy="157625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11188"/>
            <a:ext cx="7773988" cy="1008062"/>
          </a:xfrm>
        </p:spPr>
        <p:txBody>
          <a:bodyPr/>
          <a:lstStyle/>
          <a:p>
            <a:r>
              <a:rPr lang="ca-ES" sz="2800" dirty="0" smtClean="0"/>
              <a:t>Esforç continuat des de Salut Pública   </a:t>
            </a:r>
            <a:endParaRPr lang="ca-ES" sz="2800" dirty="0"/>
          </a:p>
        </p:txBody>
      </p:sp>
      <p:graphicFrame>
        <p:nvGraphicFramePr>
          <p:cNvPr id="5" name="4 Marcador de contenido"/>
          <p:cNvGraphicFramePr>
            <a:graphicFrameLocks noGrp="1"/>
          </p:cNvGraphicFramePr>
          <p:nvPr>
            <p:ph idx="1"/>
          </p:nvPr>
        </p:nvGraphicFramePr>
        <p:xfrm>
          <a:off x="685800" y="2517775"/>
          <a:ext cx="2374032" cy="292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arriba"/>
          <p:cNvSpPr/>
          <p:nvPr/>
        </p:nvSpPr>
        <p:spPr bwMode="auto">
          <a:xfrm>
            <a:off x="2987824" y="5373216"/>
            <a:ext cx="288032" cy="576064"/>
          </a:xfrm>
          <a:prstGeom prst="up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ca-ES" sz="2200" b="1" i="0" u="none" strike="noStrike" cap="none" normalizeH="0" baseline="0">
              <a:ln>
                <a:noFill/>
              </a:ln>
              <a:solidFill>
                <a:schemeClr val="tx1"/>
              </a:solidFill>
              <a:effectLst/>
              <a:latin typeface="Arial" pitchFamily="54" charset="0"/>
            </a:endParaRPr>
          </a:p>
        </p:txBody>
      </p:sp>
      <p:sp>
        <p:nvSpPr>
          <p:cNvPr id="8" name="7 CuadroTexto"/>
          <p:cNvSpPr txBox="1"/>
          <p:nvPr/>
        </p:nvSpPr>
        <p:spPr>
          <a:xfrm>
            <a:off x="2555776" y="6021288"/>
            <a:ext cx="1224136" cy="577081"/>
          </a:xfrm>
          <a:prstGeom prst="rect">
            <a:avLst/>
          </a:prstGeom>
          <a:noFill/>
        </p:spPr>
        <p:txBody>
          <a:bodyPr wrap="square" rtlCol="0">
            <a:spAutoFit/>
          </a:bodyPr>
          <a:lstStyle/>
          <a:p>
            <a:pPr algn="ctr"/>
            <a:r>
              <a:rPr lang="ca-ES" sz="1050" dirty="0" smtClean="0"/>
              <a:t>1eres Recomanacions CAT</a:t>
            </a:r>
            <a:endParaRPr lang="ca-ES" sz="1050" dirty="0"/>
          </a:p>
        </p:txBody>
      </p:sp>
      <p:pic>
        <p:nvPicPr>
          <p:cNvPr id="10" name="Picture 2" descr="http://ts4.mm.bing.net/th?&amp;id=HN.607999848330428665&amp;w=300&amp;h=300&amp;c=0&amp;pid=1.9&amp;rs=0&amp;p=0"/>
          <p:cNvPicPr>
            <a:picLocks noChangeAspect="1" noChangeArrowheads="1"/>
          </p:cNvPicPr>
          <p:nvPr/>
        </p:nvPicPr>
        <p:blipFill>
          <a:blip r:embed="rId7"/>
          <a:srcRect/>
          <a:stretch>
            <a:fillRect/>
          </a:stretch>
        </p:blipFill>
        <p:spPr bwMode="auto">
          <a:xfrm>
            <a:off x="7034284" y="0"/>
            <a:ext cx="2074220" cy="144504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3"/>
          <p:cNvSpPr txBox="1">
            <a:spLocks noChangeArrowheads="1"/>
          </p:cNvSpPr>
          <p:nvPr/>
        </p:nvSpPr>
        <p:spPr bwMode="auto">
          <a:xfrm>
            <a:off x="468313" y="260350"/>
            <a:ext cx="3003550" cy="396875"/>
          </a:xfrm>
          <a:prstGeom prst="rect">
            <a:avLst/>
          </a:prstGeom>
          <a:noFill/>
          <a:ln w="9525">
            <a:noFill/>
            <a:miter lim="800000"/>
            <a:headEnd/>
            <a:tailEnd/>
          </a:ln>
        </p:spPr>
        <p:txBody>
          <a:bodyPr wrap="none">
            <a:spAutoFit/>
          </a:bodyPr>
          <a:lstStyle/>
          <a:p>
            <a:r>
              <a:rPr lang="ca-ES" sz="2000">
                <a:solidFill>
                  <a:schemeClr val="bg1"/>
                </a:solidFill>
                <a:latin typeface="Verdana" pitchFamily="34" charset="0"/>
              </a:rPr>
              <a:t>Departament de Salut</a:t>
            </a:r>
            <a:endParaRPr lang="ca-ES" sz="2000">
              <a:latin typeface="Times New Roman" pitchFamily="18" charset="0"/>
            </a:endParaRPr>
          </a:p>
        </p:txBody>
      </p:sp>
      <p:sp>
        <p:nvSpPr>
          <p:cNvPr id="55298" name="Títol 5"/>
          <p:cNvSpPr>
            <a:spLocks noGrp="1"/>
          </p:cNvSpPr>
          <p:nvPr>
            <p:ph type="title"/>
          </p:nvPr>
        </p:nvSpPr>
        <p:spPr>
          <a:xfrm>
            <a:off x="684213" y="188913"/>
            <a:ext cx="7700962" cy="1268412"/>
          </a:xfrm>
        </p:spPr>
        <p:txBody>
          <a:bodyPr/>
          <a:lstStyle/>
          <a:p>
            <a:pPr algn="ctr"/>
            <a:r>
              <a:rPr lang="ca-ES" dirty="0" smtClean="0">
                <a:ea typeface="ＭＳ Ｐゴシック" pitchFamily="34" charset="-128"/>
              </a:rPr>
              <a:t/>
            </a:r>
            <a:br>
              <a:rPr lang="ca-ES" dirty="0" smtClean="0">
                <a:ea typeface="ＭＳ Ｐゴシック" pitchFamily="34" charset="-128"/>
              </a:rPr>
            </a:br>
            <a:r>
              <a:rPr lang="ca-ES" dirty="0" smtClean="0">
                <a:ea typeface="ＭＳ Ｐゴシック" pitchFamily="34" charset="-128"/>
              </a:rPr>
              <a:t/>
            </a:r>
            <a:br>
              <a:rPr lang="ca-ES" dirty="0" smtClean="0">
                <a:ea typeface="ＭＳ Ｐゴシック" pitchFamily="34" charset="-128"/>
              </a:rPr>
            </a:br>
            <a:r>
              <a:rPr lang="ca-ES" dirty="0" smtClean="0">
                <a:ea typeface="ＭＳ Ｐゴシック" pitchFamily="34" charset="-128"/>
              </a:rPr>
              <a:t/>
            </a:r>
            <a:br>
              <a:rPr lang="ca-ES" dirty="0" smtClean="0">
                <a:ea typeface="ＭＳ Ｐゴシック" pitchFamily="34" charset="-128"/>
              </a:rPr>
            </a:br>
            <a:r>
              <a:rPr lang="ca-ES" dirty="0" smtClean="0">
                <a:ea typeface="ＭＳ Ｐゴシック" pitchFamily="34" charset="-128"/>
              </a:rPr>
              <a:t/>
            </a:r>
            <a:br>
              <a:rPr lang="ca-ES" dirty="0" smtClean="0">
                <a:ea typeface="ＭＳ Ｐゴシック" pitchFamily="34" charset="-128"/>
              </a:rPr>
            </a:br>
            <a:r>
              <a:rPr lang="ca-ES" dirty="0" smtClean="0">
                <a:ea typeface="ＭＳ Ｐゴシック" pitchFamily="34" charset="-128"/>
              </a:rPr>
              <a:t/>
            </a:r>
            <a:br>
              <a:rPr lang="ca-ES" dirty="0" smtClean="0">
                <a:ea typeface="ＭＳ Ｐゴシック" pitchFamily="34" charset="-128"/>
              </a:rPr>
            </a:br>
            <a:r>
              <a:rPr lang="ca-ES" dirty="0" smtClean="0">
                <a:ea typeface="ＭＳ Ｐゴシック" pitchFamily="34" charset="-128"/>
              </a:rPr>
              <a:t/>
            </a:r>
            <a:br>
              <a:rPr lang="ca-ES" dirty="0" smtClean="0">
                <a:ea typeface="ＭＳ Ｐゴシック" pitchFamily="34" charset="-128"/>
              </a:rPr>
            </a:br>
            <a:r>
              <a:rPr lang="ca-ES" dirty="0" smtClean="0">
                <a:ea typeface="ＭＳ Ｐゴシック" pitchFamily="34" charset="-128"/>
              </a:rPr>
              <a:t/>
            </a:r>
            <a:br>
              <a:rPr lang="ca-ES" dirty="0" smtClean="0">
                <a:ea typeface="ＭＳ Ｐゴシック" pitchFamily="34" charset="-128"/>
              </a:rPr>
            </a:br>
            <a:r>
              <a:rPr lang="ca-ES" sz="2800" dirty="0" smtClean="0">
                <a:ea typeface="ＭＳ Ｐゴシック" pitchFamily="34" charset="-128"/>
              </a:rPr>
              <a:t>Consideracions i recomanacions del </a:t>
            </a:r>
            <a:r>
              <a:rPr lang="ca-ES" dirty="0" smtClean="0">
                <a:ea typeface="ＭＳ Ｐゴシック" pitchFamily="34" charset="-128"/>
              </a:rPr>
              <a:t/>
            </a:r>
            <a:br>
              <a:rPr lang="ca-ES" dirty="0" smtClean="0">
                <a:ea typeface="ＭＳ Ｐゴシック" pitchFamily="34" charset="-128"/>
              </a:rPr>
            </a:br>
            <a:r>
              <a:rPr lang="ca-ES" dirty="0" smtClean="0">
                <a:ea typeface="ＭＳ Ｐゴシック" pitchFamily="34" charset="-128"/>
              </a:rPr>
              <a:t>CAT (octubre 2013)</a:t>
            </a:r>
            <a:endParaRPr lang="ca-ES" sz="1400" dirty="0" smtClean="0">
              <a:solidFill>
                <a:schemeClr val="accent2"/>
              </a:solidFill>
              <a:ea typeface="ＭＳ Ｐゴシック" pitchFamily="34" charset="-128"/>
            </a:endParaRPr>
          </a:p>
        </p:txBody>
      </p:sp>
      <p:sp>
        <p:nvSpPr>
          <p:cNvPr id="36867" name="Contenidor de contingut 6"/>
          <p:cNvSpPr>
            <a:spLocks noGrp="1"/>
          </p:cNvSpPr>
          <p:nvPr>
            <p:ph idx="1"/>
          </p:nvPr>
        </p:nvSpPr>
        <p:spPr>
          <a:xfrm>
            <a:off x="539750" y="1773238"/>
            <a:ext cx="8064500" cy="4942892"/>
          </a:xfrm>
        </p:spPr>
        <p:txBody>
          <a:bodyPr/>
          <a:lstStyle/>
          <a:p>
            <a:pPr marL="457200" indent="-457200" algn="just"/>
            <a:r>
              <a:rPr lang="ca-ES" sz="1600" dirty="0" smtClean="0"/>
              <a:t>No se n'ha de permetre en cap cas </a:t>
            </a:r>
            <a:r>
              <a:rPr lang="ca-ES" sz="1600" b="1" dirty="0" smtClean="0"/>
              <a:t>la venda a menors d'edat. </a:t>
            </a:r>
          </a:p>
          <a:p>
            <a:pPr marL="457200" indent="-457200" algn="just"/>
            <a:r>
              <a:rPr lang="ca-ES" sz="1600" dirty="0" smtClean="0"/>
              <a:t>La prohibició de la venda ha de ser</a:t>
            </a:r>
            <a:r>
              <a:rPr lang="ca-ES" sz="1800" dirty="0" smtClean="0"/>
              <a:t> </a:t>
            </a:r>
            <a:r>
              <a:rPr lang="ca-ES" sz="1600" dirty="0" smtClean="0"/>
              <a:t>visible en tots els llocs on es promocionin i venguin cigarretes electròniques. </a:t>
            </a:r>
          </a:p>
          <a:p>
            <a:pPr marL="457200" indent="-457200" algn="just"/>
            <a:r>
              <a:rPr lang="ca-ES" sz="1600" dirty="0" smtClean="0"/>
              <a:t>Cal promoure el desenvolupament de normes que en </a:t>
            </a:r>
            <a:r>
              <a:rPr lang="ca-ES" sz="1600" b="1" dirty="0" smtClean="0"/>
              <a:t>prohibeixin l’ús, començant pels centres de l’administració pública, especialment de Salut i Ensenyament.</a:t>
            </a:r>
          </a:p>
          <a:p>
            <a:pPr marL="457200" indent="-457200" algn="just"/>
            <a:r>
              <a:rPr lang="ca-ES" sz="1600" dirty="0" smtClean="0"/>
              <a:t>Cal generar, des de l'administració sanitària, </a:t>
            </a:r>
            <a:r>
              <a:rPr lang="ca-ES" sz="1600" b="1" dirty="0" smtClean="0"/>
              <a:t>documents informatius</a:t>
            </a:r>
            <a:r>
              <a:rPr lang="ca-ES" sz="1600" dirty="0" smtClean="0"/>
              <a:t> sobre les  cigarretes electròniques destinats als ciutadans i als professionals, </a:t>
            </a:r>
          </a:p>
          <a:p>
            <a:pPr marL="457200" indent="-457200" algn="just"/>
            <a:r>
              <a:rPr lang="ca-ES" sz="1600" dirty="0" smtClean="0"/>
              <a:t>Cal promoure estudis que permetin </a:t>
            </a:r>
            <a:r>
              <a:rPr lang="ca-ES" sz="1600" b="1" dirty="0" err="1" smtClean="0"/>
              <a:t>monitoritzar</a:t>
            </a:r>
            <a:r>
              <a:rPr lang="ca-ES" sz="1600" b="1" dirty="0" smtClean="0"/>
              <a:t> </a:t>
            </a:r>
            <a:r>
              <a:rPr lang="ca-ES" sz="1600" b="1" dirty="0" err="1" smtClean="0"/>
              <a:t>l'evolucio</a:t>
            </a:r>
            <a:r>
              <a:rPr lang="ca-ES" sz="1600" b="1" dirty="0" smtClean="0"/>
              <a:t>́ del consum </a:t>
            </a:r>
            <a:r>
              <a:rPr lang="ca-ES" sz="1600" dirty="0" smtClean="0"/>
              <a:t>de cigarretes electròniques a Catalunya, el contingut dels vapors que emeten i els efectes tant sobre els usuaris com sobre altres persones exposades. Es considera molt rellevant la incorporació al qüestionari bàsic de </a:t>
            </a:r>
            <a:r>
              <a:rPr lang="ca-ES" sz="1600" dirty="0" err="1" smtClean="0"/>
              <a:t>l</a:t>
            </a:r>
            <a:r>
              <a:rPr lang="ca-ES" sz="1600" b="1" dirty="0" err="1" smtClean="0"/>
              <a:t>'ESCAc</a:t>
            </a:r>
            <a:r>
              <a:rPr lang="ca-ES" sz="1600" dirty="0" smtClean="0"/>
              <a:t> d’una pregunta que permeti conèixer i </a:t>
            </a:r>
            <a:r>
              <a:rPr lang="ca-ES" sz="1600" dirty="0" err="1" smtClean="0"/>
              <a:t>monitoritzar</a:t>
            </a:r>
            <a:r>
              <a:rPr lang="ca-ES" sz="1600" dirty="0" smtClean="0"/>
              <a:t> la </a:t>
            </a:r>
            <a:r>
              <a:rPr lang="ca-ES" sz="1600" dirty="0" err="1" smtClean="0"/>
              <a:t>prevalenc</a:t>
            </a:r>
            <a:r>
              <a:rPr lang="ca-ES" sz="1600" dirty="0" smtClean="0"/>
              <a:t>̧a d'ús (mono/dual)</a:t>
            </a:r>
            <a:r>
              <a:rPr lang="ca-ES" sz="1600" dirty="0" smtClean="0">
                <a:ea typeface="ＭＳ Ｐゴシック" pitchFamily="34" charset="-128"/>
              </a:rPr>
              <a:t>.</a:t>
            </a:r>
          </a:p>
          <a:p>
            <a:pPr marL="457200" indent="-457200" algn="just"/>
            <a:r>
              <a:rPr lang="ca-ES" sz="1600" dirty="0" smtClean="0">
                <a:ea typeface="ＭＳ Ｐゴシック" pitchFamily="34" charset="-128"/>
              </a:rPr>
              <a:t>Es recomana la realització d'un </a:t>
            </a:r>
            <a:r>
              <a:rPr lang="ca-ES" sz="1600" b="1" dirty="0" smtClean="0">
                <a:ea typeface="ＭＳ Ｐゴシック" pitchFamily="34" charset="-128"/>
              </a:rPr>
              <a:t>espai de trobada científica</a:t>
            </a:r>
            <a:r>
              <a:rPr lang="ca-ES" sz="1600" dirty="0" smtClean="0">
                <a:ea typeface="ＭＳ Ｐゴシック" pitchFamily="34" charset="-128"/>
              </a:rPr>
              <a:t> sobre les cigarretes electròniques en els propers mesos, des de l'administració́ sanitària, buscant una </a:t>
            </a:r>
            <a:r>
              <a:rPr lang="ca-ES" sz="1600" dirty="0" err="1" smtClean="0">
                <a:ea typeface="ＭＳ Ｐゴシック" pitchFamily="34" charset="-128"/>
              </a:rPr>
              <a:t>alianc</a:t>
            </a:r>
            <a:r>
              <a:rPr lang="ca-ES" sz="1600" dirty="0" smtClean="0">
                <a:ea typeface="ＭＳ Ｐゴシック" pitchFamily="34" charset="-128"/>
              </a:rPr>
              <a:t>̧a organitzativa amb altres institucions i organitzacions professionals. </a:t>
            </a:r>
          </a:p>
          <a:p>
            <a:pPr marL="457200" indent="-457200" algn="just"/>
            <a:endParaRPr lang="ca-ES" sz="1600" dirty="0" smtClean="0"/>
          </a:p>
          <a:p>
            <a:pPr marL="457200" indent="-457200" algn="just">
              <a:buFont typeface="Arial" pitchFamily="34" charset="0"/>
              <a:buAutoNum type="arabicPeriod" startAt="3"/>
            </a:pPr>
            <a:endParaRPr lang="ca-ES"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ca-ES" sz="2800" dirty="0" smtClean="0"/>
              <a:t>Actuacions fetes: regulació de l’ús</a:t>
            </a:r>
            <a:endParaRPr lang="ca-ES" sz="2800" dirty="0"/>
          </a:p>
        </p:txBody>
      </p:sp>
      <p:sp>
        <p:nvSpPr>
          <p:cNvPr id="7" name="6 Marcador de contenido"/>
          <p:cNvSpPr>
            <a:spLocks noGrp="1"/>
          </p:cNvSpPr>
          <p:nvPr>
            <p:ph idx="1"/>
          </p:nvPr>
        </p:nvSpPr>
        <p:spPr>
          <a:xfrm>
            <a:off x="683568" y="1844824"/>
            <a:ext cx="7773988" cy="1938992"/>
          </a:xfrm>
        </p:spPr>
        <p:txBody>
          <a:bodyPr/>
          <a:lstStyle/>
          <a:p>
            <a:pPr lvl="0" algn="just"/>
            <a:r>
              <a:rPr lang="ca-ES" sz="2000" b="1" dirty="0" smtClean="0"/>
              <a:t>Instrucció del </a:t>
            </a:r>
            <a:r>
              <a:rPr lang="ca-ES" sz="2000" b="1" dirty="0" err="1" smtClean="0"/>
              <a:t>CatSalut</a:t>
            </a:r>
            <a:r>
              <a:rPr lang="ca-ES" sz="2000" b="1" dirty="0" smtClean="0"/>
              <a:t> 08/2013, </a:t>
            </a:r>
            <a:r>
              <a:rPr lang="ca-ES" sz="2000" dirty="0" smtClean="0"/>
              <a:t>de 30 de desembre, d’aplicació de la prohibició de l’ús, la promoció i la venda de substàncies que poden generar dependència als sistemes electrònics d’administració de nicotina / cigarretes electròniques en els centres, serveis i establiments sanitaris del sistema sanitari integral d’utilització pública de Catalunya (SISCAT). </a:t>
            </a:r>
          </a:p>
        </p:txBody>
      </p:sp>
      <p:pic>
        <p:nvPicPr>
          <p:cNvPr id="1026" name="Picture 2"/>
          <p:cNvPicPr>
            <a:picLocks noChangeAspect="1" noChangeArrowheads="1"/>
          </p:cNvPicPr>
          <p:nvPr/>
        </p:nvPicPr>
        <p:blipFill>
          <a:blip r:embed="rId2"/>
          <a:srcRect l="5254" t="20297" r="11178" b="6250"/>
          <a:stretch>
            <a:fillRect/>
          </a:stretch>
        </p:blipFill>
        <p:spPr bwMode="auto">
          <a:xfrm>
            <a:off x="899592" y="3717032"/>
            <a:ext cx="4500475" cy="22240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ca-ES" sz="2800" dirty="0" smtClean="0"/>
              <a:t>Regulació de l’ús*</a:t>
            </a:r>
            <a:endParaRPr lang="ca-ES" sz="2800" dirty="0"/>
          </a:p>
        </p:txBody>
      </p:sp>
      <p:sp>
        <p:nvSpPr>
          <p:cNvPr id="7" name="6 Marcador de contenido"/>
          <p:cNvSpPr>
            <a:spLocks noGrp="1"/>
          </p:cNvSpPr>
          <p:nvPr>
            <p:ph idx="1"/>
          </p:nvPr>
        </p:nvSpPr>
        <p:spPr>
          <a:xfrm>
            <a:off x="683568" y="1700808"/>
            <a:ext cx="7773988" cy="3785652"/>
          </a:xfrm>
        </p:spPr>
        <p:txBody>
          <a:bodyPr/>
          <a:lstStyle/>
          <a:p>
            <a:pPr lvl="0" algn="just"/>
            <a:r>
              <a:rPr lang="ca-ES" sz="2400" dirty="0" smtClean="0"/>
              <a:t>Normativa estatal </a:t>
            </a:r>
            <a:r>
              <a:rPr lang="ca-ES" sz="1600" i="1" dirty="0" smtClean="0"/>
              <a:t>(La 28/2005, de 26 de desembre, de mesures sanitàries enfront del tabaquisme i reguladora de la venda, el subministrament, el consum i la publicitat dels productes del tabac, modificada per Llei 3/2014, de 27 de març  per la qual es modifica el text refós de la Llei General per a la Defensa dels Consumidors i Usuaris i altres lleis complementàries</a:t>
            </a:r>
            <a:r>
              <a:rPr lang="ca-ES" sz="1600" dirty="0" smtClean="0"/>
              <a:t>), </a:t>
            </a:r>
            <a:r>
              <a:rPr lang="ca-ES" sz="2400" dirty="0" smtClean="0"/>
              <a:t>estableix limitacions a la publicitat de cigarretes electròniques i prohibeix tant la seva venda als menors de 18 anys com el seu ús a les dependències de les administracions públiques, centres educatius i sanitaris, parcs infantils i vehicles de transport públic.</a:t>
            </a:r>
          </a:p>
        </p:txBody>
      </p:sp>
      <p:sp>
        <p:nvSpPr>
          <p:cNvPr id="4" name="3 CuadroTexto"/>
          <p:cNvSpPr txBox="1"/>
          <p:nvPr/>
        </p:nvSpPr>
        <p:spPr>
          <a:xfrm>
            <a:off x="5076056" y="5226784"/>
            <a:ext cx="3528392" cy="1323439"/>
          </a:xfrm>
          <a:prstGeom prst="rect">
            <a:avLst/>
          </a:prstGeom>
          <a:noFill/>
        </p:spPr>
        <p:txBody>
          <a:bodyPr wrap="square" rtlCol="0">
            <a:spAutoFit/>
          </a:bodyPr>
          <a:lstStyle/>
          <a:p>
            <a:r>
              <a:rPr lang="ca-ES" sz="2000" i="1" dirty="0" smtClean="0">
                <a:solidFill>
                  <a:srgbClr val="C00000"/>
                </a:solidFill>
              </a:rPr>
              <a:t>* </a:t>
            </a:r>
            <a:r>
              <a:rPr lang="ca-ES" sz="2000" i="1" dirty="0" smtClean="0"/>
              <a:t>Catalunya, i  després  altres CCAA,  van demanar al MSSSI que s’avancés en la regulació de l’ús</a:t>
            </a:r>
            <a:endParaRPr lang="ca-ES" sz="20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or recte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1940228" y="1645347"/>
            <a:ext cx="4977563" cy="461665"/>
          </a:xfrm>
          <a:prstGeom prst="rect">
            <a:avLst/>
          </a:prstGeom>
        </p:spPr>
        <p:txBody>
          <a:bodyPr wrap="square">
            <a:spAutoFit/>
          </a:bodyPr>
          <a:lstStyle/>
          <a:p>
            <a:pPr algn="ctr" fontAlgn="auto">
              <a:spcBef>
                <a:spcPts val="0"/>
              </a:spcBef>
              <a:spcAft>
                <a:spcPts val="0"/>
              </a:spcAft>
            </a:pPr>
            <a:r>
              <a:rPr lang="ca-ES" sz="2400" b="0" dirty="0" smtClean="0">
                <a:solidFill>
                  <a:srgbClr val="000090"/>
                </a:solidFill>
                <a:latin typeface="Verdana"/>
                <a:ea typeface="MS Gothic"/>
                <a:cs typeface="Verdana"/>
              </a:rPr>
              <a:t>Prevalença de fumadors</a:t>
            </a:r>
            <a:endParaRPr lang="ca-ES" sz="2400" b="0" dirty="0">
              <a:solidFill>
                <a:srgbClr val="000090"/>
              </a:solidFill>
              <a:latin typeface="Verdana"/>
              <a:ea typeface="MS Gothic"/>
              <a:cs typeface="Verdana"/>
            </a:endParaRPr>
          </a:p>
        </p:txBody>
      </p:sp>
      <p:graphicFrame>
        <p:nvGraphicFramePr>
          <p:cNvPr id="11" name="Contenidor de contingut 10"/>
          <p:cNvGraphicFramePr>
            <a:graphicFrameLocks noGrp="1"/>
          </p:cNvGraphicFramePr>
          <p:nvPr>
            <p:ph idx="1"/>
          </p:nvPr>
        </p:nvGraphicFramePr>
        <p:xfrm>
          <a:off x="466821" y="1897062"/>
          <a:ext cx="7972425"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650480" y="2590800"/>
            <a:ext cx="1234440" cy="16154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0"/>
              </a:spcBef>
            </a:pPr>
            <a:endParaRPr lang="ca-ES" sz="1800" b="0" dirty="0">
              <a:solidFill>
                <a:srgbClr val="FFFFFF"/>
              </a:solidFill>
            </a:endParaRPr>
          </a:p>
        </p:txBody>
      </p:sp>
      <p:sp>
        <p:nvSpPr>
          <p:cNvPr id="14" name="Text Box 4"/>
          <p:cNvSpPr txBox="1">
            <a:spLocks noChangeArrowheads="1"/>
          </p:cNvSpPr>
          <p:nvPr/>
        </p:nvSpPr>
        <p:spPr bwMode="auto">
          <a:xfrm>
            <a:off x="477813" y="5606790"/>
            <a:ext cx="7898493" cy="1038746"/>
          </a:xfrm>
          <a:prstGeom prst="rect">
            <a:avLst/>
          </a:prstGeom>
          <a:noFill/>
          <a:ln w="9525">
            <a:noFill/>
            <a:miter lim="800000"/>
            <a:headEnd/>
            <a:tailEnd/>
          </a:ln>
          <a:effectLst/>
        </p:spPr>
        <p:txBody>
          <a:bodyPr wrap="square">
            <a:spAutoFit/>
          </a:bodyPr>
          <a:lstStyle/>
          <a:p>
            <a:pPr eaLnBrk="0" hangingPunct="0"/>
            <a:r>
              <a:rPr lang="ca-ES" sz="1200" b="0" dirty="0" smtClean="0">
                <a:solidFill>
                  <a:srgbClr val="000000"/>
                </a:solidFill>
                <a:latin typeface="Helvetica" pitchFamily="34" charset="0"/>
                <a:ea typeface="MS Gothic"/>
              </a:rPr>
              <a:t>*Fumadors diaris + ocasionals</a:t>
            </a:r>
          </a:p>
          <a:p>
            <a:pPr eaLnBrk="0" hangingPunct="0"/>
            <a:r>
              <a:rPr lang="ca-ES" sz="1100" b="0" dirty="0" smtClean="0">
                <a:solidFill>
                  <a:srgbClr val="000000"/>
                </a:solidFill>
                <a:latin typeface="Helvetica" pitchFamily="34" charset="0"/>
                <a:ea typeface="MS Gothic"/>
              </a:rPr>
              <a:t>Fonts: Enquesta drogodependències, DGSP, DS (1990, 1998) </a:t>
            </a:r>
          </a:p>
          <a:p>
            <a:pPr eaLnBrk="0" hangingPunct="0"/>
            <a:r>
              <a:rPr lang="ca-ES" sz="1100" b="0" dirty="0" smtClean="0">
                <a:solidFill>
                  <a:srgbClr val="000000"/>
                </a:solidFill>
                <a:latin typeface="Helvetica" pitchFamily="34" charset="0"/>
                <a:ea typeface="MS Gothic"/>
              </a:rPr>
              <a:t>            Enquesta de Salut de Catalunya, DS (1994, 2002, 2006, 2011) </a:t>
            </a:r>
          </a:p>
          <a:p>
            <a:pPr eaLnBrk="0" hangingPunct="0"/>
            <a:r>
              <a:rPr lang="ca-ES" sz="1100" b="0" dirty="0" smtClean="0">
                <a:solidFill>
                  <a:srgbClr val="000000"/>
                </a:solidFill>
                <a:latin typeface="Helvetica" pitchFamily="34" charset="0"/>
                <a:ea typeface="MS Gothic"/>
              </a:rPr>
              <a:t>Elaboració  </a:t>
            </a:r>
            <a:r>
              <a:rPr lang="ca-ES" sz="1100" b="0" dirty="0" err="1" smtClean="0">
                <a:solidFill>
                  <a:srgbClr val="000000"/>
                </a:solidFill>
                <a:latin typeface="Helvetica" pitchFamily="34" charset="0"/>
                <a:ea typeface="MS Gothic"/>
              </a:rPr>
              <a:t>ASPCat</a:t>
            </a:r>
            <a:r>
              <a:rPr lang="ca-ES" sz="1100" b="0" dirty="0" smtClean="0">
                <a:solidFill>
                  <a:srgbClr val="000000"/>
                </a:solidFill>
                <a:latin typeface="Helvetica" pitchFamily="34" charset="0"/>
                <a:ea typeface="MS Gothic"/>
              </a:rPr>
              <a:t>, 2012</a:t>
            </a:r>
            <a:endParaRPr lang="ca-ES" sz="1800" b="0" dirty="0">
              <a:solidFill>
                <a:srgbClr val="000000"/>
              </a:solidFill>
              <a:latin typeface="Helvetica" pitchFamily="34" charset="0"/>
              <a:ea typeface="MS Gothic"/>
            </a:endParaRPr>
          </a:p>
        </p:txBody>
      </p:sp>
      <p:sp>
        <p:nvSpPr>
          <p:cNvPr id="7" name="QuadreDeText 6"/>
          <p:cNvSpPr txBox="1"/>
          <p:nvPr/>
        </p:nvSpPr>
        <p:spPr>
          <a:xfrm>
            <a:off x="323528" y="3501008"/>
            <a:ext cx="8424936" cy="523220"/>
          </a:xfrm>
          <a:prstGeom prst="rect">
            <a:avLst/>
          </a:prstGeom>
          <a:solidFill>
            <a:srgbClr val="FF0000"/>
          </a:solidFill>
        </p:spPr>
        <p:txBody>
          <a:bodyPr wrap="square" rtlCol="0">
            <a:spAutoFit/>
          </a:bodyPr>
          <a:lstStyle/>
          <a:p>
            <a:pPr algn="ctr">
              <a:spcBef>
                <a:spcPct val="0"/>
              </a:spcBef>
            </a:pPr>
            <a:r>
              <a:rPr lang="ca-ES" sz="2800" dirty="0" smtClean="0">
                <a:solidFill>
                  <a:srgbClr val="FFFFFF"/>
                </a:solidFill>
                <a:ea typeface="MS Gothic"/>
              </a:rPr>
              <a:t>190.000 fumadors menys entre 2011 i 2013!</a:t>
            </a:r>
            <a:endParaRPr lang="ca-ES" sz="2800" dirty="0">
              <a:solidFill>
                <a:srgbClr val="FFFFFF"/>
              </a:solidFill>
              <a:ea typeface="MS Gothic"/>
            </a:endParaRPr>
          </a:p>
        </p:txBody>
      </p:sp>
      <p:sp>
        <p:nvSpPr>
          <p:cNvPr id="9" name="1 Título"/>
          <p:cNvSpPr txBox="1">
            <a:spLocks/>
          </p:cNvSpPr>
          <p:nvPr/>
        </p:nvSpPr>
        <p:spPr bwMode="auto">
          <a:xfrm>
            <a:off x="251520" y="332656"/>
            <a:ext cx="8424936" cy="115212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algn="ctr" defTabSz="449263">
              <a:lnSpc>
                <a:spcPct val="81000"/>
              </a:lnSpc>
              <a:spcBef>
                <a:spcPct val="0"/>
              </a:spcBef>
              <a:buClr>
                <a:srgbClr val="000000"/>
              </a:buClr>
              <a:buSzPct val="100000"/>
              <a:buFont typeface="Arial Unicode MS" pitchFamily="34" charset="-128"/>
              <a:buNone/>
              <a:defRPr/>
            </a:pPr>
            <a:r>
              <a:rPr lang="ca-ES" sz="2400" kern="0" dirty="0" smtClean="0">
                <a:solidFill>
                  <a:srgbClr val="C00000"/>
                </a:solidFill>
                <a:latin typeface="Arial Unicode MS"/>
                <a:ea typeface="MS Gothic"/>
                <a:cs typeface="+mj-cs"/>
              </a:rPr>
              <a:t>L'última enquesta ESCA revela que la prevalença del tabaquisme a Catalunya ha passat del 29,5% el 2011 al 26,5% el 2013. </a:t>
            </a:r>
            <a:r>
              <a:rPr lang="ca-ES" sz="2000" kern="0" dirty="0" smtClean="0">
                <a:solidFill>
                  <a:srgbClr val="000000"/>
                </a:solidFill>
                <a:latin typeface="Arial Unicode MS"/>
                <a:ea typeface="MS Gothic"/>
                <a:cs typeface="+mj-cs"/>
              </a:rPr>
              <a:t/>
            </a:r>
            <a:br>
              <a:rPr lang="ca-ES" sz="2000" kern="0" dirty="0" smtClean="0">
                <a:solidFill>
                  <a:srgbClr val="000000"/>
                </a:solidFill>
                <a:latin typeface="Arial Unicode MS"/>
                <a:ea typeface="MS Gothic"/>
                <a:cs typeface="+mj-cs"/>
              </a:rPr>
            </a:br>
            <a:r>
              <a:rPr lang="ca-ES" sz="2000" kern="0" dirty="0" smtClean="0">
                <a:solidFill>
                  <a:srgbClr val="000000"/>
                </a:solidFill>
                <a:latin typeface="Arial Unicode MS"/>
                <a:ea typeface="MS Gothic"/>
                <a:cs typeface="+mj-cs"/>
              </a:rPr>
              <a:t>Aquesta caiguda de 3 punts percentuals equival a 189.523 fumadors.</a:t>
            </a:r>
            <a:endParaRPr lang="ca-ES" sz="2000" kern="0" dirty="0">
              <a:solidFill>
                <a:srgbClr val="000090"/>
              </a:solidFill>
              <a:latin typeface="Verdana" charset="0"/>
              <a:ea typeface="MS PGothic" charset="0"/>
              <a:cs typeface="Verdana" charset="0"/>
            </a:endParaRPr>
          </a:p>
        </p:txBody>
      </p:sp>
    </p:spTree>
    <p:extLst>
      <p:ext uri="{BB962C8B-B14F-4D97-AF65-F5344CB8AC3E}">
        <p14:creationId xmlns="" xmlns:p14="http://schemas.microsoft.com/office/powerpoint/2010/main" val="1543863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ca-ES" sz="2800" dirty="0" smtClean="0"/>
              <a:t>Directiva europea</a:t>
            </a:r>
            <a:endParaRPr lang="ca-ES" sz="2800" dirty="0"/>
          </a:p>
        </p:txBody>
      </p:sp>
      <p:sp>
        <p:nvSpPr>
          <p:cNvPr id="7" name="6 Marcador de contenido"/>
          <p:cNvSpPr>
            <a:spLocks noGrp="1"/>
          </p:cNvSpPr>
          <p:nvPr>
            <p:ph idx="1"/>
          </p:nvPr>
        </p:nvSpPr>
        <p:spPr>
          <a:xfrm>
            <a:off x="683568" y="1844824"/>
            <a:ext cx="7773988" cy="4228850"/>
          </a:xfrm>
        </p:spPr>
        <p:txBody>
          <a:bodyPr/>
          <a:lstStyle/>
          <a:p>
            <a:pPr lvl="0" algn="just"/>
            <a:r>
              <a:rPr lang="ca-ES" sz="2400" dirty="0" smtClean="0"/>
              <a:t>Les Institucions Europees van aprovar el 26 de febrer una nova directiva en matèria de fabricació, presentació i venda dels productes del tabac i dels productes relacionats, que regula diferents qüestions en relació a les característiques de les cigarretes electròniques comercialitzades a la Unió Europea, la seva publicitat i el seu etiquetatge. </a:t>
            </a:r>
          </a:p>
          <a:p>
            <a:pPr lvl="0" algn="just"/>
            <a:r>
              <a:rPr lang="ca-ES" sz="2400" dirty="0" smtClean="0"/>
              <a:t>Els continguts d’aquesta directiva no entren en vigor de forma automàtica, sinó que han de ser transposats a la normativa dels Estats membres en un termini de dos anys.</a:t>
            </a:r>
            <a:endParaRPr lang="es-E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or recte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ítol 1"/>
          <p:cNvSpPr>
            <a:spLocks noGrp="1"/>
          </p:cNvSpPr>
          <p:nvPr>
            <p:ph type="title"/>
          </p:nvPr>
        </p:nvSpPr>
        <p:spPr/>
        <p:txBody>
          <a:bodyPr/>
          <a:lstStyle/>
          <a:p>
            <a:r>
              <a:rPr lang="ca-ES" sz="3200" dirty="0" smtClean="0"/>
              <a:t>Evolució del consum de tabac entre els estudiants d’educació secundària de 14 a 18 anys. Catalunya, 1994-2012</a:t>
            </a:r>
            <a:endParaRPr lang="ca-ES" sz="3200" dirty="0"/>
          </a:p>
        </p:txBody>
      </p:sp>
      <p:graphicFrame>
        <p:nvGraphicFramePr>
          <p:cNvPr id="8" name="Taula 7"/>
          <p:cNvGraphicFramePr>
            <a:graphicFrameLocks noGrp="1"/>
          </p:cNvGraphicFramePr>
          <p:nvPr/>
        </p:nvGraphicFramePr>
        <p:xfrm>
          <a:off x="683568" y="2060848"/>
          <a:ext cx="7920874" cy="3456380"/>
        </p:xfrm>
        <a:graphic>
          <a:graphicData uri="http://schemas.openxmlformats.org/drawingml/2006/table">
            <a:tbl>
              <a:tblPr/>
              <a:tblGrid>
                <a:gridCol w="1835644"/>
                <a:gridCol w="607983"/>
                <a:gridCol w="608883"/>
                <a:gridCol w="607983"/>
                <a:gridCol w="608883"/>
                <a:gridCol w="608883"/>
                <a:gridCol w="607983"/>
                <a:gridCol w="608883"/>
                <a:gridCol w="607983"/>
                <a:gridCol w="608883"/>
                <a:gridCol w="608883"/>
              </a:tblGrid>
              <a:tr h="691276">
                <a:tc>
                  <a:txBody>
                    <a:bodyPr/>
                    <a:lstStyle/>
                    <a:p>
                      <a:pPr algn="just">
                        <a:lnSpc>
                          <a:spcPct val="150000"/>
                        </a:lnSpc>
                        <a:spcAft>
                          <a:spcPts val="0"/>
                        </a:spcAft>
                      </a:pPr>
                      <a:r>
                        <a:rPr lang="en-US" sz="1400" b="1" dirty="0" err="1" smtClean="0">
                          <a:latin typeface="Arial"/>
                          <a:ea typeface="Calibri"/>
                          <a:cs typeface="Times New Roman"/>
                        </a:rPr>
                        <a:t>Consum</a:t>
                      </a:r>
                      <a:r>
                        <a:rPr lang="en-US" sz="1400" b="1" dirty="0" smtClean="0">
                          <a:latin typeface="Arial"/>
                          <a:ea typeface="Calibri"/>
                          <a:cs typeface="Times New Roman"/>
                        </a:rPr>
                        <a:t> </a:t>
                      </a:r>
                      <a:r>
                        <a:rPr lang="en-US" sz="1400" b="1" dirty="0">
                          <a:latin typeface="Arial"/>
                          <a:ea typeface="Calibri"/>
                          <a:cs typeface="Times New Roman"/>
                        </a:rPr>
                        <a:t>de </a:t>
                      </a:r>
                      <a:r>
                        <a:rPr lang="en-US" sz="1400" b="1" dirty="0" err="1">
                          <a:latin typeface="Arial"/>
                          <a:ea typeface="Calibri"/>
                          <a:cs typeface="Times New Roman"/>
                        </a:rPr>
                        <a:t>tabac</a:t>
                      </a:r>
                      <a:r>
                        <a:rPr lang="en-US" sz="1400" b="1" dirty="0">
                          <a:latin typeface="Arial"/>
                          <a:ea typeface="Calibri"/>
                          <a:cs typeface="Times New Roman"/>
                        </a:rPr>
                        <a:t> </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1994</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1996</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1998</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a:latin typeface="Arial"/>
                          <a:ea typeface="Calibri"/>
                          <a:cs typeface="Times New Roman"/>
                        </a:rPr>
                        <a:t>2000</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2002</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2004</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2006</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2008</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2010</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2012</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r>
              <a:tr h="691276">
                <a:tc>
                  <a:txBody>
                    <a:bodyPr/>
                    <a:lstStyle/>
                    <a:p>
                      <a:pPr algn="just">
                        <a:lnSpc>
                          <a:spcPct val="150000"/>
                        </a:lnSpc>
                        <a:spcAft>
                          <a:spcPts val="0"/>
                        </a:spcAft>
                      </a:pPr>
                      <a:r>
                        <a:rPr lang="en-US" sz="1400" b="1">
                          <a:latin typeface="Arial"/>
                          <a:ea typeface="Calibri"/>
                          <a:cs typeface="Times New Roman"/>
                        </a:rPr>
                        <a:t>Algun cop a la vida</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67,0</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68,7</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67,1</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67,1</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63,1</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65,2</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53,0</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51,0</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45,1</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45,5</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r h="691276">
                <a:tc>
                  <a:txBody>
                    <a:bodyPr/>
                    <a:lstStyle/>
                    <a:p>
                      <a:pPr algn="just">
                        <a:lnSpc>
                          <a:spcPct val="150000"/>
                        </a:lnSpc>
                        <a:spcAft>
                          <a:spcPts val="0"/>
                        </a:spcAft>
                      </a:pPr>
                      <a:r>
                        <a:rPr lang="en-US" sz="1400" b="1">
                          <a:latin typeface="Arial"/>
                          <a:ea typeface="Calibri"/>
                          <a:cs typeface="Times New Roman"/>
                        </a:rPr>
                        <a:t>Últims 12 mesos</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39,8</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43,3</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36,2</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37,0</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r h="691276">
                <a:tc>
                  <a:txBody>
                    <a:bodyPr/>
                    <a:lstStyle/>
                    <a:p>
                      <a:pPr algn="just">
                        <a:lnSpc>
                          <a:spcPct val="150000"/>
                        </a:lnSpc>
                        <a:spcAft>
                          <a:spcPts val="0"/>
                        </a:spcAft>
                      </a:pPr>
                      <a:r>
                        <a:rPr lang="en-US" sz="1400" b="1">
                          <a:latin typeface="Arial"/>
                          <a:ea typeface="Calibri"/>
                          <a:cs typeface="Times New Roman"/>
                        </a:rPr>
                        <a:t>Últims 30 dies</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31,0</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34,8</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32,6</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34,1</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29,5</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31,3</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30,9</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37,3</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29,0</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28,1</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r h="691276">
                <a:tc>
                  <a:txBody>
                    <a:bodyPr/>
                    <a:lstStyle/>
                    <a:p>
                      <a:pPr algn="just">
                        <a:lnSpc>
                          <a:spcPct val="150000"/>
                        </a:lnSpc>
                        <a:spcAft>
                          <a:spcPts val="0"/>
                        </a:spcAft>
                      </a:pPr>
                      <a:r>
                        <a:rPr lang="en-US" sz="1400" b="1">
                          <a:latin typeface="Arial"/>
                          <a:ea typeface="Calibri"/>
                          <a:cs typeface="Times New Roman"/>
                        </a:rPr>
                        <a:t>Diàriament</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23,0</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15,8</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15,8</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a:latin typeface="Arial"/>
                          <a:ea typeface="Calibri"/>
                          <a:cs typeface="Times New Roman"/>
                        </a:rPr>
                        <a:t>13,9</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12,4</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bl>
          </a:graphicData>
        </a:graphic>
      </p:graphicFrame>
      <p:sp>
        <p:nvSpPr>
          <p:cNvPr id="9" name="QuadreDeText 8"/>
          <p:cNvSpPr txBox="1"/>
          <p:nvPr/>
        </p:nvSpPr>
        <p:spPr>
          <a:xfrm>
            <a:off x="611560" y="5589240"/>
            <a:ext cx="7776864" cy="646331"/>
          </a:xfrm>
          <a:prstGeom prst="rect">
            <a:avLst/>
          </a:prstGeom>
          <a:noFill/>
        </p:spPr>
        <p:txBody>
          <a:bodyPr wrap="square" rtlCol="0">
            <a:spAutoFit/>
          </a:bodyPr>
          <a:lstStyle/>
          <a:p>
            <a:pPr>
              <a:spcBef>
                <a:spcPct val="0"/>
              </a:spcBef>
            </a:pPr>
            <a:r>
              <a:rPr lang="ca-ES" sz="1200" b="0" dirty="0" smtClean="0">
                <a:solidFill>
                  <a:srgbClr val="000000"/>
                </a:solidFill>
                <a:ea typeface="MS Gothic"/>
              </a:rPr>
              <a:t>Font: Subdirecció General de Drogodependències. Agència de Salut Pública de Catalunya. Anàlisi de l’</a:t>
            </a:r>
            <a:r>
              <a:rPr lang="ca-ES" sz="1200" b="0" i="1" dirty="0" smtClean="0">
                <a:solidFill>
                  <a:srgbClr val="000000"/>
                </a:solidFill>
                <a:ea typeface="MS Gothic"/>
              </a:rPr>
              <a:t>Enquesta estatal sobre l’ús de drogues a l’ensenyament secundari (ESTUDES), </a:t>
            </a:r>
            <a:r>
              <a:rPr lang="ca-ES" sz="1200" b="0" dirty="0" smtClean="0">
                <a:solidFill>
                  <a:srgbClr val="000000"/>
                </a:solidFill>
                <a:ea typeface="MS Gothic"/>
              </a:rPr>
              <a:t>1994-2012. Observatori Espanyol sobre Drogues (DGPNSD).</a:t>
            </a:r>
          </a:p>
        </p:txBody>
      </p:sp>
      <p:pic>
        <p:nvPicPr>
          <p:cNvPr id="5" name="Imatge 4" descr="aspc_color_h2.jpg"/>
          <p:cNvPicPr>
            <a:picLocks noChangeAspect="1"/>
          </p:cNvPicPr>
          <p:nvPr/>
        </p:nvPicPr>
        <p:blipFill>
          <a:blip r:embed="rId2" cstate="print"/>
          <a:srcRect/>
          <a:stretch>
            <a:fillRect/>
          </a:stretch>
        </p:blipFill>
        <p:spPr bwMode="auto">
          <a:xfrm>
            <a:off x="468313" y="6337300"/>
            <a:ext cx="3144837" cy="331788"/>
          </a:xfrm>
          <a:prstGeom prst="rect">
            <a:avLst/>
          </a:prstGeom>
          <a:noFill/>
          <a:ln w="9525">
            <a:noFill/>
            <a:miter lim="800000"/>
            <a:headEnd/>
            <a:tailEnd/>
          </a:ln>
        </p:spPr>
      </p:pic>
      <p:pic>
        <p:nvPicPr>
          <p:cNvPr id="6" name="Imatge 5" descr="cid:image001.jpg@01CF07AF.A55BC5C0"/>
          <p:cNvPicPr/>
          <p:nvPr/>
        </p:nvPicPr>
        <p:blipFill>
          <a:blip r:embed="rId3" cstate="print"/>
          <a:srcRect/>
          <a:stretch>
            <a:fillRect/>
          </a:stretch>
        </p:blipFill>
        <p:spPr bwMode="auto">
          <a:xfrm>
            <a:off x="7884368" y="6237312"/>
            <a:ext cx="581025"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ctor recte 1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ítol 1"/>
          <p:cNvSpPr>
            <a:spLocks noGrp="1"/>
          </p:cNvSpPr>
          <p:nvPr>
            <p:ph type="title"/>
          </p:nvPr>
        </p:nvSpPr>
        <p:spPr/>
        <p:txBody>
          <a:bodyPr/>
          <a:lstStyle/>
          <a:p>
            <a:r>
              <a:rPr lang="ca-ES" sz="3200" dirty="0" smtClean="0"/>
              <a:t>Evolució del consum de tabac entre els estudiants d’educació secundària de 14 a 18 anys. Catalunya, 1994-2012</a:t>
            </a:r>
            <a:endParaRPr lang="ca-ES" sz="3200" dirty="0"/>
          </a:p>
        </p:txBody>
      </p:sp>
      <p:graphicFrame>
        <p:nvGraphicFramePr>
          <p:cNvPr id="8" name="Taula 7"/>
          <p:cNvGraphicFramePr>
            <a:graphicFrameLocks noGrp="1"/>
          </p:cNvGraphicFramePr>
          <p:nvPr/>
        </p:nvGraphicFramePr>
        <p:xfrm>
          <a:off x="611560" y="2060848"/>
          <a:ext cx="7920874" cy="3456380"/>
        </p:xfrm>
        <a:graphic>
          <a:graphicData uri="http://schemas.openxmlformats.org/drawingml/2006/table">
            <a:tbl>
              <a:tblPr/>
              <a:tblGrid>
                <a:gridCol w="1835644"/>
                <a:gridCol w="607983"/>
                <a:gridCol w="608883"/>
                <a:gridCol w="607983"/>
                <a:gridCol w="608883"/>
                <a:gridCol w="608883"/>
                <a:gridCol w="607983"/>
                <a:gridCol w="608883"/>
                <a:gridCol w="607983"/>
                <a:gridCol w="608883"/>
                <a:gridCol w="608883"/>
              </a:tblGrid>
              <a:tr h="691276">
                <a:tc>
                  <a:txBody>
                    <a:bodyPr/>
                    <a:lstStyle/>
                    <a:p>
                      <a:pPr algn="just">
                        <a:lnSpc>
                          <a:spcPct val="150000"/>
                        </a:lnSpc>
                        <a:spcAft>
                          <a:spcPts val="0"/>
                        </a:spcAft>
                      </a:pPr>
                      <a:r>
                        <a:rPr lang="en-US" sz="1400" b="1" dirty="0" err="1" smtClean="0">
                          <a:latin typeface="Arial"/>
                          <a:ea typeface="Calibri"/>
                          <a:cs typeface="Times New Roman"/>
                        </a:rPr>
                        <a:t>Consum</a:t>
                      </a:r>
                      <a:r>
                        <a:rPr lang="en-US" sz="1400" b="1" dirty="0" smtClean="0">
                          <a:latin typeface="Arial"/>
                          <a:ea typeface="Calibri"/>
                          <a:cs typeface="Times New Roman"/>
                        </a:rPr>
                        <a:t> </a:t>
                      </a:r>
                      <a:r>
                        <a:rPr lang="en-US" sz="1400" b="1" dirty="0">
                          <a:latin typeface="Arial"/>
                          <a:ea typeface="Calibri"/>
                          <a:cs typeface="Times New Roman"/>
                        </a:rPr>
                        <a:t>de </a:t>
                      </a:r>
                      <a:r>
                        <a:rPr lang="en-US" sz="1400" b="1" dirty="0" err="1">
                          <a:latin typeface="Arial"/>
                          <a:ea typeface="Calibri"/>
                          <a:cs typeface="Times New Roman"/>
                        </a:rPr>
                        <a:t>tabac</a:t>
                      </a:r>
                      <a:r>
                        <a:rPr lang="en-US" sz="1400" b="1" dirty="0">
                          <a:latin typeface="Arial"/>
                          <a:ea typeface="Calibri"/>
                          <a:cs typeface="Times New Roman"/>
                        </a:rPr>
                        <a:t> </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1994</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1996</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1998</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2000</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2002</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2004</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2006</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2008</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2010</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ctr">
                        <a:lnSpc>
                          <a:spcPct val="150000"/>
                        </a:lnSpc>
                        <a:spcAft>
                          <a:spcPts val="0"/>
                        </a:spcAft>
                      </a:pPr>
                      <a:r>
                        <a:rPr lang="en-US" sz="1400" b="1" dirty="0">
                          <a:latin typeface="Arial"/>
                          <a:ea typeface="Calibri"/>
                          <a:cs typeface="Times New Roman"/>
                        </a:rPr>
                        <a:t>2012</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r>
              <a:tr h="691276">
                <a:tc>
                  <a:txBody>
                    <a:bodyPr/>
                    <a:lstStyle/>
                    <a:p>
                      <a:pPr algn="just">
                        <a:lnSpc>
                          <a:spcPct val="150000"/>
                        </a:lnSpc>
                        <a:spcAft>
                          <a:spcPts val="0"/>
                        </a:spcAft>
                      </a:pPr>
                      <a:r>
                        <a:rPr lang="en-US" sz="1400" b="1">
                          <a:latin typeface="Arial"/>
                          <a:ea typeface="Calibri"/>
                          <a:cs typeface="Times New Roman"/>
                        </a:rPr>
                        <a:t>Algun cop a la vida</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67,0</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68,7</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67,1</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67,1</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63,1</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65,2</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53,0</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51,0</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45,1</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45,5</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r h="691276">
                <a:tc>
                  <a:txBody>
                    <a:bodyPr/>
                    <a:lstStyle/>
                    <a:p>
                      <a:pPr algn="just">
                        <a:lnSpc>
                          <a:spcPct val="150000"/>
                        </a:lnSpc>
                        <a:spcAft>
                          <a:spcPts val="0"/>
                        </a:spcAft>
                      </a:pPr>
                      <a:r>
                        <a:rPr lang="en-US" sz="1400" b="1">
                          <a:latin typeface="Arial"/>
                          <a:ea typeface="Calibri"/>
                          <a:cs typeface="Times New Roman"/>
                        </a:rPr>
                        <a:t>Últims 12 mesos</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a:latin typeface="Arial"/>
                          <a:ea typeface="Calibri"/>
                          <a:cs typeface="Times New Roman"/>
                        </a:rPr>
                        <a:t>*</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a:latin typeface="Arial"/>
                          <a:ea typeface="Calibri"/>
                          <a:cs typeface="Times New Roman"/>
                        </a:rPr>
                        <a:t>*</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a:latin typeface="Arial"/>
                          <a:ea typeface="Calibri"/>
                          <a:cs typeface="Times New Roman"/>
                        </a:rPr>
                        <a:t>*</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a:latin typeface="Arial"/>
                          <a:ea typeface="Calibri"/>
                          <a:cs typeface="Times New Roman"/>
                        </a:rPr>
                        <a:t>*</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a:latin typeface="Arial"/>
                          <a:ea typeface="Calibri"/>
                          <a:cs typeface="Times New Roman"/>
                        </a:rPr>
                        <a:t>*</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a:latin typeface="Arial"/>
                          <a:ea typeface="Calibri"/>
                          <a:cs typeface="Times New Roman"/>
                        </a:rPr>
                        <a:t>*</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39,8</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43,3</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36,2</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37,0</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r h="691276">
                <a:tc>
                  <a:txBody>
                    <a:bodyPr/>
                    <a:lstStyle/>
                    <a:p>
                      <a:pPr algn="just">
                        <a:lnSpc>
                          <a:spcPct val="150000"/>
                        </a:lnSpc>
                        <a:spcAft>
                          <a:spcPts val="0"/>
                        </a:spcAft>
                      </a:pPr>
                      <a:r>
                        <a:rPr lang="en-US" sz="1400" b="1">
                          <a:latin typeface="Arial"/>
                          <a:ea typeface="Calibri"/>
                          <a:cs typeface="Times New Roman"/>
                        </a:rPr>
                        <a:t>Últims 30 dies</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31,0</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34,8</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32,6</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34,1</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29,5</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31,3</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30,9</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37,3</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29,0</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400" b="1">
                          <a:latin typeface="Arial"/>
                          <a:ea typeface="Calibri"/>
                          <a:cs typeface="Times New Roman"/>
                        </a:rPr>
                        <a:t>28,1</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r h="691276">
                <a:tc>
                  <a:txBody>
                    <a:bodyPr/>
                    <a:lstStyle/>
                    <a:p>
                      <a:pPr algn="just">
                        <a:lnSpc>
                          <a:spcPct val="150000"/>
                        </a:lnSpc>
                        <a:spcAft>
                          <a:spcPts val="0"/>
                        </a:spcAft>
                      </a:pPr>
                      <a:r>
                        <a:rPr lang="en-US" sz="1400" b="1">
                          <a:latin typeface="Arial"/>
                          <a:ea typeface="Calibri"/>
                          <a:cs typeface="Times New Roman"/>
                        </a:rPr>
                        <a:t>Diàriament</a:t>
                      </a:r>
                      <a:endParaRPr lang="ca-ES" sz="14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400" b="1" dirty="0" smtClean="0">
                          <a:latin typeface="Arial"/>
                          <a:ea typeface="Calibri"/>
                          <a:cs typeface="Times New Roman"/>
                        </a:rPr>
                        <a:t>―</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23,0</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15,8</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15,8</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13,9</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400" b="1" dirty="0">
                          <a:latin typeface="Arial"/>
                          <a:ea typeface="Calibri"/>
                          <a:cs typeface="Times New Roman"/>
                        </a:rPr>
                        <a:t>12,4</a:t>
                      </a:r>
                      <a:endParaRPr lang="ca-ES" sz="14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bl>
          </a:graphicData>
        </a:graphic>
      </p:graphicFrame>
      <p:sp>
        <p:nvSpPr>
          <p:cNvPr id="5" name="QuadreDeText 4"/>
          <p:cNvSpPr txBox="1"/>
          <p:nvPr/>
        </p:nvSpPr>
        <p:spPr>
          <a:xfrm>
            <a:off x="539552" y="3452807"/>
            <a:ext cx="8280920" cy="1200329"/>
          </a:xfrm>
          <a:prstGeom prst="rect">
            <a:avLst/>
          </a:prstGeom>
          <a:solidFill>
            <a:srgbClr val="009999"/>
          </a:solidFill>
        </p:spPr>
        <p:txBody>
          <a:bodyPr wrap="square" rtlCol="0">
            <a:spAutoFit/>
          </a:bodyPr>
          <a:lstStyle/>
          <a:p>
            <a:pPr algn="ctr">
              <a:spcBef>
                <a:spcPct val="0"/>
              </a:spcBef>
            </a:pPr>
            <a:r>
              <a:rPr lang="ca-ES" sz="2400" dirty="0" smtClean="0">
                <a:solidFill>
                  <a:srgbClr val="FFFFFF"/>
                </a:solidFill>
                <a:ea typeface="MS Gothic"/>
              </a:rPr>
              <a:t>Entre 1994 i 2012 la prevalença del consum de tabac diari en adolescents ha disminuït un 46% (del 23 al 12,4%)</a:t>
            </a:r>
            <a:endParaRPr lang="ca-ES" sz="2400" dirty="0">
              <a:solidFill>
                <a:srgbClr val="FFFFFF"/>
              </a:solidFill>
              <a:ea typeface="MS Gothic"/>
            </a:endParaRPr>
          </a:p>
        </p:txBody>
      </p:sp>
      <p:sp>
        <p:nvSpPr>
          <p:cNvPr id="6" name="QuadreDeText 5"/>
          <p:cNvSpPr txBox="1"/>
          <p:nvPr/>
        </p:nvSpPr>
        <p:spPr>
          <a:xfrm>
            <a:off x="683568" y="5805264"/>
            <a:ext cx="7776864" cy="646331"/>
          </a:xfrm>
          <a:prstGeom prst="rect">
            <a:avLst/>
          </a:prstGeom>
          <a:noFill/>
        </p:spPr>
        <p:txBody>
          <a:bodyPr wrap="square" rtlCol="0">
            <a:spAutoFit/>
          </a:bodyPr>
          <a:lstStyle/>
          <a:p>
            <a:pPr>
              <a:spcBef>
                <a:spcPct val="0"/>
              </a:spcBef>
            </a:pPr>
            <a:r>
              <a:rPr lang="ca-ES" sz="1200" b="0" dirty="0" smtClean="0">
                <a:solidFill>
                  <a:srgbClr val="000000"/>
                </a:solidFill>
                <a:ea typeface="MS Gothic"/>
              </a:rPr>
              <a:t>Font: Subdirecció General de Drogodependències. Agència de Salut Pública de Catalunya. Anàlisi de l’</a:t>
            </a:r>
            <a:r>
              <a:rPr lang="ca-ES" sz="1200" b="0" i="1" dirty="0" smtClean="0">
                <a:solidFill>
                  <a:srgbClr val="000000"/>
                </a:solidFill>
                <a:ea typeface="MS Gothic"/>
              </a:rPr>
              <a:t>Enquesta estatal sobre l’ús de drogues a l’ensenyament secundari (ESTUDES), </a:t>
            </a:r>
            <a:r>
              <a:rPr lang="ca-ES" sz="1200" b="0" dirty="0" smtClean="0">
                <a:solidFill>
                  <a:srgbClr val="000000"/>
                </a:solidFill>
                <a:ea typeface="MS Gothic"/>
              </a:rPr>
              <a:t>1994-2012. Observatori Espanyol sobre Drogues (DGPNSD).</a:t>
            </a:r>
          </a:p>
        </p:txBody>
      </p:sp>
      <p:sp>
        <p:nvSpPr>
          <p:cNvPr id="7" name="Oval 6"/>
          <p:cNvSpPr/>
          <p:nvPr/>
        </p:nvSpPr>
        <p:spPr>
          <a:xfrm>
            <a:off x="5724128" y="5013176"/>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ca-ES" sz="1800" b="0">
              <a:solidFill>
                <a:srgbClr val="FFFFFF"/>
              </a:solidFill>
            </a:endParaRPr>
          </a:p>
        </p:txBody>
      </p:sp>
      <p:sp>
        <p:nvSpPr>
          <p:cNvPr id="9" name="Oval 8"/>
          <p:cNvSpPr/>
          <p:nvPr/>
        </p:nvSpPr>
        <p:spPr>
          <a:xfrm>
            <a:off x="8100392" y="5013176"/>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ca-ES" sz="1800" b="0">
              <a:solidFill>
                <a:srgbClr val="FFFFFF"/>
              </a:solidFill>
            </a:endParaRPr>
          </a:p>
        </p:txBody>
      </p:sp>
      <p:pic>
        <p:nvPicPr>
          <p:cNvPr id="10" name="Imatge 9" descr="aspc_color_h2.jpg"/>
          <p:cNvPicPr>
            <a:picLocks noChangeAspect="1"/>
          </p:cNvPicPr>
          <p:nvPr/>
        </p:nvPicPr>
        <p:blipFill>
          <a:blip r:embed="rId2" cstate="print"/>
          <a:srcRect/>
          <a:stretch>
            <a:fillRect/>
          </a:stretch>
        </p:blipFill>
        <p:spPr bwMode="auto">
          <a:xfrm>
            <a:off x="468313" y="6337300"/>
            <a:ext cx="3144837" cy="331788"/>
          </a:xfrm>
          <a:prstGeom prst="rect">
            <a:avLst/>
          </a:prstGeom>
          <a:noFill/>
          <a:ln w="9525">
            <a:noFill/>
            <a:miter lim="800000"/>
            <a:headEnd/>
            <a:tailEnd/>
          </a:ln>
        </p:spPr>
      </p:pic>
      <p:pic>
        <p:nvPicPr>
          <p:cNvPr id="11" name="Imatge 10" descr="cid:image001.jpg@01CF07AF.A55BC5C0"/>
          <p:cNvPicPr/>
          <p:nvPr/>
        </p:nvPicPr>
        <p:blipFill>
          <a:blip r:embed="rId3" cstate="print"/>
          <a:srcRect/>
          <a:stretch>
            <a:fillRect/>
          </a:stretch>
        </p:blipFill>
        <p:spPr bwMode="auto">
          <a:xfrm>
            <a:off x="7884368" y="6237312"/>
            <a:ext cx="581025"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or recte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ítol 1"/>
          <p:cNvSpPr>
            <a:spLocks noGrp="1"/>
          </p:cNvSpPr>
          <p:nvPr>
            <p:ph type="title"/>
          </p:nvPr>
        </p:nvSpPr>
        <p:spPr/>
        <p:txBody>
          <a:bodyPr/>
          <a:lstStyle/>
          <a:p>
            <a:r>
              <a:rPr lang="ca-ES" sz="3200" dirty="0" smtClean="0"/>
              <a:t>Evolució del consum de tabac entre els estudiants d’educació secundària de 14 a 18 anys. Catalunya, 1994-2012</a:t>
            </a:r>
            <a:endParaRPr lang="ca-ES" sz="3200" dirty="0"/>
          </a:p>
        </p:txBody>
      </p:sp>
      <p:graphicFrame>
        <p:nvGraphicFramePr>
          <p:cNvPr id="8" name="Taula 7"/>
          <p:cNvGraphicFramePr>
            <a:graphicFrameLocks noGrp="1"/>
          </p:cNvGraphicFramePr>
          <p:nvPr/>
        </p:nvGraphicFramePr>
        <p:xfrm>
          <a:off x="683568" y="2060848"/>
          <a:ext cx="7920874" cy="3456380"/>
        </p:xfrm>
        <a:graphic>
          <a:graphicData uri="http://schemas.openxmlformats.org/drawingml/2006/table">
            <a:tbl>
              <a:tblPr/>
              <a:tblGrid>
                <a:gridCol w="1835644"/>
                <a:gridCol w="607983"/>
                <a:gridCol w="608883"/>
                <a:gridCol w="607983"/>
                <a:gridCol w="608883"/>
                <a:gridCol w="608883"/>
                <a:gridCol w="607983"/>
                <a:gridCol w="608883"/>
                <a:gridCol w="607983"/>
                <a:gridCol w="608883"/>
                <a:gridCol w="608883"/>
              </a:tblGrid>
              <a:tr h="691276">
                <a:tc>
                  <a:txBody>
                    <a:bodyPr/>
                    <a:lstStyle/>
                    <a:p>
                      <a:pPr algn="just">
                        <a:lnSpc>
                          <a:spcPct val="150000"/>
                        </a:lnSpc>
                        <a:spcAft>
                          <a:spcPts val="0"/>
                        </a:spcAft>
                      </a:pPr>
                      <a:r>
                        <a:rPr lang="en-US" sz="1100" b="1" dirty="0" err="1" smtClean="0">
                          <a:latin typeface="Arial"/>
                          <a:ea typeface="Calibri"/>
                          <a:cs typeface="Times New Roman"/>
                        </a:rPr>
                        <a:t>Consum</a:t>
                      </a:r>
                      <a:r>
                        <a:rPr lang="en-US" sz="1100" b="1" dirty="0" smtClean="0">
                          <a:latin typeface="Arial"/>
                          <a:ea typeface="Calibri"/>
                          <a:cs typeface="Times New Roman"/>
                        </a:rPr>
                        <a:t> </a:t>
                      </a:r>
                      <a:r>
                        <a:rPr lang="en-US" sz="1100" b="1" dirty="0">
                          <a:latin typeface="Arial"/>
                          <a:ea typeface="Calibri"/>
                          <a:cs typeface="Times New Roman"/>
                        </a:rPr>
                        <a:t>de </a:t>
                      </a:r>
                      <a:r>
                        <a:rPr lang="en-US" sz="1100" b="1" dirty="0" err="1">
                          <a:latin typeface="Arial"/>
                          <a:ea typeface="Calibri"/>
                          <a:cs typeface="Times New Roman"/>
                        </a:rPr>
                        <a:t>tabac</a:t>
                      </a:r>
                      <a:r>
                        <a:rPr lang="en-US" sz="1100" b="1" dirty="0">
                          <a:latin typeface="Arial"/>
                          <a:ea typeface="Calibri"/>
                          <a:cs typeface="Times New Roman"/>
                        </a:rPr>
                        <a:t> </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r">
                        <a:lnSpc>
                          <a:spcPct val="150000"/>
                        </a:lnSpc>
                        <a:spcAft>
                          <a:spcPts val="0"/>
                        </a:spcAft>
                      </a:pPr>
                      <a:r>
                        <a:rPr lang="en-US" sz="1100" b="1" dirty="0">
                          <a:latin typeface="Arial"/>
                          <a:ea typeface="Calibri"/>
                          <a:cs typeface="Times New Roman"/>
                        </a:rPr>
                        <a:t>1994</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r">
                        <a:lnSpc>
                          <a:spcPct val="150000"/>
                        </a:lnSpc>
                        <a:spcAft>
                          <a:spcPts val="0"/>
                        </a:spcAft>
                      </a:pPr>
                      <a:r>
                        <a:rPr lang="en-US" sz="1100" b="1">
                          <a:latin typeface="Arial"/>
                          <a:ea typeface="Calibri"/>
                          <a:cs typeface="Times New Roman"/>
                        </a:rPr>
                        <a:t>1996</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r">
                        <a:lnSpc>
                          <a:spcPct val="150000"/>
                        </a:lnSpc>
                        <a:spcAft>
                          <a:spcPts val="0"/>
                        </a:spcAft>
                      </a:pPr>
                      <a:r>
                        <a:rPr lang="en-US" sz="1100" b="1" dirty="0">
                          <a:latin typeface="Arial"/>
                          <a:ea typeface="Calibri"/>
                          <a:cs typeface="Times New Roman"/>
                        </a:rPr>
                        <a:t>1998</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r">
                        <a:lnSpc>
                          <a:spcPct val="150000"/>
                        </a:lnSpc>
                        <a:spcAft>
                          <a:spcPts val="0"/>
                        </a:spcAft>
                      </a:pPr>
                      <a:r>
                        <a:rPr lang="en-US" sz="1100" b="1" dirty="0">
                          <a:latin typeface="Arial"/>
                          <a:ea typeface="Calibri"/>
                          <a:cs typeface="Times New Roman"/>
                        </a:rPr>
                        <a:t>2000</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r">
                        <a:lnSpc>
                          <a:spcPct val="150000"/>
                        </a:lnSpc>
                        <a:spcAft>
                          <a:spcPts val="0"/>
                        </a:spcAft>
                      </a:pPr>
                      <a:r>
                        <a:rPr lang="en-US" sz="1100" b="1" dirty="0">
                          <a:latin typeface="Arial"/>
                          <a:ea typeface="Calibri"/>
                          <a:cs typeface="Times New Roman"/>
                        </a:rPr>
                        <a:t>2002</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r">
                        <a:lnSpc>
                          <a:spcPct val="150000"/>
                        </a:lnSpc>
                        <a:spcAft>
                          <a:spcPts val="0"/>
                        </a:spcAft>
                      </a:pPr>
                      <a:r>
                        <a:rPr lang="en-US" sz="1100" b="1" dirty="0">
                          <a:latin typeface="Arial"/>
                          <a:ea typeface="Calibri"/>
                          <a:cs typeface="Times New Roman"/>
                        </a:rPr>
                        <a:t>2004</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r">
                        <a:lnSpc>
                          <a:spcPct val="150000"/>
                        </a:lnSpc>
                        <a:spcAft>
                          <a:spcPts val="0"/>
                        </a:spcAft>
                      </a:pPr>
                      <a:r>
                        <a:rPr lang="en-US" sz="1100" b="1" dirty="0">
                          <a:latin typeface="Arial"/>
                          <a:ea typeface="Calibri"/>
                          <a:cs typeface="Times New Roman"/>
                        </a:rPr>
                        <a:t>2006</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r">
                        <a:lnSpc>
                          <a:spcPct val="150000"/>
                        </a:lnSpc>
                        <a:spcAft>
                          <a:spcPts val="0"/>
                        </a:spcAft>
                      </a:pPr>
                      <a:r>
                        <a:rPr lang="en-US" sz="1100" b="1" dirty="0">
                          <a:latin typeface="Arial"/>
                          <a:ea typeface="Calibri"/>
                          <a:cs typeface="Times New Roman"/>
                        </a:rPr>
                        <a:t>2008</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r">
                        <a:lnSpc>
                          <a:spcPct val="150000"/>
                        </a:lnSpc>
                        <a:spcAft>
                          <a:spcPts val="0"/>
                        </a:spcAft>
                      </a:pPr>
                      <a:r>
                        <a:rPr lang="en-US" sz="1100" b="1" dirty="0">
                          <a:latin typeface="Arial"/>
                          <a:ea typeface="Calibri"/>
                          <a:cs typeface="Times New Roman"/>
                        </a:rPr>
                        <a:t>2010</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c>
                  <a:txBody>
                    <a:bodyPr/>
                    <a:lstStyle/>
                    <a:p>
                      <a:pPr algn="r">
                        <a:lnSpc>
                          <a:spcPct val="150000"/>
                        </a:lnSpc>
                        <a:spcAft>
                          <a:spcPts val="0"/>
                        </a:spcAft>
                      </a:pPr>
                      <a:r>
                        <a:rPr lang="en-US" sz="1100" b="1" dirty="0">
                          <a:latin typeface="Arial"/>
                          <a:ea typeface="Calibri"/>
                          <a:cs typeface="Times New Roman"/>
                        </a:rPr>
                        <a:t>2012</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solidFill>
                      <a:srgbClr val="D9C381"/>
                    </a:solidFill>
                  </a:tcPr>
                </a:tc>
              </a:tr>
              <a:tr h="691276">
                <a:tc>
                  <a:txBody>
                    <a:bodyPr/>
                    <a:lstStyle/>
                    <a:p>
                      <a:pPr algn="just">
                        <a:lnSpc>
                          <a:spcPct val="150000"/>
                        </a:lnSpc>
                        <a:spcAft>
                          <a:spcPts val="0"/>
                        </a:spcAft>
                      </a:pPr>
                      <a:r>
                        <a:rPr lang="en-US" sz="1100" b="1">
                          <a:latin typeface="Arial"/>
                          <a:ea typeface="Calibri"/>
                          <a:cs typeface="Times New Roman"/>
                        </a:rPr>
                        <a:t>Algun cop a la vida</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67,0</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68,7</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67,1</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67,1</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63,1</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65,2</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53,0</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51,0</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45,1</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45,5</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r h="691276">
                <a:tc>
                  <a:txBody>
                    <a:bodyPr/>
                    <a:lstStyle/>
                    <a:p>
                      <a:pPr algn="just">
                        <a:lnSpc>
                          <a:spcPct val="150000"/>
                        </a:lnSpc>
                        <a:spcAft>
                          <a:spcPts val="0"/>
                        </a:spcAft>
                      </a:pPr>
                      <a:r>
                        <a:rPr lang="en-US" sz="1100" b="1">
                          <a:latin typeface="Arial"/>
                          <a:ea typeface="Calibri"/>
                          <a:cs typeface="Times New Roman"/>
                        </a:rPr>
                        <a:t>Últims 12 mesos</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100" b="1">
                          <a:latin typeface="Arial"/>
                          <a:ea typeface="Calibri"/>
                          <a:cs typeface="Times New Roman"/>
                        </a:rPr>
                        <a:t>*</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100" b="1">
                          <a:latin typeface="Arial"/>
                          <a:ea typeface="Calibri"/>
                          <a:cs typeface="Times New Roman"/>
                        </a:rPr>
                        <a:t>*</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100" b="1">
                          <a:latin typeface="Arial"/>
                          <a:ea typeface="Calibri"/>
                          <a:cs typeface="Times New Roman"/>
                        </a:rPr>
                        <a:t>*</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100" b="1">
                          <a:latin typeface="Arial"/>
                          <a:ea typeface="Calibri"/>
                          <a:cs typeface="Times New Roman"/>
                        </a:rPr>
                        <a:t>*</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100" b="1">
                          <a:latin typeface="Arial"/>
                          <a:ea typeface="Calibri"/>
                          <a:cs typeface="Times New Roman"/>
                        </a:rPr>
                        <a:t>*</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100" b="1">
                          <a:latin typeface="Arial"/>
                          <a:ea typeface="Calibri"/>
                          <a:cs typeface="Times New Roman"/>
                        </a:rPr>
                        <a:t>*</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39,8</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43,3</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36,2</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just">
                        <a:lnSpc>
                          <a:spcPct val="150000"/>
                        </a:lnSpc>
                        <a:spcAft>
                          <a:spcPts val="0"/>
                        </a:spcAft>
                      </a:pPr>
                      <a:r>
                        <a:rPr lang="en-US" sz="1100" b="1">
                          <a:latin typeface="Arial"/>
                          <a:ea typeface="Calibri"/>
                          <a:cs typeface="Times New Roman"/>
                        </a:rPr>
                        <a:t>37,0</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r h="691276">
                <a:tc>
                  <a:txBody>
                    <a:bodyPr/>
                    <a:lstStyle/>
                    <a:p>
                      <a:pPr algn="just">
                        <a:lnSpc>
                          <a:spcPct val="150000"/>
                        </a:lnSpc>
                        <a:spcAft>
                          <a:spcPts val="0"/>
                        </a:spcAft>
                      </a:pPr>
                      <a:r>
                        <a:rPr lang="en-US" sz="1100" b="1">
                          <a:latin typeface="Arial"/>
                          <a:ea typeface="Calibri"/>
                          <a:cs typeface="Times New Roman"/>
                        </a:rPr>
                        <a:t>Últims 30 dies</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31,0</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34,8</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32,6</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34,1</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29,5</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31,3</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30,9</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37,3</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29,0</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28,1</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r h="691276">
                <a:tc>
                  <a:txBody>
                    <a:bodyPr/>
                    <a:lstStyle/>
                    <a:p>
                      <a:pPr algn="just">
                        <a:lnSpc>
                          <a:spcPct val="150000"/>
                        </a:lnSpc>
                        <a:spcAft>
                          <a:spcPts val="0"/>
                        </a:spcAft>
                      </a:pPr>
                      <a:r>
                        <a:rPr lang="en-US" sz="1100" b="1">
                          <a:latin typeface="Arial"/>
                          <a:ea typeface="Calibri"/>
                          <a:cs typeface="Times New Roman"/>
                        </a:rPr>
                        <a:t>Diàriament</a:t>
                      </a:r>
                      <a:endParaRPr lang="ca-ES" sz="1100" b="1">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100" b="1" dirty="0" smtClean="0">
                          <a:latin typeface="Arial"/>
                          <a:ea typeface="Calibri"/>
                          <a:cs typeface="Times New Roman"/>
                        </a:rPr>
                        <a:t>―</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100" b="1" dirty="0" smtClean="0">
                          <a:latin typeface="Arial"/>
                          <a:ea typeface="Calibri"/>
                          <a:cs typeface="Times New Roman"/>
                        </a:rPr>
                        <a:t>―</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100" b="1" dirty="0" smtClean="0">
                          <a:latin typeface="Arial"/>
                          <a:ea typeface="Calibri"/>
                          <a:cs typeface="Times New Roman"/>
                        </a:rPr>
                        <a:t>―</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100" b="1" dirty="0" smtClean="0">
                          <a:latin typeface="Arial"/>
                          <a:ea typeface="Calibri"/>
                          <a:cs typeface="Times New Roman"/>
                        </a:rPr>
                        <a:t>―</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ctr">
                        <a:lnSpc>
                          <a:spcPct val="150000"/>
                        </a:lnSpc>
                        <a:spcAft>
                          <a:spcPts val="0"/>
                        </a:spcAft>
                      </a:pPr>
                      <a:r>
                        <a:rPr lang="en-US" sz="1100" b="1" dirty="0" smtClean="0">
                          <a:latin typeface="Arial"/>
                          <a:ea typeface="Calibri"/>
                          <a:cs typeface="Times New Roman"/>
                        </a:rPr>
                        <a:t>―</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23,0</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15,8</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15,8</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13,9</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c>
                  <a:txBody>
                    <a:bodyPr/>
                    <a:lstStyle/>
                    <a:p>
                      <a:pPr algn="r">
                        <a:lnSpc>
                          <a:spcPct val="150000"/>
                        </a:lnSpc>
                        <a:spcAft>
                          <a:spcPts val="0"/>
                        </a:spcAft>
                      </a:pPr>
                      <a:r>
                        <a:rPr lang="en-US" sz="1100" b="1" dirty="0">
                          <a:latin typeface="Arial"/>
                          <a:ea typeface="Calibri"/>
                          <a:cs typeface="Times New Roman"/>
                        </a:rPr>
                        <a:t>12,4</a:t>
                      </a:r>
                      <a:endParaRPr lang="ca-ES" sz="1100" b="1" dirty="0">
                        <a:latin typeface="Arial"/>
                        <a:ea typeface="Calibri"/>
                        <a:cs typeface="Times New Roman"/>
                      </a:endParaRPr>
                    </a:p>
                  </a:txBody>
                  <a:tcPr marL="11430" marR="11430" marT="11430" marB="0" anchor="ctr">
                    <a:lnL w="12700" cap="flat" cmpd="sng" algn="ctr">
                      <a:solidFill>
                        <a:srgbClr val="DDD9C3"/>
                      </a:solidFill>
                      <a:prstDash val="solid"/>
                      <a:round/>
                      <a:headEnd type="none" w="med" len="med"/>
                      <a:tailEnd type="none" w="med" len="med"/>
                    </a:lnL>
                    <a:lnR w="12700" cap="flat" cmpd="sng" algn="ctr">
                      <a:solidFill>
                        <a:srgbClr val="DDD9C3"/>
                      </a:solidFill>
                      <a:prstDash val="solid"/>
                      <a:round/>
                      <a:headEnd type="none" w="med" len="med"/>
                      <a:tailEnd type="none" w="med" len="med"/>
                    </a:lnR>
                    <a:lnT w="12700" cap="flat" cmpd="sng" algn="ctr">
                      <a:solidFill>
                        <a:srgbClr val="DDD9C3"/>
                      </a:solidFill>
                      <a:prstDash val="solid"/>
                      <a:round/>
                      <a:headEnd type="none" w="med" len="med"/>
                      <a:tailEnd type="none" w="med" len="med"/>
                    </a:lnT>
                    <a:lnB w="12700" cap="flat" cmpd="sng" algn="ctr">
                      <a:solidFill>
                        <a:srgbClr val="DDD9C3"/>
                      </a:solidFill>
                      <a:prstDash val="solid"/>
                      <a:round/>
                      <a:headEnd type="none" w="med" len="med"/>
                      <a:tailEnd type="none" w="med" len="med"/>
                    </a:lnB>
                  </a:tcPr>
                </a:tc>
              </a:tr>
            </a:tbl>
          </a:graphicData>
        </a:graphic>
      </p:graphicFrame>
      <p:sp>
        <p:nvSpPr>
          <p:cNvPr id="5" name="QuadreDeText 4"/>
          <p:cNvSpPr txBox="1"/>
          <p:nvPr/>
        </p:nvSpPr>
        <p:spPr>
          <a:xfrm>
            <a:off x="683568" y="2708920"/>
            <a:ext cx="7920880" cy="1569660"/>
          </a:xfrm>
          <a:prstGeom prst="rect">
            <a:avLst/>
          </a:prstGeom>
          <a:solidFill>
            <a:srgbClr val="FF0000"/>
          </a:solidFill>
        </p:spPr>
        <p:txBody>
          <a:bodyPr wrap="square" rtlCol="0">
            <a:spAutoFit/>
          </a:bodyPr>
          <a:lstStyle/>
          <a:p>
            <a:pPr algn="ctr">
              <a:spcBef>
                <a:spcPct val="0"/>
              </a:spcBef>
            </a:pPr>
            <a:r>
              <a:rPr lang="ca-ES" sz="2400" dirty="0" smtClean="0">
                <a:solidFill>
                  <a:srgbClr val="FFFFFF"/>
                </a:solidFill>
                <a:ea typeface="MS Gothic"/>
              </a:rPr>
              <a:t>A Catalunya, cada dia comencen a fumar 3 adolescents de 14 anys. </a:t>
            </a:r>
          </a:p>
          <a:p>
            <a:pPr algn="ctr">
              <a:spcBef>
                <a:spcPct val="0"/>
              </a:spcBef>
            </a:pPr>
            <a:r>
              <a:rPr lang="ca-ES" sz="2400" dirty="0" smtClean="0">
                <a:solidFill>
                  <a:srgbClr val="FFFFFF"/>
                </a:solidFill>
                <a:ea typeface="MS Gothic"/>
              </a:rPr>
              <a:t>Almenys 1 d’ells morirà precoçment a causa del tabac</a:t>
            </a:r>
          </a:p>
        </p:txBody>
      </p:sp>
      <p:sp>
        <p:nvSpPr>
          <p:cNvPr id="6" name="QuadreDeText 5"/>
          <p:cNvSpPr txBox="1"/>
          <p:nvPr/>
        </p:nvSpPr>
        <p:spPr>
          <a:xfrm>
            <a:off x="683568" y="5517232"/>
            <a:ext cx="7776864" cy="646331"/>
          </a:xfrm>
          <a:prstGeom prst="rect">
            <a:avLst/>
          </a:prstGeom>
          <a:noFill/>
        </p:spPr>
        <p:txBody>
          <a:bodyPr wrap="square" rtlCol="0">
            <a:spAutoFit/>
          </a:bodyPr>
          <a:lstStyle/>
          <a:p>
            <a:pPr>
              <a:spcBef>
                <a:spcPct val="0"/>
              </a:spcBef>
            </a:pPr>
            <a:r>
              <a:rPr lang="ca-ES" sz="1200" b="0" dirty="0" smtClean="0">
                <a:solidFill>
                  <a:srgbClr val="000000"/>
                </a:solidFill>
                <a:ea typeface="MS Gothic"/>
              </a:rPr>
              <a:t>Font: Subdirecció General de Drogodependències. Agència de Salut Pública de Catalunya. Anàlisi de l’</a:t>
            </a:r>
            <a:r>
              <a:rPr lang="ca-ES" sz="1200" b="0" i="1" dirty="0" smtClean="0">
                <a:solidFill>
                  <a:srgbClr val="000000"/>
                </a:solidFill>
                <a:ea typeface="MS Gothic"/>
              </a:rPr>
              <a:t>Enquesta estatal sobre l’ús de drogues a l’ensenyament secundari (ESTUDES), </a:t>
            </a:r>
            <a:r>
              <a:rPr lang="ca-ES" sz="1200" b="0" dirty="0" smtClean="0">
                <a:solidFill>
                  <a:srgbClr val="000000"/>
                </a:solidFill>
                <a:ea typeface="MS Gothic"/>
              </a:rPr>
              <a:t>1994-2012. Observatori Espanyol sobre Drogues (DGPNSD).</a:t>
            </a:r>
          </a:p>
        </p:txBody>
      </p:sp>
      <p:pic>
        <p:nvPicPr>
          <p:cNvPr id="7" name="Imatge 6" descr="aspc_color_h2.jpg"/>
          <p:cNvPicPr>
            <a:picLocks noChangeAspect="1"/>
          </p:cNvPicPr>
          <p:nvPr/>
        </p:nvPicPr>
        <p:blipFill>
          <a:blip r:embed="rId2" cstate="print"/>
          <a:srcRect/>
          <a:stretch>
            <a:fillRect/>
          </a:stretch>
        </p:blipFill>
        <p:spPr bwMode="auto">
          <a:xfrm>
            <a:off x="468313" y="6337300"/>
            <a:ext cx="3144837" cy="331788"/>
          </a:xfrm>
          <a:prstGeom prst="rect">
            <a:avLst/>
          </a:prstGeom>
          <a:noFill/>
          <a:ln w="9525">
            <a:noFill/>
            <a:miter lim="800000"/>
            <a:headEnd/>
            <a:tailEnd/>
          </a:ln>
        </p:spPr>
      </p:pic>
      <p:pic>
        <p:nvPicPr>
          <p:cNvPr id="9" name="Imatge 8" descr="cid:image001.jpg@01CF07AF.A55BC5C0"/>
          <p:cNvPicPr/>
          <p:nvPr/>
        </p:nvPicPr>
        <p:blipFill>
          <a:blip r:embed="rId3" cstate="print"/>
          <a:srcRect/>
          <a:stretch>
            <a:fillRect/>
          </a:stretch>
        </p:blipFill>
        <p:spPr bwMode="auto">
          <a:xfrm>
            <a:off x="7884368" y="6237312"/>
            <a:ext cx="581025"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or recte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25177" t="16359" r="23354" b="6250"/>
          <a:stretch>
            <a:fillRect/>
          </a:stretch>
        </p:blipFill>
        <p:spPr bwMode="auto">
          <a:xfrm>
            <a:off x="4283968" y="2304256"/>
            <a:ext cx="4680520" cy="4005064"/>
          </a:xfrm>
          <a:prstGeom prst="rect">
            <a:avLst/>
          </a:prstGeom>
          <a:noFill/>
          <a:ln w="9525">
            <a:noFill/>
            <a:miter lim="800000"/>
            <a:headEnd/>
            <a:tailEnd/>
          </a:ln>
        </p:spPr>
      </p:pic>
      <p:sp>
        <p:nvSpPr>
          <p:cNvPr id="5" name="QuadreDeText 4"/>
          <p:cNvSpPr txBox="1"/>
          <p:nvPr/>
        </p:nvSpPr>
        <p:spPr>
          <a:xfrm>
            <a:off x="0" y="2132856"/>
            <a:ext cx="4211960" cy="4455066"/>
          </a:xfrm>
          <a:prstGeom prst="rect">
            <a:avLst/>
          </a:prstGeom>
          <a:noFill/>
        </p:spPr>
        <p:txBody>
          <a:bodyPr wrap="square" rtlCol="0">
            <a:spAutoFit/>
          </a:bodyPr>
          <a:lstStyle/>
          <a:p>
            <a:pPr marL="93663">
              <a:lnSpc>
                <a:spcPct val="90000"/>
              </a:lnSpc>
              <a:spcBef>
                <a:spcPct val="20000"/>
              </a:spcBef>
            </a:pPr>
            <a:endParaRPr lang="ca-ES" sz="2300" kern="0" dirty="0" smtClean="0">
              <a:solidFill>
                <a:srgbClr val="000000">
                  <a:lumMod val="75000"/>
                  <a:lumOff val="25000"/>
                </a:srgbClr>
              </a:solidFill>
              <a:latin typeface="Arial"/>
              <a:ea typeface="MS Gothic"/>
              <a:cs typeface="Arial" charset="0"/>
            </a:endParaRPr>
          </a:p>
          <a:p>
            <a:pPr marL="93663">
              <a:lnSpc>
                <a:spcPct val="90000"/>
              </a:lnSpc>
              <a:spcBef>
                <a:spcPct val="20000"/>
              </a:spcBef>
            </a:pPr>
            <a:r>
              <a:rPr lang="ca-ES" sz="2300" kern="0" dirty="0" smtClean="0">
                <a:solidFill>
                  <a:srgbClr val="000000">
                    <a:lumMod val="75000"/>
                    <a:lumOff val="25000"/>
                  </a:srgbClr>
                </a:solidFill>
                <a:latin typeface="Arial"/>
                <a:ea typeface="MS Gothic"/>
                <a:cs typeface="Arial" charset="0"/>
              </a:rPr>
              <a:t>5.459 enquestes (157 ABS)</a:t>
            </a:r>
          </a:p>
          <a:p>
            <a:pPr marL="93663">
              <a:lnSpc>
                <a:spcPct val="90000"/>
              </a:lnSpc>
              <a:spcBef>
                <a:spcPct val="20000"/>
              </a:spcBef>
            </a:pPr>
            <a:endParaRPr lang="ca-ES" sz="2300" b="0" kern="0" dirty="0" smtClean="0">
              <a:solidFill>
                <a:srgbClr val="000000">
                  <a:lumMod val="75000"/>
                  <a:lumOff val="25000"/>
                </a:srgbClr>
              </a:solidFill>
              <a:latin typeface="Arial"/>
              <a:ea typeface="MS Gothic"/>
              <a:cs typeface="Arial" charset="0"/>
            </a:endParaRPr>
          </a:p>
          <a:p>
            <a:pPr marL="93663">
              <a:lnSpc>
                <a:spcPct val="90000"/>
              </a:lnSpc>
              <a:spcBef>
                <a:spcPct val="20000"/>
              </a:spcBef>
            </a:pPr>
            <a:endParaRPr lang="ca-ES" sz="1100" b="0" kern="0" dirty="0" smtClean="0">
              <a:solidFill>
                <a:srgbClr val="000000">
                  <a:lumMod val="75000"/>
                  <a:lumOff val="25000"/>
                </a:srgbClr>
              </a:solidFill>
              <a:latin typeface="Arial"/>
              <a:ea typeface="MS Gothic"/>
              <a:cs typeface="Arial" charset="0"/>
            </a:endParaRPr>
          </a:p>
          <a:p>
            <a:pPr marL="93663">
              <a:lnSpc>
                <a:spcPct val="90000"/>
              </a:lnSpc>
              <a:spcBef>
                <a:spcPct val="20000"/>
              </a:spcBef>
            </a:pPr>
            <a:r>
              <a:rPr lang="ca-ES" sz="2300" kern="0" dirty="0" smtClean="0">
                <a:solidFill>
                  <a:srgbClr val="000000">
                    <a:lumMod val="75000"/>
                    <a:lumOff val="25000"/>
                  </a:srgbClr>
                </a:solidFill>
                <a:latin typeface="Arial"/>
                <a:ea typeface="MS Gothic"/>
                <a:cs typeface="Arial" charset="0"/>
              </a:rPr>
              <a:t>Variables </a:t>
            </a:r>
          </a:p>
          <a:p>
            <a:pPr marL="93663">
              <a:lnSpc>
                <a:spcPct val="90000"/>
              </a:lnSpc>
              <a:spcBef>
                <a:spcPct val="20000"/>
              </a:spcBef>
              <a:buFont typeface="Arial" pitchFamily="34" charset="0"/>
              <a:buChar char="•"/>
            </a:pPr>
            <a:r>
              <a:rPr lang="ca-ES" sz="2300" b="0" kern="0" dirty="0" smtClean="0">
                <a:solidFill>
                  <a:srgbClr val="000000">
                    <a:lumMod val="75000"/>
                    <a:lumOff val="25000"/>
                  </a:srgbClr>
                </a:solidFill>
                <a:latin typeface="Arial"/>
                <a:ea typeface="MS Gothic"/>
                <a:cs typeface="Arial" charset="0"/>
              </a:rPr>
              <a:t> Sexe</a:t>
            </a:r>
          </a:p>
          <a:p>
            <a:pPr marL="93663">
              <a:lnSpc>
                <a:spcPct val="90000"/>
              </a:lnSpc>
              <a:spcBef>
                <a:spcPct val="20000"/>
              </a:spcBef>
              <a:buFont typeface="Arial" pitchFamily="34" charset="0"/>
              <a:buChar char="•"/>
            </a:pPr>
            <a:r>
              <a:rPr lang="ca-ES" sz="2300" b="0" kern="0" dirty="0" smtClean="0">
                <a:solidFill>
                  <a:srgbClr val="000000">
                    <a:lumMod val="75000"/>
                    <a:lumOff val="25000"/>
                  </a:srgbClr>
                </a:solidFill>
                <a:latin typeface="Arial"/>
                <a:ea typeface="MS Gothic"/>
                <a:cs typeface="Arial" charset="0"/>
              </a:rPr>
              <a:t> Professió </a:t>
            </a:r>
          </a:p>
          <a:p>
            <a:pPr marL="93663">
              <a:lnSpc>
                <a:spcPct val="90000"/>
              </a:lnSpc>
              <a:spcBef>
                <a:spcPct val="20000"/>
              </a:spcBef>
              <a:buFont typeface="Arial" pitchFamily="34" charset="0"/>
              <a:buChar char="•"/>
            </a:pPr>
            <a:r>
              <a:rPr lang="ca-ES" sz="2300" b="0" kern="0" dirty="0" smtClean="0">
                <a:solidFill>
                  <a:srgbClr val="000000">
                    <a:lumMod val="75000"/>
                    <a:lumOff val="25000"/>
                  </a:srgbClr>
                </a:solidFill>
                <a:latin typeface="Arial"/>
                <a:ea typeface="MS Gothic"/>
                <a:cs typeface="Arial" charset="0"/>
              </a:rPr>
              <a:t> Consum de tabac</a:t>
            </a:r>
          </a:p>
          <a:p>
            <a:pPr marL="93663">
              <a:lnSpc>
                <a:spcPct val="90000"/>
              </a:lnSpc>
              <a:spcBef>
                <a:spcPct val="20000"/>
              </a:spcBef>
              <a:buFont typeface="Arial" pitchFamily="34" charset="0"/>
              <a:buChar char="•"/>
            </a:pPr>
            <a:r>
              <a:rPr lang="ca-ES" sz="2300" b="0" kern="0" dirty="0" smtClean="0">
                <a:solidFill>
                  <a:srgbClr val="000000">
                    <a:lumMod val="75000"/>
                    <a:lumOff val="25000"/>
                  </a:srgbClr>
                </a:solidFill>
                <a:latin typeface="Arial"/>
                <a:ea typeface="MS Gothic"/>
                <a:cs typeface="Arial" charset="0"/>
              </a:rPr>
              <a:t> Ús previ de fàrmacs</a:t>
            </a:r>
          </a:p>
          <a:p>
            <a:pPr marL="285750">
              <a:lnSpc>
                <a:spcPct val="90000"/>
              </a:lnSpc>
              <a:spcBef>
                <a:spcPct val="20000"/>
              </a:spcBef>
            </a:pPr>
            <a:endParaRPr lang="ca-ES" sz="2300" dirty="0" smtClean="0">
              <a:solidFill>
                <a:srgbClr val="000000">
                  <a:lumMod val="75000"/>
                  <a:lumOff val="25000"/>
                </a:srgbClr>
              </a:solidFill>
              <a:ea typeface="MS Gothic"/>
              <a:cs typeface="Arial" charset="0"/>
            </a:endParaRPr>
          </a:p>
          <a:p>
            <a:pPr marL="285750">
              <a:lnSpc>
                <a:spcPct val="90000"/>
              </a:lnSpc>
              <a:spcBef>
                <a:spcPct val="20000"/>
              </a:spcBef>
            </a:pPr>
            <a:endParaRPr lang="ca-ES" sz="2300" kern="0" dirty="0" smtClean="0">
              <a:solidFill>
                <a:srgbClr val="000000">
                  <a:lumMod val="75000"/>
                  <a:lumOff val="25000"/>
                </a:srgbClr>
              </a:solidFill>
              <a:latin typeface="Arial"/>
              <a:ea typeface="MS Gothic"/>
              <a:cs typeface="Arial" charset="0"/>
            </a:endParaRPr>
          </a:p>
          <a:p>
            <a:pPr>
              <a:spcBef>
                <a:spcPct val="0"/>
              </a:spcBef>
            </a:pPr>
            <a:endParaRPr lang="ca-ES" sz="2300" b="0" dirty="0">
              <a:solidFill>
                <a:srgbClr val="000000">
                  <a:lumMod val="75000"/>
                  <a:lumOff val="25000"/>
                </a:srgbClr>
              </a:solidFill>
              <a:ea typeface="MS Gothic"/>
            </a:endParaRPr>
          </a:p>
        </p:txBody>
      </p:sp>
      <p:sp>
        <p:nvSpPr>
          <p:cNvPr id="6" name="Títol 1"/>
          <p:cNvSpPr txBox="1">
            <a:spLocks/>
          </p:cNvSpPr>
          <p:nvPr/>
        </p:nvSpPr>
        <p:spPr>
          <a:xfrm>
            <a:off x="0" y="-18256"/>
            <a:ext cx="9144000" cy="1143000"/>
          </a:xfrm>
          <a:prstGeom prst="rect">
            <a:avLst/>
          </a:prstGeom>
        </p:spPr>
        <p:txBody>
          <a:bodyPr vert="horz" lIns="91440" tIns="45720" rIns="91440" bIns="45720" rtlCol="0" anchor="ctr">
            <a:normAutofit/>
          </a:bodyPr>
          <a:lstStyle/>
          <a:p>
            <a:pPr algn="ctr">
              <a:spcBef>
                <a:spcPct val="0"/>
              </a:spcBef>
            </a:pPr>
            <a:r>
              <a:rPr lang="ca-ES" sz="2800" dirty="0" smtClean="0">
                <a:solidFill>
                  <a:srgbClr val="CC0000"/>
                </a:solidFill>
                <a:ea typeface="MS Gothic"/>
              </a:rPr>
              <a:t>Consum de tabac en treballadors dels equips atenció primària (EAP)</a:t>
            </a:r>
          </a:p>
        </p:txBody>
      </p:sp>
      <p:sp>
        <p:nvSpPr>
          <p:cNvPr id="16" name="Rectangle 15"/>
          <p:cNvSpPr/>
          <p:nvPr/>
        </p:nvSpPr>
        <p:spPr>
          <a:xfrm>
            <a:off x="4248464" y="2132856"/>
            <a:ext cx="4644016" cy="4032448"/>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endParaRPr lang="ca-ES" sz="1800" b="0">
              <a:solidFill>
                <a:srgbClr val="FFFFFF"/>
              </a:solidFill>
            </a:endParaRPr>
          </a:p>
        </p:txBody>
      </p:sp>
      <p:pic>
        <p:nvPicPr>
          <p:cNvPr id="8" name="Imatge 6" descr="aspc_color_h2.jpg"/>
          <p:cNvPicPr>
            <a:picLocks noChangeAspect="1"/>
          </p:cNvPicPr>
          <p:nvPr/>
        </p:nvPicPr>
        <p:blipFill>
          <a:blip r:embed="rId3" cstate="print"/>
          <a:srcRect/>
          <a:stretch>
            <a:fillRect/>
          </a:stretch>
        </p:blipFill>
        <p:spPr bwMode="auto">
          <a:xfrm>
            <a:off x="468313" y="6337300"/>
            <a:ext cx="3144837" cy="33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recte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aphicFrame>
        <p:nvGraphicFramePr>
          <p:cNvPr id="4" name="3 Marcador de contenido"/>
          <p:cNvGraphicFramePr>
            <a:graphicFrameLocks noGrp="1"/>
          </p:cNvGraphicFramePr>
          <p:nvPr>
            <p:ph idx="1"/>
          </p:nvPr>
        </p:nvGraphicFramePr>
        <p:xfrm>
          <a:off x="611560" y="105273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ol 1"/>
          <p:cNvSpPr>
            <a:spLocks noGrp="1"/>
          </p:cNvSpPr>
          <p:nvPr>
            <p:ph type="title"/>
          </p:nvPr>
        </p:nvSpPr>
        <p:spPr>
          <a:xfrm>
            <a:off x="827584" y="0"/>
            <a:ext cx="7416824" cy="1656184"/>
          </a:xfrm>
        </p:spPr>
        <p:txBody>
          <a:bodyPr>
            <a:normAutofit/>
          </a:bodyPr>
          <a:lstStyle/>
          <a:p>
            <a:r>
              <a:rPr lang="ca-ES" sz="3200" b="1" dirty="0" smtClean="0">
                <a:solidFill>
                  <a:srgbClr val="C00000"/>
                </a:solidFill>
              </a:rPr>
              <a:t>Consum de tabac en professionals de l’atenció primària </a:t>
            </a:r>
            <a:endParaRPr lang="ca-ES" sz="3200" b="1" dirty="0">
              <a:solidFill>
                <a:srgbClr val="C00000"/>
              </a:solidFill>
            </a:endParaRPr>
          </a:p>
        </p:txBody>
      </p:sp>
      <p:sp>
        <p:nvSpPr>
          <p:cNvPr id="6" name="QuadreDeText 5"/>
          <p:cNvSpPr txBox="1"/>
          <p:nvPr/>
        </p:nvSpPr>
        <p:spPr>
          <a:xfrm>
            <a:off x="755576" y="5657671"/>
            <a:ext cx="8064896" cy="1200329"/>
          </a:xfrm>
          <a:prstGeom prst="rect">
            <a:avLst/>
          </a:prstGeom>
          <a:noFill/>
        </p:spPr>
        <p:txBody>
          <a:bodyPr wrap="square" rtlCol="0">
            <a:spAutoFit/>
          </a:bodyPr>
          <a:lstStyle/>
          <a:p>
            <a:pPr>
              <a:spcBef>
                <a:spcPct val="0"/>
              </a:spcBef>
            </a:pPr>
            <a:r>
              <a:rPr lang="ca-ES" sz="1800" b="0" dirty="0" smtClean="0">
                <a:solidFill>
                  <a:srgbClr val="000000"/>
                </a:solidFill>
                <a:ea typeface="MS Gothic"/>
              </a:rPr>
              <a:t>Un 8% dels que fumen o han fumat ha rebut ajuda (i fàrmacs) per deixar de fumar. </a:t>
            </a:r>
          </a:p>
          <a:p>
            <a:pPr>
              <a:spcBef>
                <a:spcPct val="0"/>
              </a:spcBef>
            </a:pPr>
            <a:r>
              <a:rPr lang="ca-ES" sz="1800" b="0" dirty="0" smtClean="0">
                <a:solidFill>
                  <a:srgbClr val="000000"/>
                </a:solidFill>
                <a:ea typeface="MS Gothic"/>
              </a:rPr>
              <a:t>Dels que han rebut ajuda, un 43,5% han deixat de fumar i un 14,6% ho estan deixant. </a:t>
            </a:r>
            <a:endParaRPr lang="ca-ES" sz="1800" b="0" dirty="0">
              <a:solidFill>
                <a:srgbClr val="000000"/>
              </a:solidFill>
              <a:ea typeface="MS Gothic"/>
            </a:endParaRP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presentacio_departament">
  <a:themeElements>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fontScheme name="presentacio_departa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ca-ES" sz="2200" b="1" i="0" u="none" strike="noStrike" cap="none" normalizeH="0" baseline="0">
            <a:ln>
              <a:noFill/>
            </a:ln>
            <a:solidFill>
              <a:schemeClr val="tx1"/>
            </a:solidFill>
            <a:effectLst/>
            <a:latin typeface="Arial" pitchFamily="54" charset="0"/>
          </a:defRPr>
        </a:defPPr>
      </a:lstStyle>
    </a:lnDef>
  </a:objectDefaults>
  <a:extraClrSchemeLst>
    <a:extraClrScheme>
      <a:clrScheme name="presentacio_departa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o_departa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o_departa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o_departa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o_departa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o_departa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o_departa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o_departa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o_departa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o_departa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o_departa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o_departa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cio_departament 13">
        <a:dk1>
          <a:srgbClr val="000000"/>
        </a:dk1>
        <a:lt1>
          <a:srgbClr val="FFFFFF"/>
        </a:lt1>
        <a:dk2>
          <a:srgbClr val="000000"/>
        </a:dk2>
        <a:lt2>
          <a:srgbClr val="808080"/>
        </a:lt2>
        <a:accent1>
          <a:srgbClr val="800000"/>
        </a:accent1>
        <a:accent2>
          <a:srgbClr val="990033"/>
        </a:accent2>
        <a:accent3>
          <a:srgbClr val="FFFFFF"/>
        </a:accent3>
        <a:accent4>
          <a:srgbClr val="000000"/>
        </a:accent4>
        <a:accent5>
          <a:srgbClr val="C0AAAA"/>
        </a:accent5>
        <a:accent6>
          <a:srgbClr val="8A002D"/>
        </a:accent6>
        <a:hlink>
          <a:srgbClr val="FF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Unicode MS"/>
        <a:ea typeface="MS Gothic"/>
        <a:cs typeface="MS Gothic"/>
      </a:majorFont>
      <a:minorFont>
        <a:latin typeface="Arial Unicode MS"/>
        <a:ea typeface="MS Gothic"/>
        <a:cs typeface="MS Gothic"/>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4199</TotalTime>
  <Words>2369</Words>
  <Application>Microsoft Office PowerPoint</Application>
  <PresentationFormat>Presentació en pantalla (4:3)</PresentationFormat>
  <Paragraphs>487</Paragraphs>
  <Slides>40</Slides>
  <Notes>6</Notes>
  <HiddenSlides>0</HiddenSlides>
  <MMClips>0</MMClips>
  <ScaleCrop>false</ScaleCrop>
  <HeadingPairs>
    <vt:vector size="4" baseType="variant">
      <vt:variant>
        <vt:lpstr>Tema</vt:lpstr>
      </vt:variant>
      <vt:variant>
        <vt:i4>4</vt:i4>
      </vt:variant>
      <vt:variant>
        <vt:lpstr>Títols de les diapositives</vt:lpstr>
      </vt:variant>
      <vt:variant>
        <vt:i4>40</vt:i4>
      </vt:variant>
    </vt:vector>
  </HeadingPairs>
  <TitlesOfParts>
    <vt:vector size="44" baseType="lpstr">
      <vt:lpstr>presentacio_departament</vt:lpstr>
      <vt:lpstr>Tema de Office</vt:lpstr>
      <vt:lpstr>NewsPrint</vt:lpstr>
      <vt:lpstr>1_NewsPrint</vt:lpstr>
      <vt:lpstr>Diapositiva 1</vt:lpstr>
      <vt:lpstr>Guió</vt:lpstr>
      <vt:lpstr>Evolució del tabaquisme a Catalunya</vt:lpstr>
      <vt:lpstr>Diapositiva 4</vt:lpstr>
      <vt:lpstr>Evolució del consum de tabac entre els estudiants d’educació secundària de 14 a 18 anys. Catalunya, 1994-2012</vt:lpstr>
      <vt:lpstr>Evolució del consum de tabac entre els estudiants d’educació secundària de 14 a 18 anys. Catalunya, 1994-2012</vt:lpstr>
      <vt:lpstr>Evolució del consum de tabac entre els estudiants d’educació secundària de 14 a 18 anys. Catalunya, 1994-2012</vt:lpstr>
      <vt:lpstr>Diapositiva 8</vt:lpstr>
      <vt:lpstr>Consum de tabac en professionals de l’atenció primària </vt:lpstr>
      <vt:lpstr>Consum de tabac en professionals de l’atenció primària </vt:lpstr>
      <vt:lpstr>Diapositiva 11</vt:lpstr>
      <vt:lpstr>Diapositiva 12</vt:lpstr>
      <vt:lpstr>El compliment de la llei 42/2010 continua sent òptim </vt:lpstr>
      <vt:lpstr>Diapositiva 14</vt:lpstr>
      <vt:lpstr>CIGARRILLOS ELECTRONICOS ¿QUÉ SON?</vt:lpstr>
      <vt:lpstr>MITOS Y REALIDADES</vt:lpstr>
      <vt:lpstr>¿HACEN DAÑO A LA SALUD? Limitaciones de la evidencia </vt:lpstr>
      <vt:lpstr>¿HACEN DAÑO A LA SALUD?</vt:lpstr>
      <vt:lpstr>¿HACEN DAÑO A LA SALUD?</vt:lpstr>
      <vt:lpstr>¿HACEN DAÑO A LA SALUD?</vt:lpstr>
      <vt:lpstr>¿SIRVEN PARA DEJAR DE FUMAR?</vt:lpstr>
      <vt:lpstr>RIESGOS DE LA NICOTINA</vt:lpstr>
      <vt:lpstr>¿SIRVEN PARA DEJAR DE FUMAR?</vt:lpstr>
      <vt:lpstr>¿CONTRIBUYEN A LOS ESFUERZOS ANTITABÁQUICOS?</vt:lpstr>
      <vt:lpstr>¿CONTRIBUYEN A LOS ESFUERZOS ANTITABÁQUICOS?</vt:lpstr>
      <vt:lpstr>¿CONTRIBUYEN A LOS ESFUERZOS ANTITABÁQUICOS?</vt:lpstr>
      <vt:lpstr>¿CONTRIBUYEN A LOS ESFUERZOS ANTITABÁQUICOS?</vt:lpstr>
      <vt:lpstr>¿CONTRIBUYEN A LOS ESFUERZOS ANTITABAQUICOS? HAY SERIAS DUDAS</vt:lpstr>
      <vt:lpstr>  La cigarreta electrònica és perjudicial per a la salut.  Ho sabia? </vt:lpstr>
      <vt:lpstr> La cigarreta electrònica s’hauria de prohibir en els espais públics tancats, ja que se’n desconeixen els efectes sobre altres persones? </vt:lpstr>
      <vt:lpstr>Creu que la cigarreta electrònica pot influir en el fet que els joves comencin a fumar?</vt:lpstr>
      <vt:lpstr>Creu que la cigarreta electrònica pot influir en el fet que els fumadors de tabac no es plantegin deixar de fumar definitivament? </vt:lpstr>
      <vt:lpstr>Creu que s’hauria de prohibir la publicitat de les cigarretes electròniques? </vt:lpstr>
      <vt:lpstr>Diapositiva 34</vt:lpstr>
      <vt:lpstr>Prioritat de Salut Pública </vt:lpstr>
      <vt:lpstr>Esforç continuat des de Salut Pública   </vt:lpstr>
      <vt:lpstr>       Consideracions i recomanacions del  CAT (octubre 2013)</vt:lpstr>
      <vt:lpstr>Actuacions fetes: regulació de l’ús</vt:lpstr>
      <vt:lpstr>Regulació de l’ús*</vt:lpstr>
      <vt:lpstr>Directiva europea</vt:lpstr>
    </vt:vector>
  </TitlesOfParts>
  <Company>argus disseny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argus disseny</dc:creator>
  <cp:lastModifiedBy>gortega</cp:lastModifiedBy>
  <cp:revision>516</cp:revision>
  <cp:lastPrinted>2013-12-12T22:45:30Z</cp:lastPrinted>
  <dcterms:created xsi:type="dcterms:W3CDTF">2013-12-12T20:48:14Z</dcterms:created>
  <dcterms:modified xsi:type="dcterms:W3CDTF">2014-10-27T13:20:43Z</dcterms:modified>
</cp:coreProperties>
</file>